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Cardo Bold" charset="1" panose="02020804080000020003"/>
      <p:regular r:id="rId23"/>
    </p:embeddedFont>
    <p:embeddedFont>
      <p:font typeface="Cardo" charset="1" panose="02020600000000000000"/>
      <p:regular r:id="rId24"/>
    </p:embeddedFont>
    <p:embeddedFont>
      <p:font typeface="Calibri (MS)" charset="1" panose="020F0502020204030204"/>
      <p:regular r:id="rId25"/>
    </p:embeddedFont>
    <p:embeddedFont>
      <p:font typeface="Poppins" charset="1" panose="00000500000000000000"/>
      <p:regular r:id="rId26"/>
    </p:embeddedFont>
    <p:embeddedFont>
      <p:font typeface="Anton" charset="1" panose="00000500000000000000"/>
      <p:regular r:id="rId27"/>
    </p:embeddedFont>
    <p:embeddedFont>
      <p:font typeface="Calibri (MS) Bold" charset="1" panose="020F0702030404030204"/>
      <p:regular r:id="rId28"/>
    </p:embeddedFont>
    <p:embeddedFont>
      <p:font typeface="Open Sans" charset="1" panose="00000000000000000000"/>
      <p:regular r:id="rId29"/>
    </p:embeddedFont>
    <p:embeddedFont>
      <p:font typeface="Open Sans Bold" charset="1" panose="00000000000000000000"/>
      <p:regular r:id="rId30"/>
    </p:embeddedFont>
    <p:embeddedFont>
      <p:font typeface="Open Sans Bold Italics" charset="1" panose="00000000000000000000"/>
      <p:regular r:id="rId31"/>
    </p:embeddedFont>
    <p:embeddedFont>
      <p:font typeface="Open Sans Bold Bold" charset="1" panose="0000000000000000000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https://zoom.us/j/97407205687" TargetMode="External" Type="http://schemas.openxmlformats.org/officeDocument/2006/relationships/hyperlink"/><Relationship Id="rId4" Target="https://zoom.us/j/97407205687" TargetMode="External" Type="http://schemas.openxmlformats.org/officeDocument/2006/relationships/hyperlink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mailto:hmis@hsncfl.org" TargetMode="External" Type="http://schemas.openxmlformats.org/officeDocument/2006/relationships/hyperlink"/><Relationship Id="rId6" Target="https://hmiscfl.org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44095" y="7649015"/>
            <a:ext cx="9288874" cy="1070908"/>
            <a:chOff x="0" y="0"/>
            <a:chExt cx="812800" cy="937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93707"/>
            </a:xfrm>
            <a:custGeom>
              <a:avLst/>
              <a:gdLst/>
              <a:ahLst/>
              <a:cxnLst/>
              <a:rect r="r" b="b" t="t" l="l"/>
              <a:pathLst>
                <a:path h="93707" w="812800">
                  <a:moveTo>
                    <a:pt x="14169" y="0"/>
                  </a:moveTo>
                  <a:lnTo>
                    <a:pt x="798631" y="0"/>
                  </a:lnTo>
                  <a:cubicBezTo>
                    <a:pt x="806456" y="0"/>
                    <a:pt x="812800" y="6344"/>
                    <a:pt x="812800" y="14169"/>
                  </a:cubicBezTo>
                  <a:lnTo>
                    <a:pt x="812800" y="79538"/>
                  </a:lnTo>
                  <a:cubicBezTo>
                    <a:pt x="812800" y="87364"/>
                    <a:pt x="806456" y="93707"/>
                    <a:pt x="798631" y="93707"/>
                  </a:cubicBezTo>
                  <a:lnTo>
                    <a:pt x="14169" y="93707"/>
                  </a:lnTo>
                  <a:cubicBezTo>
                    <a:pt x="6344" y="93707"/>
                    <a:pt x="0" y="87364"/>
                    <a:pt x="0" y="79538"/>
                  </a:cubicBezTo>
                  <a:lnTo>
                    <a:pt x="0" y="14169"/>
                  </a:lnTo>
                  <a:cubicBezTo>
                    <a:pt x="0" y="6344"/>
                    <a:pt x="6344" y="0"/>
                    <a:pt x="14169" y="0"/>
                  </a:cubicBezTo>
                  <a:close/>
                </a:path>
              </a:pathLst>
            </a:custGeom>
            <a:solidFill>
              <a:srgbClr val="2FAAA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1508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10080685"/>
            <a:ext cx="18287646" cy="206315"/>
            <a:chOff x="0" y="0"/>
            <a:chExt cx="24383529" cy="275087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0775215" cy="275087"/>
              <a:chOff x="0" y="0"/>
              <a:chExt cx="2128437" cy="54338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2128438" cy="54338"/>
              </a:xfrm>
              <a:custGeom>
                <a:avLst/>
                <a:gdLst/>
                <a:ahLst/>
                <a:cxnLst/>
                <a:rect r="r" b="b" t="t" l="l"/>
                <a:pathLst>
                  <a:path h="54338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54338"/>
                    </a:lnTo>
                    <a:lnTo>
                      <a:pt x="0" y="54338"/>
                    </a:lnTo>
                    <a:close/>
                  </a:path>
                </a:pathLst>
              </a:custGeom>
              <a:solidFill>
                <a:srgbClr val="2FAAA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2128437" cy="1114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0775215" y="0"/>
              <a:ext cx="6804157" cy="275087"/>
              <a:chOff x="0" y="0"/>
              <a:chExt cx="1344031" cy="54338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54338"/>
              </a:xfrm>
              <a:custGeom>
                <a:avLst/>
                <a:gdLst/>
                <a:ahLst/>
                <a:cxnLst/>
                <a:rect r="r" b="b" t="t" l="l"/>
                <a:pathLst>
                  <a:path h="54338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54338"/>
                    </a:lnTo>
                    <a:lnTo>
                      <a:pt x="0" y="54338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14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17579372" y="0"/>
              <a:ext cx="6804157" cy="275087"/>
              <a:chOff x="0" y="0"/>
              <a:chExt cx="1344031" cy="54338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1344031" cy="54338"/>
              </a:xfrm>
              <a:custGeom>
                <a:avLst/>
                <a:gdLst/>
                <a:ahLst/>
                <a:cxnLst/>
                <a:rect r="r" b="b" t="t" l="l"/>
                <a:pathLst>
                  <a:path h="54338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54338"/>
                    </a:lnTo>
                    <a:lnTo>
                      <a:pt x="0" y="54338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57150"/>
                <a:ext cx="1344031" cy="111488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5" id="15"/>
          <p:cNvSpPr/>
          <p:nvPr/>
        </p:nvSpPr>
        <p:spPr>
          <a:xfrm flipH="false" flipV="false" rot="0">
            <a:off x="184260" y="314159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6"/>
                </a:lnTo>
                <a:lnTo>
                  <a:pt x="0" y="11950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235109" y="2693383"/>
            <a:ext cx="18416546" cy="2804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17"/>
              </a:lnSpc>
            </a:pPr>
            <a:r>
              <a:rPr lang="en-US" sz="8084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HMIS ADVISORY </a:t>
            </a:r>
          </a:p>
          <a:p>
            <a:pPr algn="l">
              <a:lnSpc>
                <a:spcPts val="11317"/>
              </a:lnSpc>
              <a:spcBef>
                <a:spcPct val="0"/>
              </a:spcBef>
            </a:pPr>
            <a:r>
              <a:rPr lang="en-US" b="true" sz="8084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COMMITTEE MEETING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44095" y="5521989"/>
            <a:ext cx="12245270" cy="1500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1"/>
              </a:lnSpc>
              <a:spcBef>
                <a:spcPct val="0"/>
              </a:spcBef>
            </a:pPr>
            <a:r>
              <a:rPr lang="en-US" sz="4286" spc="47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Central Florida Commission on Homelessness (CFCH) - FL-507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84901" y="7568691"/>
            <a:ext cx="7658922" cy="1151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67"/>
              </a:lnSpc>
              <a:spcBef>
                <a:spcPct val="0"/>
              </a:spcBef>
            </a:pPr>
            <a:r>
              <a:rPr lang="en-US" sz="6047" spc="66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Sept 8th, 2026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195449" y="2410147"/>
            <a:ext cx="399858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Suggested Questions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00199" y="2930976"/>
            <a:ext cx="9997869" cy="696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These are questions that can be added as an additional assessment in ClientTrack to help with documentation of participants that have pets to better understand their needs. </a:t>
            </a:r>
          </a:p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1. Do you have any pets? (yes/n</a:t>
            </a: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o) - if "yes", additional questions display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a. How many? (# select list)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b. Are any of your pets a service animal? (yes/no)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2. List the type of pets you have (describe breed for dogs) (open text boxes)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</a:t>
            </a:r>
          </a:p>
          <a:p>
            <a:pPr algn="l">
              <a:lnSpc>
                <a:spcPts val="3359"/>
              </a:lnSpc>
            </a:pPr>
            <a:r>
              <a:rPr lang="en-US" b="true" sz="2399" i="true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Additional possible question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3. Is your pet(s) house trained?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4. Is there a family member or friend that can keep your pet(s) for a period of time? </a:t>
            </a:r>
          </a:p>
          <a:p>
            <a:pPr algn="l">
              <a:lnSpc>
                <a:spcPts val="2239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1538036" y="3856313"/>
            <a:ext cx="6055358" cy="3783259"/>
          </a:xfrm>
          <a:custGeom>
            <a:avLst/>
            <a:gdLst/>
            <a:ahLst/>
            <a:cxnLst/>
            <a:rect r="r" b="b" t="t" l="l"/>
            <a:pathLst>
              <a:path h="3783259" w="6055358">
                <a:moveTo>
                  <a:pt x="0" y="0"/>
                </a:moveTo>
                <a:lnTo>
                  <a:pt x="6055357" y="0"/>
                </a:lnTo>
                <a:lnTo>
                  <a:pt x="6055357" y="3783259"/>
                </a:lnTo>
                <a:lnTo>
                  <a:pt x="0" y="37832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040729" y="731456"/>
            <a:ext cx="13723132" cy="705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Add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ing a Pet Assessment - Feedback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040729" y="3089703"/>
            <a:ext cx="13049215" cy="6648807"/>
          </a:xfrm>
          <a:custGeom>
            <a:avLst/>
            <a:gdLst/>
            <a:ahLst/>
            <a:cxnLst/>
            <a:rect r="r" b="b" t="t" l="l"/>
            <a:pathLst>
              <a:path h="6648807" w="13049215">
                <a:moveTo>
                  <a:pt x="0" y="0"/>
                </a:moveTo>
                <a:lnTo>
                  <a:pt x="13049215" y="0"/>
                </a:lnTo>
                <a:lnTo>
                  <a:pt x="13049215" y="6648807"/>
                </a:lnTo>
                <a:lnTo>
                  <a:pt x="0" y="66488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040729" y="731456"/>
            <a:ext cx="13723132" cy="142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Case Note Report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ing - How To Enter Data That Supports Reporting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978796" y="2226773"/>
            <a:ext cx="8879483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Associating Case Notes with Project Enrollments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904339" y="3270670"/>
            <a:ext cx="13028397" cy="6407989"/>
          </a:xfrm>
          <a:custGeom>
            <a:avLst/>
            <a:gdLst/>
            <a:ahLst/>
            <a:cxnLst/>
            <a:rect r="r" b="b" t="t" l="l"/>
            <a:pathLst>
              <a:path h="6407989" w="13028397">
                <a:moveTo>
                  <a:pt x="0" y="0"/>
                </a:moveTo>
                <a:lnTo>
                  <a:pt x="13028396" y="0"/>
                </a:lnTo>
                <a:lnTo>
                  <a:pt x="13028396" y="6407988"/>
                </a:lnTo>
                <a:lnTo>
                  <a:pt x="0" y="64079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040729" y="731456"/>
            <a:ext cx="13723132" cy="142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Case Note Report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ing - How To Enter Data That Supports Reporting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978796" y="2226773"/>
            <a:ext cx="8879483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Associating Case Notes with Project Enrollments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400889" y="3097773"/>
            <a:ext cx="7362971" cy="5300339"/>
          </a:xfrm>
          <a:custGeom>
            <a:avLst/>
            <a:gdLst/>
            <a:ahLst/>
            <a:cxnLst/>
            <a:rect r="r" b="b" t="t" l="l"/>
            <a:pathLst>
              <a:path h="5300339" w="7362971">
                <a:moveTo>
                  <a:pt x="0" y="0"/>
                </a:moveTo>
                <a:lnTo>
                  <a:pt x="7362972" y="0"/>
                </a:lnTo>
                <a:lnTo>
                  <a:pt x="7362972" y="5300339"/>
                </a:lnTo>
                <a:lnTo>
                  <a:pt x="0" y="53003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040729" y="731456"/>
            <a:ext cx="13723132" cy="705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New Feature Utilizat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ion: Bar Codes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2824480"/>
            <a:ext cx="5516277" cy="2099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What is this?</a:t>
            </a:r>
          </a:p>
          <a:p>
            <a:pPr algn="ctr">
              <a:lnSpc>
                <a:spcPts val="3359"/>
              </a:lnSpc>
            </a:pPr>
          </a:p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way to quickly capture services provided at agencies</a:t>
            </a:r>
          </a:p>
          <a:p>
            <a:pPr algn="l">
              <a:lnSpc>
                <a:spcPts val="3359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5228475"/>
            <a:ext cx="7307755" cy="4195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What might this look like?</a:t>
            </a:r>
          </a:p>
          <a:p>
            <a:pPr algn="ctr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Program participants are issued an ID with a barcode tied to their HMIS record.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Services at an agency will have associated barcodes.</a:t>
            </a:r>
          </a:p>
          <a:p>
            <a:pPr algn="l">
              <a:lnSpc>
                <a:spcPts val="3359"/>
              </a:lnSpc>
            </a:pPr>
          </a:p>
          <a:p>
            <a:pPr algn="l" marL="518160" indent="-259080" lvl="1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PP identification is scanned and the service is scanned. Service appears in HMIS.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482752" y="731456"/>
            <a:ext cx="11121223" cy="705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HMIS Training Reminders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942620" y="2225986"/>
            <a:ext cx="12201488" cy="7876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b="true" sz="2899" u="sng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Our routine monthly training calendar:​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1st &amp; 3rd Tuesday: HMIS 101 New User Training (9a - 2p)​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By Ticket Request</a:t>
            </a: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HMIS 101/102 Refreshers (2p - 4p)​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3rd Tuesday: ClientTrack Introduction to Reports Training (3p - 4:30p)​</a:t>
            </a:r>
          </a:p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​</a:t>
            </a:r>
          </a:p>
          <a:p>
            <a:pPr algn="ctr">
              <a:lnSpc>
                <a:spcPts val="3359"/>
              </a:lnSpc>
            </a:pPr>
            <a:r>
              <a:rPr lang="en-US" b="true" sz="2399" u="sng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Ad-Hoc Reports Training (request via HMIS Support Ticket)​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APR/CAPER in ClientTrack​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Everyday Reporting in ClientTrack ​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Explore Data Explorer​</a:t>
            </a:r>
          </a:p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 Quality Workshop​</a:t>
            </a:r>
          </a:p>
          <a:p>
            <a:pPr algn="ctr">
              <a:lnSpc>
                <a:spcPts val="3359"/>
              </a:lnSpc>
            </a:pPr>
            <a:r>
              <a:rPr lang="en-US" sz="23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​</a:t>
            </a:r>
          </a:p>
          <a:p>
            <a:pPr algn="ctr">
              <a:lnSpc>
                <a:spcPts val="3359"/>
              </a:lnSpc>
            </a:pPr>
            <a:r>
              <a:rPr lang="en-US" b="true" sz="23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  <a:hlinkClick r:id="rId3" tooltip="https://zoom.us/j/97407205687"/>
              </a:rPr>
              <a:t>Join</a:t>
            </a:r>
            <a:r>
              <a:rPr lang="en-US" sz="23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 us for our office h</a:t>
            </a:r>
            <a:r>
              <a:rPr lang="en-US" b="true" sz="23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ours M/W from 1p - 2p for additional one-on-one HMIS support.​</a:t>
            </a:r>
          </a:p>
          <a:p>
            <a:pPr algn="ctr">
              <a:lnSpc>
                <a:spcPts val="3359"/>
              </a:lnSpc>
            </a:pPr>
            <a:r>
              <a:rPr lang="en-US" sz="2399" u="sng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  <a:hlinkClick r:id="rId4" tooltip="https://zoom.us/j/97407205687"/>
              </a:rPr>
              <a:t>https://zoom.us/j/97407205687</a:t>
            </a:r>
          </a:p>
          <a:p>
            <a:pPr algn="ctr">
              <a:lnSpc>
                <a:spcPts val="3919"/>
              </a:lnSpc>
            </a:pPr>
          </a:p>
          <a:p>
            <a:pPr algn="ctr">
              <a:lnSpc>
                <a:spcPts val="3919"/>
              </a:lnSpc>
            </a:pPr>
            <a:r>
              <a:rPr lang="en-US" b="true" sz="2799" u="sng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Reminders: ​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new user training requests must come through the Agency Liaison.​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Agency Liaison needs to let the HMIS team know ASAP when someone leaves​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agency so we can inactivate accounts. 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is to keep an accurate count of subscriptions for assignment.</a:t>
            </a:r>
          </a:p>
          <a:p>
            <a:pPr algn="ctr">
              <a:lnSpc>
                <a:spcPts val="2239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="false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390224" y="4397934"/>
            <a:ext cx="11060800" cy="745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79"/>
              </a:lnSpc>
            </a:pPr>
            <a:r>
              <a:rPr lang="en-US" b="true" sz="3999" spc="163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Any Motions For Committee Vote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3" id="13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378373" y="2872842"/>
            <a:ext cx="5202287" cy="4171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Angel Jones​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Director of Information Systems​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Agustin “Tino” Paz​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HMIS Senior Data Analyst​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Brittney Behr</a:t>
            </a: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HMIS Data Analyst I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417116" y="2872842"/>
            <a:ext cx="5120990" cy="4695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Racquel McGlashen​</a:t>
            </a:r>
          </a:p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HMIS System Administrator​</a:t>
            </a:r>
          </a:p>
          <a:p>
            <a:pPr algn="ctr">
              <a:lnSpc>
                <a:spcPts val="4199"/>
              </a:lnSpc>
            </a:pP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Tim Reed​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HMIS Partner Success Specialist​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Gregory Carter​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HMIS Partner Success Specialist​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rdo"/>
                <a:ea typeface="Cardo"/>
                <a:cs typeface="Cardo"/>
                <a:sym typeface="Cardo"/>
              </a:rPr>
              <a:t>​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310035" y="1234829"/>
            <a:ext cx="5667576" cy="887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HSN HMIS Team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613600" y="4128780"/>
            <a:ext cx="11060800" cy="783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79"/>
              </a:lnSpc>
            </a:pPr>
            <a:r>
              <a:rPr lang="en-US" sz="3999" spc="1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Next Meeting - Dec 8</a:t>
            </a:r>
            <a:r>
              <a:rPr lang="en-US" sz="3999" spc="1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3999" spc="1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2026 at </a:t>
            </a:r>
            <a:r>
              <a:rPr lang="en-US" sz="3999" spc="16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10:30am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428175" y="2209176"/>
            <a:ext cx="14386019" cy="149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2559"/>
              </a:lnSpc>
            </a:pPr>
            <a:r>
              <a:rPr lang="en-US" b="true" sz="7999" spc="327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Thank you for joining us!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583212" y="2988718"/>
            <a:ext cx="11121223" cy="2663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39"/>
              </a:lnSpc>
            </a:pP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Ou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 mission is to effectively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da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ta,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hic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 includes</a:t>
            </a:r>
          </a:p>
          <a:p>
            <a:pPr algn="ctr">
              <a:lnSpc>
                <a:spcPts val="4239"/>
              </a:lnSpc>
            </a:pP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inputs from those in need of 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services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providing</a:t>
            </a:r>
          </a:p>
          <a:p>
            <a:pPr algn="ctr">
              <a:lnSpc>
                <a:spcPts val="4239"/>
              </a:lnSpc>
            </a:pP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services, and from members of th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omm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ity,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</a:p>
          <a:p>
            <a:pPr algn="ctr">
              <a:lnSpc>
                <a:spcPts val="4239"/>
              </a:lnSpc>
            </a:pP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elimi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ate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omelessness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Central Florida.</a:t>
            </a:r>
          </a:p>
          <a:p>
            <a:pPr algn="just">
              <a:lnSpc>
                <a:spcPts val="4239"/>
              </a:lnSpc>
            </a:pPr>
          </a:p>
        </p:txBody>
      </p:sp>
      <p:grpSp>
        <p:nvGrpSpPr>
          <p:cNvPr name="Group 3" id="3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3" id="13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682810" y="1625352"/>
            <a:ext cx="12279437" cy="101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HMI</a:t>
            </a:r>
            <a:r>
              <a:rPr lang="en-US" b="true" sz="58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S Advisory Committee Mission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640394" y="5635408"/>
            <a:ext cx="12364269" cy="101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HMI</a:t>
            </a:r>
            <a:r>
              <a:rPr lang="en-US" b="true" sz="58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S Advisory Committee Purpose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050102" y="6858130"/>
            <a:ext cx="8207889" cy="1063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39"/>
              </a:lnSpc>
            </a:pP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Ove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rsee the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CoC’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imp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lementation of HMIS,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hat we do with th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da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and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-US" sz="2700" spc="110" u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ow we use </a:t>
            </a:r>
            <a:r>
              <a:rPr lang="en-US" sz="2700" spc="11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it.​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="false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4090009" y="1730266"/>
          <a:ext cx="8882373" cy="6321071"/>
        </p:xfrm>
        <a:graphic>
          <a:graphicData uri="http://schemas.openxmlformats.org/drawingml/2006/table">
            <a:tbl>
              <a:tblPr/>
              <a:tblGrid>
                <a:gridCol w="2960791"/>
                <a:gridCol w="2960791"/>
                <a:gridCol w="2960791"/>
              </a:tblGrid>
              <a:tr h="121428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true">
                          <a:solidFill>
                            <a:srgbClr val="000000"/>
                          </a:solidFill>
                          <a:latin typeface="Cardo Bold"/>
                          <a:ea typeface="Cardo Bold"/>
                          <a:cs typeface="Cardo Bold"/>
                          <a:sym typeface="Cardo Bold"/>
                        </a:rPr>
                        <a:t>Committee Chair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Karen Jackson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Zebra Youth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28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true">
                          <a:solidFill>
                            <a:srgbClr val="000000"/>
                          </a:solidFill>
                          <a:latin typeface="Cardo Bold"/>
                          <a:ea typeface="Cardo Bold"/>
                          <a:cs typeface="Cardo Bold"/>
                          <a:sym typeface="Cardo Bold"/>
                        </a:rPr>
                        <a:t>Co-Chair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Denise Major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Salvation Army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28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true">
                          <a:solidFill>
                            <a:srgbClr val="000000"/>
                          </a:solidFill>
                          <a:latin typeface="Cardo Bold"/>
                          <a:ea typeface="Cardo Bold"/>
                          <a:cs typeface="Cardo Bold"/>
                          <a:sym typeface="Cardo Bold"/>
                        </a:rPr>
                        <a:t>Voting Member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Sabrina Weier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SALT Outreach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4281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true">
                          <a:solidFill>
                            <a:srgbClr val="000000"/>
                          </a:solidFill>
                          <a:latin typeface="Cardo Bold"/>
                          <a:ea typeface="Cardo Bold"/>
                          <a:cs typeface="Cardo Bold"/>
                          <a:sym typeface="Cardo Bold"/>
                        </a:rPr>
                        <a:t>Voting Member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Danny Arroyo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Pathlight Home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394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 b="true">
                          <a:solidFill>
                            <a:srgbClr val="000000"/>
                          </a:solidFill>
                          <a:latin typeface="Cardo Bold"/>
                          <a:ea typeface="Cardo Bold"/>
                          <a:cs typeface="Cardo Bold"/>
                          <a:sym typeface="Cardo Bold"/>
                        </a:rPr>
                        <a:t>HMIS Team Liaison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Brittney Behr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899">
                          <a:solidFill>
                            <a:srgbClr val="000000"/>
                          </a:solidFill>
                          <a:latin typeface="Cardo"/>
                          <a:ea typeface="Cardo"/>
                          <a:cs typeface="Cardo"/>
                          <a:sym typeface="Cardo"/>
                        </a:rPr>
                        <a:t>Homeless Services Network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14" id="14"/>
          <p:cNvSpPr txBox="true"/>
          <p:nvPr/>
        </p:nvSpPr>
        <p:spPr>
          <a:xfrm rot="0">
            <a:off x="2548215" y="465454"/>
            <a:ext cx="12749547" cy="101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HMI</a:t>
            </a:r>
            <a:r>
              <a:rPr lang="en-US" b="true" sz="58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S Advisory Committee Members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8078124" y="0"/>
            <a:ext cx="419751" cy="10268501"/>
            <a:chOff x="0" y="0"/>
            <a:chExt cx="559668" cy="1369133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559668" cy="5325565"/>
              <a:chOff x="0" y="0"/>
              <a:chExt cx="110552" cy="1051963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10552" cy="1051963"/>
              </a:xfrm>
              <a:custGeom>
                <a:avLst/>
                <a:gdLst/>
                <a:ahLst/>
                <a:cxnLst/>
                <a:rect r="r" b="b" t="t" l="l"/>
                <a:pathLst>
                  <a:path h="1051963" w="110552">
                    <a:moveTo>
                      <a:pt x="0" y="0"/>
                    </a:moveTo>
                    <a:lnTo>
                      <a:pt x="110552" y="0"/>
                    </a:lnTo>
                    <a:lnTo>
                      <a:pt x="110552" y="1051963"/>
                    </a:lnTo>
                    <a:lnTo>
                      <a:pt x="0" y="1051963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110552" cy="110911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9508450"/>
              <a:ext cx="559668" cy="4182885"/>
              <a:chOff x="0" y="0"/>
              <a:chExt cx="110552" cy="826249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10552" cy="826249"/>
              </a:xfrm>
              <a:custGeom>
                <a:avLst/>
                <a:gdLst/>
                <a:ahLst/>
                <a:cxnLst/>
                <a:rect r="r" b="b" t="t" l="l"/>
                <a:pathLst>
                  <a:path h="826249" w="110552">
                    <a:moveTo>
                      <a:pt x="0" y="0"/>
                    </a:moveTo>
                    <a:lnTo>
                      <a:pt x="110552" y="0"/>
                    </a:lnTo>
                    <a:lnTo>
                      <a:pt x="110552" y="826249"/>
                    </a:lnTo>
                    <a:lnTo>
                      <a:pt x="0" y="826249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10552" cy="8833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5325565"/>
              <a:ext cx="559668" cy="4182885"/>
              <a:chOff x="0" y="0"/>
              <a:chExt cx="110552" cy="826249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10552" cy="826249"/>
              </a:xfrm>
              <a:custGeom>
                <a:avLst/>
                <a:gdLst/>
                <a:ahLst/>
                <a:cxnLst/>
                <a:rect r="r" b="b" t="t" l="l"/>
                <a:pathLst>
                  <a:path h="826249" w="110552">
                    <a:moveTo>
                      <a:pt x="0" y="0"/>
                    </a:moveTo>
                    <a:lnTo>
                      <a:pt x="110552" y="0"/>
                    </a:lnTo>
                    <a:lnTo>
                      <a:pt x="110552" y="826249"/>
                    </a:lnTo>
                    <a:lnTo>
                      <a:pt x="0" y="826249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10552" cy="88339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TextBox 12" id="12"/>
          <p:cNvSpPr txBox="true"/>
          <p:nvPr/>
        </p:nvSpPr>
        <p:spPr>
          <a:xfrm rot="0">
            <a:off x="2975077" y="2044049"/>
            <a:ext cx="13725994" cy="7570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15"/>
              </a:lnSpc>
            </a:pPr>
            <a:r>
              <a:rPr lang="en-US" sz="3080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HMIS Recommendations for New Agency Participation</a:t>
            </a:r>
          </a:p>
          <a:p>
            <a:pPr algn="l">
              <a:lnSpc>
                <a:spcPts val="6715"/>
              </a:lnSpc>
            </a:pPr>
            <a:r>
              <a:rPr lang="en-US" sz="3080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Data Scorecard Updates - Error Upgrade to High Priority</a:t>
            </a:r>
          </a:p>
          <a:p>
            <a:pPr algn="l">
              <a:lnSpc>
                <a:spcPts val="6715"/>
              </a:lnSpc>
            </a:pPr>
            <a:r>
              <a:rPr lang="en-US" sz="3080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Vendor Satisfaction Survey - What Questions Should We Include?</a:t>
            </a:r>
          </a:p>
          <a:p>
            <a:pPr algn="l">
              <a:lnSpc>
                <a:spcPts val="6715"/>
              </a:lnSpc>
            </a:pP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Merging Duplicates That Are Not Reported - Next Steps</a:t>
            </a:r>
          </a:p>
          <a:p>
            <a:pPr algn="l">
              <a:lnSpc>
                <a:spcPts val="6715"/>
              </a:lnSpc>
            </a:pP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Adding a Pet Assessment - Feedback</a:t>
            </a:r>
          </a:p>
          <a:p>
            <a:pPr algn="l">
              <a:lnSpc>
                <a:spcPts val="6715"/>
              </a:lnSpc>
            </a:pP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Case Note Reporting - How To Enter Data That Supports Reporting</a:t>
            </a:r>
          </a:p>
          <a:p>
            <a:pPr algn="l">
              <a:lnSpc>
                <a:spcPts val="6715"/>
              </a:lnSpc>
            </a:pP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New Feature Utilization: Bar Codes</a:t>
            </a:r>
          </a:p>
          <a:p>
            <a:pPr algn="l">
              <a:lnSpc>
                <a:spcPts val="6715"/>
              </a:lnSpc>
            </a:pP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HMIS Training Reminders</a:t>
            </a:r>
          </a:p>
          <a:p>
            <a:pPr algn="l">
              <a:lnSpc>
                <a:spcPts val="6715"/>
              </a:lnSpc>
            </a:pP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Next Meeting - Dec 8</a:t>
            </a: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3080" strike="noStrike" u="none">
                <a:solidFill>
                  <a:srgbClr val="000C02"/>
                </a:solidFill>
                <a:latin typeface="Poppins"/>
                <a:ea typeface="Poppins"/>
                <a:cs typeface="Poppins"/>
                <a:sym typeface="Poppins"/>
              </a:rPr>
              <a:t>, 2026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2161818" y="2349699"/>
            <a:ext cx="619535" cy="619535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2115201" y="981974"/>
            <a:ext cx="13666141" cy="1015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979"/>
              </a:lnSpc>
              <a:spcBef>
                <a:spcPct val="0"/>
              </a:spcBef>
            </a:pPr>
            <a:r>
              <a:rPr lang="en-US" b="true" sz="69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AGENDA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2161818" y="3181069"/>
            <a:ext cx="619535" cy="619535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161818" y="4014180"/>
            <a:ext cx="619535" cy="619535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2161818" y="4843265"/>
            <a:ext cx="619535" cy="619535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115201" y="5674635"/>
            <a:ext cx="619535" cy="619535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2115201" y="6507746"/>
            <a:ext cx="619535" cy="619535"/>
            <a:chOff x="0" y="0"/>
            <a:chExt cx="812800" cy="8128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115201" y="7336831"/>
            <a:ext cx="619535" cy="619535"/>
            <a:chOff x="0" y="0"/>
            <a:chExt cx="812800" cy="81280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2115201" y="9004117"/>
            <a:ext cx="619535" cy="619535"/>
            <a:chOff x="0" y="0"/>
            <a:chExt cx="812800" cy="81280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2270365" y="2432772"/>
            <a:ext cx="4024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1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270365" y="3264141"/>
            <a:ext cx="4024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2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2270365" y="4095879"/>
            <a:ext cx="4024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3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2270365" y="4926338"/>
            <a:ext cx="4024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4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2223749" y="5757708"/>
            <a:ext cx="4024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5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2223749" y="6589445"/>
            <a:ext cx="4024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6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2223749" y="7419904"/>
            <a:ext cx="402441" cy="405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7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2223749" y="9085816"/>
            <a:ext cx="402441" cy="405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9</a:t>
            </a:r>
          </a:p>
        </p:txBody>
      </p:sp>
      <p:grpSp>
        <p:nvGrpSpPr>
          <p:cNvPr name="Group 46" id="46"/>
          <p:cNvGrpSpPr/>
          <p:nvPr/>
        </p:nvGrpSpPr>
        <p:grpSpPr>
          <a:xfrm rot="0">
            <a:off x="2115201" y="8165917"/>
            <a:ext cx="619535" cy="619535"/>
            <a:chOff x="0" y="0"/>
            <a:chExt cx="812800" cy="8128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A79D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2223749" y="8261167"/>
            <a:ext cx="402441" cy="4058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8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465788" y="1923411"/>
            <a:ext cx="14298073" cy="7649064"/>
          </a:xfrm>
          <a:custGeom>
            <a:avLst/>
            <a:gdLst/>
            <a:ahLst/>
            <a:cxnLst/>
            <a:rect r="r" b="b" t="t" l="l"/>
            <a:pathLst>
              <a:path h="7649064" w="14298073">
                <a:moveTo>
                  <a:pt x="0" y="0"/>
                </a:moveTo>
                <a:lnTo>
                  <a:pt x="14298073" y="0"/>
                </a:lnTo>
                <a:lnTo>
                  <a:pt x="14298073" y="7649063"/>
                </a:lnTo>
                <a:lnTo>
                  <a:pt x="0" y="76490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482752" y="731456"/>
            <a:ext cx="13281109" cy="705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HMIS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 Recommendations for New Agency Participation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022148" y="2914952"/>
            <a:ext cx="13237152" cy="6343348"/>
          </a:xfrm>
          <a:custGeom>
            <a:avLst/>
            <a:gdLst/>
            <a:ahLst/>
            <a:cxnLst/>
            <a:rect r="r" b="b" t="t" l="l"/>
            <a:pathLst>
              <a:path h="6343348" w="13237152">
                <a:moveTo>
                  <a:pt x="0" y="0"/>
                </a:moveTo>
                <a:lnTo>
                  <a:pt x="13237152" y="0"/>
                </a:lnTo>
                <a:lnTo>
                  <a:pt x="13237152" y="6343348"/>
                </a:lnTo>
                <a:lnTo>
                  <a:pt x="0" y="63433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551816" y="2210290"/>
            <a:ext cx="3937195" cy="2933210"/>
          </a:xfrm>
          <a:custGeom>
            <a:avLst/>
            <a:gdLst/>
            <a:ahLst/>
            <a:cxnLst/>
            <a:rect r="r" b="b" t="t" l="l"/>
            <a:pathLst>
              <a:path h="2933210" w="3937195">
                <a:moveTo>
                  <a:pt x="0" y="0"/>
                </a:moveTo>
                <a:lnTo>
                  <a:pt x="3937195" y="0"/>
                </a:lnTo>
                <a:lnTo>
                  <a:pt x="3937195" y="2933210"/>
                </a:lnTo>
                <a:lnTo>
                  <a:pt x="0" y="29332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482752" y="731456"/>
            <a:ext cx="13281109" cy="705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HMIS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 Recommendations for New Agency Participation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653392" y="1937960"/>
            <a:ext cx="1614456" cy="1690530"/>
          </a:xfrm>
          <a:custGeom>
            <a:avLst/>
            <a:gdLst/>
            <a:ahLst/>
            <a:cxnLst/>
            <a:rect r="r" b="b" t="t" l="l"/>
            <a:pathLst>
              <a:path h="1690530" w="1614456">
                <a:moveTo>
                  <a:pt x="0" y="0"/>
                </a:moveTo>
                <a:lnTo>
                  <a:pt x="1614456" y="0"/>
                </a:lnTo>
                <a:lnTo>
                  <a:pt x="1614456" y="1690530"/>
                </a:lnTo>
                <a:lnTo>
                  <a:pt x="0" y="16905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735548" y="4576999"/>
            <a:ext cx="1763470" cy="1754652"/>
          </a:xfrm>
          <a:custGeom>
            <a:avLst/>
            <a:gdLst/>
            <a:ahLst/>
            <a:cxnLst/>
            <a:rect r="r" b="b" t="t" l="l"/>
            <a:pathLst>
              <a:path h="1754652" w="1763470">
                <a:moveTo>
                  <a:pt x="0" y="0"/>
                </a:moveTo>
                <a:lnTo>
                  <a:pt x="1763470" y="0"/>
                </a:lnTo>
                <a:lnTo>
                  <a:pt x="1763470" y="1754652"/>
                </a:lnTo>
                <a:lnTo>
                  <a:pt x="0" y="17546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040729" y="731456"/>
            <a:ext cx="13723132" cy="705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Data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 Scorecard Updates - Error Upgrade to High Priority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616522" y="2119648"/>
            <a:ext cx="10733484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We have been using the Data Quality Scorecard for 1 year!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81869" y="3350094"/>
            <a:ext cx="15641371" cy="1044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After reviewing a year’s worth of data, the HMIS team would like to recommend one change to grading:</a:t>
            </a:r>
          </a:p>
          <a:p>
            <a:pPr algn="l" marL="863595" indent="-287865" lvl="2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Currently, Missing Enrollment CoC is considered a Completeness Error (worth 20% of the grade)</a:t>
            </a:r>
          </a:p>
          <a:p>
            <a:pPr algn="l" marL="863595" indent="-287865" lvl="2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Starting 10/01/2026, Missing Enrollment CoC will be considered a High Priority Issue (worth 50% of the grade)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809071" y="5175337"/>
            <a:ext cx="4348386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Why make this change?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23315" y="6476104"/>
            <a:ext cx="15641371" cy="2806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Missing Enrollment CoC is a required field that is auto-populated by ClientTrack whenever an intake is completed. If the Enrollment CoC value is missing, it means one of two things:</a:t>
            </a:r>
          </a:p>
          <a:p>
            <a:pPr algn="l" marL="863595" indent="-287865" lvl="2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enrollment was canceled and left uncompleted, meaning no data was collected at all (most common reason)</a:t>
            </a:r>
          </a:p>
          <a:p>
            <a:pPr algn="l" marL="863595" indent="-287865" lvl="2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entry assessment is not correctly connected to the enrollment - this can be fixed with admin assistance when we are notified</a:t>
            </a:r>
          </a:p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By upgrading the error to High Priority, we want to encourage people to focus on completeing the full assessment and review any records left incomplete - incomplete assessments can impact our ability to understand the homeless population’s needs and eligibility for programs, including programs outside of CoC-Funded housing.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710910" y="6794351"/>
            <a:ext cx="4983289" cy="2815558"/>
          </a:xfrm>
          <a:custGeom>
            <a:avLst/>
            <a:gdLst/>
            <a:ahLst/>
            <a:cxnLst/>
            <a:rect r="r" b="b" t="t" l="l"/>
            <a:pathLst>
              <a:path h="2815558" w="4983289">
                <a:moveTo>
                  <a:pt x="0" y="0"/>
                </a:moveTo>
                <a:lnTo>
                  <a:pt x="4983289" y="0"/>
                </a:lnTo>
                <a:lnTo>
                  <a:pt x="4983289" y="2815558"/>
                </a:lnTo>
                <a:lnTo>
                  <a:pt x="0" y="28155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3040729" y="731456"/>
            <a:ext cx="13723132" cy="142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Vendor Satisfa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ction Survey - What Questions Should We Include?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625302" y="2662131"/>
            <a:ext cx="3037396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Breakout Rooms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1869" y="3350094"/>
            <a:ext cx="15641371" cy="3510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After a few years with the vendor Caseworthy, we want to understand how users feel about ClientTrack</a:t>
            </a:r>
          </a:p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questions should we include?</a:t>
            </a:r>
          </a:p>
          <a:p>
            <a:pPr algn="l" marL="863595" indent="-287865" lvl="2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Breakout Rooms Discussion</a:t>
            </a:r>
          </a:p>
          <a:p>
            <a:pPr algn="l" marL="863595" indent="-287865" lvl="2">
              <a:lnSpc>
                <a:spcPts val="2799"/>
              </a:lnSpc>
              <a:buFont typeface="Arial"/>
              <a:buChar char="⚬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HMIS Staff will take notes</a:t>
            </a:r>
          </a:p>
          <a:p>
            <a:pPr algn="l">
              <a:lnSpc>
                <a:spcPts val="2799"/>
              </a:lnSpc>
            </a:pPr>
          </a:p>
          <a:p>
            <a:pPr algn="ctr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Areas to consider:</a:t>
            </a:r>
          </a:p>
          <a:p>
            <a:pPr algn="l" marL="431797" indent="-215899" lvl="1">
              <a:lnSpc>
                <a:spcPts val="2799"/>
              </a:lnSpc>
              <a:buAutoNum type="arabicPeriod" startAt="1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Experiences with creating intakes - family set-up, enrollment creation, updating and exiting</a:t>
            </a:r>
          </a:p>
          <a:p>
            <a:pPr algn="l" marL="431797" indent="-215899" lvl="1">
              <a:lnSpc>
                <a:spcPts val="2799"/>
              </a:lnSpc>
              <a:buAutoNum type="arabicPeriod" startAt="1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Experiences with reporting capabilities </a:t>
            </a:r>
          </a:p>
          <a:p>
            <a:pPr algn="l" marL="431797" indent="-215899" lvl="1">
              <a:lnSpc>
                <a:spcPts val="2799"/>
              </a:lnSpc>
              <a:buAutoNum type="arabicPeriod" startAt="1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Experiences with training - how hard is it to learn how to use ClientTrack?</a:t>
            </a:r>
          </a:p>
          <a:p>
            <a:pPr algn="l" marL="431797" indent="-215899" lvl="1">
              <a:lnSpc>
                <a:spcPts val="2799"/>
              </a:lnSpc>
              <a:buAutoNum type="arabicPeriod" startAt="1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And anything else you think is important!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E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0058980"/>
            <a:ext cx="18287646" cy="228020"/>
            <a:chOff x="0" y="0"/>
            <a:chExt cx="24383529" cy="30402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10775215" cy="304027"/>
              <a:chOff x="0" y="0"/>
              <a:chExt cx="2128437" cy="6005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2128438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2128438">
                    <a:moveTo>
                      <a:pt x="0" y="0"/>
                    </a:moveTo>
                    <a:lnTo>
                      <a:pt x="2128438" y="0"/>
                    </a:lnTo>
                    <a:lnTo>
                      <a:pt x="2128438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00A79D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57150"/>
                <a:ext cx="2128437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0775215" y="0"/>
              <a:ext cx="6804157" cy="304027"/>
              <a:chOff x="0" y="0"/>
              <a:chExt cx="1344031" cy="6005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2FA4F3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7579372" y="0"/>
              <a:ext cx="6804157" cy="304027"/>
              <a:chOff x="0" y="0"/>
              <a:chExt cx="1344031" cy="60055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344031" cy="60055"/>
              </a:xfrm>
              <a:custGeom>
                <a:avLst/>
                <a:gdLst/>
                <a:ahLst/>
                <a:cxnLst/>
                <a:rect r="r" b="b" t="t" l="l"/>
                <a:pathLst>
                  <a:path h="60055" w="1344031">
                    <a:moveTo>
                      <a:pt x="0" y="0"/>
                    </a:moveTo>
                    <a:lnTo>
                      <a:pt x="1344031" y="0"/>
                    </a:lnTo>
                    <a:lnTo>
                      <a:pt x="1344031" y="60055"/>
                    </a:lnTo>
                    <a:lnTo>
                      <a:pt x="0" y="60055"/>
                    </a:lnTo>
                    <a:close/>
                  </a:path>
                </a:pathLst>
              </a:custGeom>
              <a:solidFill>
                <a:srgbClr val="FFB545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57150"/>
                <a:ext cx="1344031" cy="11720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</p:grpSp>
      <p:sp>
        <p:nvSpPr>
          <p:cNvPr name="Freeform 12" id="12"/>
          <p:cNvSpPr/>
          <p:nvPr/>
        </p:nvSpPr>
        <p:spPr>
          <a:xfrm flipH="false" flipV="false" rot="0">
            <a:off x="184260" y="219654"/>
            <a:ext cx="1688880" cy="1195055"/>
          </a:xfrm>
          <a:custGeom>
            <a:avLst/>
            <a:gdLst/>
            <a:ahLst/>
            <a:cxnLst/>
            <a:rect r="r" b="b" t="t" l="l"/>
            <a:pathLst>
              <a:path h="1195055" w="1688880">
                <a:moveTo>
                  <a:pt x="0" y="0"/>
                </a:moveTo>
                <a:lnTo>
                  <a:pt x="1688880" y="0"/>
                </a:lnTo>
                <a:lnTo>
                  <a:pt x="1688880" y="1195055"/>
                </a:lnTo>
                <a:lnTo>
                  <a:pt x="0" y="11950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401962" y="4398250"/>
            <a:ext cx="4849392" cy="2906476"/>
          </a:xfrm>
          <a:custGeom>
            <a:avLst/>
            <a:gdLst/>
            <a:ahLst/>
            <a:cxnLst/>
            <a:rect r="r" b="b" t="t" l="l"/>
            <a:pathLst>
              <a:path h="2906476" w="4849392">
                <a:moveTo>
                  <a:pt x="0" y="0"/>
                </a:moveTo>
                <a:lnTo>
                  <a:pt x="4849392" y="0"/>
                </a:lnTo>
                <a:lnTo>
                  <a:pt x="4849392" y="2906476"/>
                </a:lnTo>
                <a:lnTo>
                  <a:pt x="0" y="29064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873140" y="2137064"/>
            <a:ext cx="1339590" cy="2480722"/>
          </a:xfrm>
          <a:custGeom>
            <a:avLst/>
            <a:gdLst/>
            <a:ahLst/>
            <a:cxnLst/>
            <a:rect r="r" b="b" t="t" l="l"/>
            <a:pathLst>
              <a:path h="2480722" w="1339590">
                <a:moveTo>
                  <a:pt x="0" y="0"/>
                </a:moveTo>
                <a:lnTo>
                  <a:pt x="1339590" y="0"/>
                </a:lnTo>
                <a:lnTo>
                  <a:pt x="1339590" y="2480722"/>
                </a:lnTo>
                <a:lnTo>
                  <a:pt x="0" y="24807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040729" y="731456"/>
            <a:ext cx="13723132" cy="705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b="tru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M</a:t>
            </a:r>
            <a:r>
              <a:rPr lang="en-US" b="true" sz="4099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erging Duplicates That Are Not Reported - Next Steps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261598" y="2147337"/>
            <a:ext cx="1764804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Gratitude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838536" y="2835300"/>
            <a:ext cx="14184704" cy="1396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want to thank all of you that have found and reported duplicate clients using the Zendesk support tickets! </a:t>
            </a:r>
          </a:p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It is very important that everyone continues to do </a:t>
            </a:r>
            <a:r>
              <a:rPr lang="en-US" b="true" sz="1999" i="true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a thorough search before adding a new client to the system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And as you find potential duplicates, please continue to submit them for merging via Zendesk (</a:t>
            </a:r>
            <a:r>
              <a:rPr lang="en-US" sz="19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mailto:hmis@hsncfl.org"/>
              </a:rPr>
              <a:t>hmis@hsncfl.org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or on the </a:t>
            </a:r>
            <a:r>
              <a:rPr lang="en-US" sz="19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hmiscfl.org"/>
              </a:rPr>
              <a:t>hmiscfl.org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website).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464266" y="4494682"/>
            <a:ext cx="3353098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Hidden Duplicates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94914" y="5279808"/>
            <a:ext cx="9322450" cy="1044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 of August 2026, we have identified </a:t>
            </a:r>
            <a:r>
              <a:rPr lang="en-US" sz="19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453 unreported, potentially duplicate clients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; which include </a:t>
            </a:r>
            <a:r>
              <a:rPr lang="en-US" sz="19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142 with open enrollments and a</a:t>
            </a:r>
            <a:r>
              <a:rPr lang="en-US" sz="19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few (58) are duplicates within the same agency.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53781" y="6938966"/>
            <a:ext cx="2580084" cy="663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Plan of Action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94914" y="7785000"/>
            <a:ext cx="15641371" cy="104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will coach agencies on how to identify and resolve duplicates that they have created using the </a:t>
            </a:r>
            <a:r>
              <a:rPr lang="en-US" b="true" sz="19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Duplicated Clients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standard report,</a:t>
            </a:r>
          </a:p>
          <a:p>
            <a:pPr algn="l" marL="431797" indent="-215899" lvl="1">
              <a:lnSpc>
                <a:spcPts val="2799"/>
              </a:lnSpc>
              <a:buFont typeface="Arial"/>
              <a:buChar char="•"/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cross-agency duplicates, the HMIS team will by reaching out to both parties involved to notify them of pending merges.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DAHTm19yHq8</dc:identifier>
  <dcterms:modified xsi:type="dcterms:W3CDTF">2011-08-01T06:04:30Z</dcterms:modified>
  <cp:revision>1</cp:revision>
  <dc:title>HMIS Advisory Committee - 9/8/2026</dc:title>
</cp:coreProperties>
</file>