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ardo Bold" charset="1" panose="02020804080000020003"/>
      <p:regular r:id="rId24"/>
    </p:embeddedFont>
    <p:embeddedFont>
      <p:font typeface="Cardo" charset="1" panose="02020600000000000000"/>
      <p:regular r:id="rId25"/>
    </p:embeddedFont>
    <p:embeddedFont>
      <p:font typeface="Calibri (MS)" charset="1" panose="020F0502020204030204"/>
      <p:regular r:id="rId26"/>
    </p:embeddedFont>
    <p:embeddedFont>
      <p:font typeface="Poppins" charset="1" panose="00000500000000000000"/>
      <p:regular r:id="rId27"/>
    </p:embeddedFont>
    <p:embeddedFont>
      <p:font typeface="Anton" charset="1" panose="00000500000000000000"/>
      <p:regular r:id="rId28"/>
    </p:embeddedFont>
    <p:embeddedFont>
      <p:font typeface="Poppins Bold" charset="1" panose="00000800000000000000"/>
      <p:regular r:id="rId29"/>
    </p:embeddedFont>
    <p:embeddedFont>
      <p:font typeface="Open Sans" charset="1" panose="000000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https://zoom.us/j/97407205687" TargetMode="External" Type="http://schemas.openxmlformats.org/officeDocument/2006/relationships/hyperlink"/><Relationship Id="rId4" Target="https://zoom.us/j/97407205687"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https://www.hmiscfl.org/wp-content/uploads/2026/03/FY25SPMSubmission_HDXReport_2026_03_06.pdf"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1344095" y="7649015"/>
            <a:ext cx="9288874" cy="1070908"/>
            <a:chOff x="0" y="0"/>
            <a:chExt cx="812800" cy="93707"/>
          </a:xfrm>
        </p:grpSpPr>
        <p:sp>
          <p:nvSpPr>
            <p:cNvPr name="Freeform 3" id="3"/>
            <p:cNvSpPr/>
            <p:nvPr/>
          </p:nvSpPr>
          <p:spPr>
            <a:xfrm flipH="false" flipV="false" rot="0">
              <a:off x="0" y="0"/>
              <a:ext cx="812800" cy="93707"/>
            </a:xfrm>
            <a:custGeom>
              <a:avLst/>
              <a:gdLst/>
              <a:ahLst/>
              <a:cxnLst/>
              <a:rect r="r" b="b" t="t" l="l"/>
              <a:pathLst>
                <a:path h="93707" w="812800">
                  <a:moveTo>
                    <a:pt x="14169" y="0"/>
                  </a:moveTo>
                  <a:lnTo>
                    <a:pt x="798631" y="0"/>
                  </a:lnTo>
                  <a:cubicBezTo>
                    <a:pt x="806456" y="0"/>
                    <a:pt x="812800" y="6344"/>
                    <a:pt x="812800" y="14169"/>
                  </a:cubicBezTo>
                  <a:lnTo>
                    <a:pt x="812800" y="79538"/>
                  </a:lnTo>
                  <a:cubicBezTo>
                    <a:pt x="812800" y="87364"/>
                    <a:pt x="806456" y="93707"/>
                    <a:pt x="798631" y="93707"/>
                  </a:cubicBezTo>
                  <a:lnTo>
                    <a:pt x="14169" y="93707"/>
                  </a:lnTo>
                  <a:cubicBezTo>
                    <a:pt x="6344" y="93707"/>
                    <a:pt x="0" y="87364"/>
                    <a:pt x="0" y="79538"/>
                  </a:cubicBezTo>
                  <a:lnTo>
                    <a:pt x="0" y="14169"/>
                  </a:lnTo>
                  <a:cubicBezTo>
                    <a:pt x="0" y="6344"/>
                    <a:pt x="6344" y="0"/>
                    <a:pt x="14169" y="0"/>
                  </a:cubicBezTo>
                  <a:close/>
                </a:path>
              </a:pathLst>
            </a:custGeom>
            <a:solidFill>
              <a:srgbClr val="2FAAA3"/>
            </a:solidFill>
          </p:spPr>
        </p:sp>
        <p:sp>
          <p:nvSpPr>
            <p:cNvPr name="TextBox 4" id="4"/>
            <p:cNvSpPr txBox="true"/>
            <p:nvPr/>
          </p:nvSpPr>
          <p:spPr>
            <a:xfrm>
              <a:off x="0" y="-57150"/>
              <a:ext cx="812800" cy="150857"/>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10080685"/>
            <a:ext cx="18287646" cy="206315"/>
            <a:chOff x="0" y="0"/>
            <a:chExt cx="24383529" cy="275087"/>
          </a:xfrm>
        </p:grpSpPr>
        <p:grpSp>
          <p:nvGrpSpPr>
            <p:cNvPr name="Group 6" id="6"/>
            <p:cNvGrpSpPr/>
            <p:nvPr/>
          </p:nvGrpSpPr>
          <p:grpSpPr>
            <a:xfrm rot="0">
              <a:off x="0" y="0"/>
              <a:ext cx="10775215" cy="275087"/>
              <a:chOff x="0" y="0"/>
              <a:chExt cx="2128437" cy="54338"/>
            </a:xfrm>
          </p:grpSpPr>
          <p:sp>
            <p:nvSpPr>
              <p:cNvPr name="Freeform 7" id="7"/>
              <p:cNvSpPr/>
              <p:nvPr/>
            </p:nvSpPr>
            <p:spPr>
              <a:xfrm flipH="false" flipV="false" rot="0">
                <a:off x="0" y="0"/>
                <a:ext cx="2128438" cy="54338"/>
              </a:xfrm>
              <a:custGeom>
                <a:avLst/>
                <a:gdLst/>
                <a:ahLst/>
                <a:cxnLst/>
                <a:rect r="r" b="b" t="t" l="l"/>
                <a:pathLst>
                  <a:path h="54338" w="2128438">
                    <a:moveTo>
                      <a:pt x="0" y="0"/>
                    </a:moveTo>
                    <a:lnTo>
                      <a:pt x="2128438" y="0"/>
                    </a:lnTo>
                    <a:lnTo>
                      <a:pt x="2128438" y="54338"/>
                    </a:lnTo>
                    <a:lnTo>
                      <a:pt x="0" y="54338"/>
                    </a:lnTo>
                    <a:close/>
                  </a:path>
                </a:pathLst>
              </a:custGeom>
              <a:solidFill>
                <a:srgbClr val="2FAAA3"/>
              </a:solidFill>
            </p:spPr>
          </p:sp>
          <p:sp>
            <p:nvSpPr>
              <p:cNvPr name="TextBox 8" id="8"/>
              <p:cNvSpPr txBox="true"/>
              <p:nvPr/>
            </p:nvSpPr>
            <p:spPr>
              <a:xfrm>
                <a:off x="0" y="-57150"/>
                <a:ext cx="2128437" cy="11148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0775215" y="0"/>
              <a:ext cx="6804157" cy="275087"/>
              <a:chOff x="0" y="0"/>
              <a:chExt cx="1344031" cy="54338"/>
            </a:xfrm>
          </p:grpSpPr>
          <p:sp>
            <p:nvSpPr>
              <p:cNvPr name="Freeform 10" id="10"/>
              <p:cNvSpPr/>
              <p:nvPr/>
            </p:nvSpPr>
            <p:spPr>
              <a:xfrm flipH="false" flipV="false" rot="0">
                <a:off x="0" y="0"/>
                <a:ext cx="1344031" cy="54338"/>
              </a:xfrm>
              <a:custGeom>
                <a:avLst/>
                <a:gdLst/>
                <a:ahLst/>
                <a:cxnLst/>
                <a:rect r="r" b="b" t="t" l="l"/>
                <a:pathLst>
                  <a:path h="54338" w="1344031">
                    <a:moveTo>
                      <a:pt x="0" y="0"/>
                    </a:moveTo>
                    <a:lnTo>
                      <a:pt x="1344031" y="0"/>
                    </a:lnTo>
                    <a:lnTo>
                      <a:pt x="1344031" y="54338"/>
                    </a:lnTo>
                    <a:lnTo>
                      <a:pt x="0" y="54338"/>
                    </a:lnTo>
                    <a:close/>
                  </a:path>
                </a:pathLst>
              </a:custGeom>
              <a:solidFill>
                <a:srgbClr val="2FA4F3"/>
              </a:solidFill>
            </p:spPr>
          </p:sp>
          <p:sp>
            <p:nvSpPr>
              <p:cNvPr name="TextBox 11" id="11"/>
              <p:cNvSpPr txBox="true"/>
              <p:nvPr/>
            </p:nvSpPr>
            <p:spPr>
              <a:xfrm>
                <a:off x="0" y="-57150"/>
                <a:ext cx="1344031" cy="11148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7579372" y="0"/>
              <a:ext cx="6804157" cy="275087"/>
              <a:chOff x="0" y="0"/>
              <a:chExt cx="1344031" cy="54338"/>
            </a:xfrm>
          </p:grpSpPr>
          <p:sp>
            <p:nvSpPr>
              <p:cNvPr name="Freeform 13" id="13"/>
              <p:cNvSpPr/>
              <p:nvPr/>
            </p:nvSpPr>
            <p:spPr>
              <a:xfrm flipH="false" flipV="false" rot="0">
                <a:off x="0" y="0"/>
                <a:ext cx="1344031" cy="54338"/>
              </a:xfrm>
              <a:custGeom>
                <a:avLst/>
                <a:gdLst/>
                <a:ahLst/>
                <a:cxnLst/>
                <a:rect r="r" b="b" t="t" l="l"/>
                <a:pathLst>
                  <a:path h="54338" w="1344031">
                    <a:moveTo>
                      <a:pt x="0" y="0"/>
                    </a:moveTo>
                    <a:lnTo>
                      <a:pt x="1344031" y="0"/>
                    </a:lnTo>
                    <a:lnTo>
                      <a:pt x="1344031" y="54338"/>
                    </a:lnTo>
                    <a:lnTo>
                      <a:pt x="0" y="54338"/>
                    </a:lnTo>
                    <a:close/>
                  </a:path>
                </a:pathLst>
              </a:custGeom>
              <a:solidFill>
                <a:srgbClr val="FFB545"/>
              </a:solidFill>
            </p:spPr>
          </p:sp>
          <p:sp>
            <p:nvSpPr>
              <p:cNvPr name="TextBox 14" id="14"/>
              <p:cNvSpPr txBox="true"/>
              <p:nvPr/>
            </p:nvSpPr>
            <p:spPr>
              <a:xfrm>
                <a:off x="0" y="-57150"/>
                <a:ext cx="1344031" cy="111488"/>
              </a:xfrm>
              <a:prstGeom prst="rect">
                <a:avLst/>
              </a:prstGeom>
            </p:spPr>
            <p:txBody>
              <a:bodyPr anchor="ctr" rtlCol="false" tIns="50800" lIns="50800" bIns="50800" rIns="50800"/>
              <a:lstStyle/>
              <a:p>
                <a:pPr algn="ctr">
                  <a:lnSpc>
                    <a:spcPts val="2659"/>
                  </a:lnSpc>
                </a:pPr>
              </a:p>
            </p:txBody>
          </p:sp>
        </p:grpSp>
      </p:grpSp>
      <p:sp>
        <p:nvSpPr>
          <p:cNvPr name="Freeform 15" id="15"/>
          <p:cNvSpPr/>
          <p:nvPr/>
        </p:nvSpPr>
        <p:spPr>
          <a:xfrm flipH="false" flipV="false" rot="0">
            <a:off x="184260" y="314159"/>
            <a:ext cx="1688880" cy="1195055"/>
          </a:xfrm>
          <a:custGeom>
            <a:avLst/>
            <a:gdLst/>
            <a:ahLst/>
            <a:cxnLst/>
            <a:rect r="r" b="b" t="t" l="l"/>
            <a:pathLst>
              <a:path h="1195055" w="1688880">
                <a:moveTo>
                  <a:pt x="0" y="0"/>
                </a:moveTo>
                <a:lnTo>
                  <a:pt x="1688880" y="0"/>
                </a:lnTo>
                <a:lnTo>
                  <a:pt x="1688880" y="1195056"/>
                </a:lnTo>
                <a:lnTo>
                  <a:pt x="0" y="1195056"/>
                </a:lnTo>
                <a:lnTo>
                  <a:pt x="0" y="0"/>
                </a:lnTo>
                <a:close/>
              </a:path>
            </a:pathLst>
          </a:custGeom>
          <a:blipFill>
            <a:blip r:embed="rId2"/>
            <a:stretch>
              <a:fillRect l="0" t="0" r="0" b="0"/>
            </a:stretch>
          </a:blipFill>
        </p:spPr>
      </p:sp>
      <p:sp>
        <p:nvSpPr>
          <p:cNvPr name="TextBox 16" id="16"/>
          <p:cNvSpPr txBox="true"/>
          <p:nvPr/>
        </p:nvSpPr>
        <p:spPr>
          <a:xfrm rot="0">
            <a:off x="1235109" y="2693383"/>
            <a:ext cx="18416546" cy="2804564"/>
          </a:xfrm>
          <a:prstGeom prst="rect">
            <a:avLst/>
          </a:prstGeom>
        </p:spPr>
        <p:txBody>
          <a:bodyPr anchor="t" rtlCol="false" tIns="0" lIns="0" bIns="0" rIns="0">
            <a:spAutoFit/>
          </a:bodyPr>
          <a:lstStyle/>
          <a:p>
            <a:pPr algn="l">
              <a:lnSpc>
                <a:spcPts val="11317"/>
              </a:lnSpc>
            </a:pPr>
            <a:r>
              <a:rPr lang="en-US" sz="8084" b="true">
                <a:solidFill>
                  <a:srgbClr val="000000"/>
                </a:solidFill>
                <a:latin typeface="Cardo Bold"/>
                <a:ea typeface="Cardo Bold"/>
                <a:cs typeface="Cardo Bold"/>
                <a:sym typeface="Cardo Bold"/>
              </a:rPr>
              <a:t>HMIS ADVISORY </a:t>
            </a:r>
          </a:p>
          <a:p>
            <a:pPr algn="l">
              <a:lnSpc>
                <a:spcPts val="11317"/>
              </a:lnSpc>
              <a:spcBef>
                <a:spcPct val="0"/>
              </a:spcBef>
            </a:pPr>
            <a:r>
              <a:rPr lang="en-US" b="true" sz="8084">
                <a:solidFill>
                  <a:srgbClr val="000000"/>
                </a:solidFill>
                <a:latin typeface="Cardo Bold"/>
                <a:ea typeface="Cardo Bold"/>
                <a:cs typeface="Cardo Bold"/>
                <a:sym typeface="Cardo Bold"/>
              </a:rPr>
              <a:t>COMMITTEE MEETING</a:t>
            </a:r>
          </a:p>
        </p:txBody>
      </p:sp>
      <p:sp>
        <p:nvSpPr>
          <p:cNvPr name="TextBox 17" id="17"/>
          <p:cNvSpPr txBox="true"/>
          <p:nvPr/>
        </p:nvSpPr>
        <p:spPr>
          <a:xfrm rot="0">
            <a:off x="1344095" y="5521989"/>
            <a:ext cx="12245270" cy="1500841"/>
          </a:xfrm>
          <a:prstGeom prst="rect">
            <a:avLst/>
          </a:prstGeom>
        </p:spPr>
        <p:txBody>
          <a:bodyPr anchor="t" rtlCol="false" tIns="0" lIns="0" bIns="0" rIns="0">
            <a:spAutoFit/>
          </a:bodyPr>
          <a:lstStyle/>
          <a:p>
            <a:pPr algn="l" marL="0" indent="0" lvl="0">
              <a:lnSpc>
                <a:spcPts val="6001"/>
              </a:lnSpc>
              <a:spcBef>
                <a:spcPct val="0"/>
              </a:spcBef>
            </a:pPr>
            <a:r>
              <a:rPr lang="en-US" sz="4286" spc="47">
                <a:solidFill>
                  <a:srgbClr val="000000"/>
                </a:solidFill>
                <a:latin typeface="Cardo"/>
                <a:ea typeface="Cardo"/>
                <a:cs typeface="Cardo"/>
                <a:sym typeface="Cardo"/>
              </a:rPr>
              <a:t>Central Florida Commission on Homelessness (CFCH) - FL-507</a:t>
            </a:r>
          </a:p>
        </p:txBody>
      </p:sp>
      <p:sp>
        <p:nvSpPr>
          <p:cNvPr name="TextBox 18" id="18"/>
          <p:cNvSpPr txBox="true"/>
          <p:nvPr/>
        </p:nvSpPr>
        <p:spPr>
          <a:xfrm rot="0">
            <a:off x="1485078" y="7489791"/>
            <a:ext cx="7658922" cy="1151232"/>
          </a:xfrm>
          <a:prstGeom prst="rect">
            <a:avLst/>
          </a:prstGeom>
        </p:spPr>
        <p:txBody>
          <a:bodyPr anchor="t" rtlCol="false" tIns="0" lIns="0" bIns="0" rIns="0">
            <a:spAutoFit/>
          </a:bodyPr>
          <a:lstStyle/>
          <a:p>
            <a:pPr algn="l" marL="0" indent="0" lvl="0">
              <a:lnSpc>
                <a:spcPts val="8467"/>
              </a:lnSpc>
              <a:spcBef>
                <a:spcPct val="0"/>
              </a:spcBef>
            </a:pPr>
            <a:r>
              <a:rPr lang="en-US" sz="6047" spc="66">
                <a:solidFill>
                  <a:srgbClr val="FFFFFF"/>
                </a:solidFill>
                <a:latin typeface="Calibri (MS)"/>
                <a:ea typeface="Calibri (MS)"/>
                <a:cs typeface="Calibri (MS)"/>
                <a:sym typeface="Calibri (MS)"/>
              </a:rPr>
              <a:t>March 10</a:t>
            </a:r>
            <a:r>
              <a:rPr lang="en-US" sz="6047" spc="66">
                <a:solidFill>
                  <a:srgbClr val="FFFFFF"/>
                </a:solidFill>
                <a:latin typeface="Calibri (MS)"/>
                <a:ea typeface="Calibri (MS)"/>
                <a:cs typeface="Calibri (MS)"/>
                <a:sym typeface="Calibri (MS)"/>
              </a:rPr>
              <a:t>th</a:t>
            </a:r>
            <a:r>
              <a:rPr lang="en-US" sz="6047" spc="66">
                <a:solidFill>
                  <a:srgbClr val="FFFFFF"/>
                </a:solidFill>
                <a:latin typeface="Calibri (MS)"/>
                <a:ea typeface="Calibri (MS)"/>
                <a:cs typeface="Calibri (MS)"/>
                <a:sym typeface="Calibri (MS)"/>
              </a:rPr>
              <a:t>, 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Freeform 13" id="13"/>
          <p:cNvSpPr/>
          <p:nvPr/>
        </p:nvSpPr>
        <p:spPr>
          <a:xfrm flipH="false" flipV="false" rot="0">
            <a:off x="10076863" y="4109876"/>
            <a:ext cx="7182437" cy="3782750"/>
          </a:xfrm>
          <a:custGeom>
            <a:avLst/>
            <a:gdLst/>
            <a:ahLst/>
            <a:cxnLst/>
            <a:rect r="r" b="b" t="t" l="l"/>
            <a:pathLst>
              <a:path h="3782750" w="7182437">
                <a:moveTo>
                  <a:pt x="0" y="0"/>
                </a:moveTo>
                <a:lnTo>
                  <a:pt x="7182437" y="0"/>
                </a:lnTo>
                <a:lnTo>
                  <a:pt x="7182437" y="3782750"/>
                </a:lnTo>
                <a:lnTo>
                  <a:pt x="0" y="3782750"/>
                </a:lnTo>
                <a:lnTo>
                  <a:pt x="0" y="0"/>
                </a:lnTo>
                <a:close/>
              </a:path>
            </a:pathLst>
          </a:custGeom>
          <a:blipFill>
            <a:blip r:embed="rId3"/>
            <a:stretch>
              <a:fillRect l="0" t="0" r="0" b="0"/>
            </a:stretch>
          </a:blipFill>
        </p:spPr>
      </p:sp>
      <p:sp>
        <p:nvSpPr>
          <p:cNvPr name="TextBox 14" id="14"/>
          <p:cNvSpPr txBox="true"/>
          <p:nvPr/>
        </p:nvSpPr>
        <p:spPr>
          <a:xfrm rot="0">
            <a:off x="3482752" y="740981"/>
            <a:ext cx="11121223" cy="752476"/>
          </a:xfrm>
          <a:prstGeom prst="rect">
            <a:avLst/>
          </a:prstGeom>
        </p:spPr>
        <p:txBody>
          <a:bodyPr anchor="t" rtlCol="false" tIns="0" lIns="0" bIns="0" rIns="0">
            <a:spAutoFit/>
          </a:bodyPr>
          <a:lstStyle/>
          <a:p>
            <a:pPr algn="ctr">
              <a:lnSpc>
                <a:spcPts val="6299"/>
              </a:lnSpc>
            </a:pPr>
            <a:r>
              <a:rPr lang="en-US" sz="4499" b="true">
                <a:solidFill>
                  <a:srgbClr val="000000"/>
                </a:solidFill>
                <a:latin typeface="Cardo Bold"/>
                <a:ea typeface="Cardo Bold"/>
                <a:cs typeface="Cardo Bold"/>
                <a:sym typeface="Cardo Bold"/>
              </a:rPr>
              <a:t>Duplicat</a:t>
            </a:r>
            <a:r>
              <a:rPr lang="en-US" b="true" sz="4499">
                <a:solidFill>
                  <a:srgbClr val="000000"/>
                </a:solidFill>
                <a:latin typeface="Cardo Bold"/>
                <a:ea typeface="Cardo Bold"/>
                <a:cs typeface="Cardo Bold"/>
                <a:sym typeface="Cardo Bold"/>
              </a:rPr>
              <a:t>e Clients - How to Manage</a:t>
            </a:r>
          </a:p>
        </p:txBody>
      </p:sp>
      <p:sp>
        <p:nvSpPr>
          <p:cNvPr name="TextBox 15" id="15"/>
          <p:cNvSpPr txBox="true"/>
          <p:nvPr/>
        </p:nvSpPr>
        <p:spPr>
          <a:xfrm rot="0">
            <a:off x="1417046" y="2572067"/>
            <a:ext cx="8456989" cy="7124532"/>
          </a:xfrm>
          <a:prstGeom prst="rect">
            <a:avLst/>
          </a:prstGeom>
        </p:spPr>
        <p:txBody>
          <a:bodyPr anchor="t" rtlCol="false" tIns="0" lIns="0" bIns="0" rIns="0">
            <a:spAutoFit/>
          </a:bodyPr>
          <a:lstStyle/>
          <a:p>
            <a:pPr algn="ctr">
              <a:lnSpc>
                <a:spcPts val="4955"/>
              </a:lnSpc>
            </a:pPr>
            <a:r>
              <a:rPr lang="en-US" sz="3539" b="true">
                <a:solidFill>
                  <a:srgbClr val="000000"/>
                </a:solidFill>
                <a:latin typeface="Poppins Bold"/>
                <a:ea typeface="Poppins Bold"/>
                <a:cs typeface="Poppins Bold"/>
                <a:sym typeface="Poppins Bold"/>
              </a:rPr>
              <a:t>Why Reducing Duplicates Matter</a:t>
            </a:r>
          </a:p>
          <a:p>
            <a:pPr algn="l">
              <a:lnSpc>
                <a:spcPts val="3138"/>
              </a:lnSpc>
            </a:pPr>
          </a:p>
          <a:p>
            <a:pPr algn="l">
              <a:lnSpc>
                <a:spcPts val="3468"/>
              </a:lnSpc>
            </a:pPr>
            <a:r>
              <a:rPr lang="en-US" sz="2477">
                <a:solidFill>
                  <a:srgbClr val="000000"/>
                </a:solidFill>
                <a:latin typeface="Poppins"/>
                <a:ea typeface="Poppins"/>
                <a:cs typeface="Poppins"/>
                <a:sym typeface="Poppins"/>
              </a:rPr>
              <a:t>We want to make sure that the work of so many people, now close to 500 users, is as reliable as possible as one of the most important sources of truth about homelessness in our community.​</a:t>
            </a:r>
          </a:p>
          <a:p>
            <a:pPr algn="l">
              <a:lnSpc>
                <a:spcPts val="3468"/>
              </a:lnSpc>
            </a:pPr>
            <a:r>
              <a:rPr lang="en-US" sz="2477">
                <a:solidFill>
                  <a:srgbClr val="000000"/>
                </a:solidFill>
                <a:latin typeface="Poppins"/>
                <a:ea typeface="Poppins"/>
                <a:cs typeface="Poppins"/>
                <a:sym typeface="Poppins"/>
              </a:rPr>
              <a:t>​</a:t>
            </a:r>
          </a:p>
          <a:p>
            <a:pPr algn="l">
              <a:lnSpc>
                <a:spcPts val="3468"/>
              </a:lnSpc>
            </a:pPr>
            <a:r>
              <a:rPr lang="en-US" sz="2477">
                <a:solidFill>
                  <a:srgbClr val="000000"/>
                </a:solidFill>
                <a:latin typeface="Poppins"/>
                <a:ea typeface="Poppins"/>
                <a:cs typeface="Poppins"/>
                <a:sym typeface="Poppins"/>
              </a:rPr>
              <a:t>The nature of so many people collectively working together to address the challenges of people experiencing homelessness occasionally results in creating more than one record for the same person.​</a:t>
            </a:r>
          </a:p>
          <a:p>
            <a:pPr algn="l">
              <a:lnSpc>
                <a:spcPts val="3468"/>
              </a:lnSpc>
            </a:pPr>
            <a:r>
              <a:rPr lang="en-US" sz="2477">
                <a:solidFill>
                  <a:srgbClr val="000000"/>
                </a:solidFill>
                <a:latin typeface="Poppins"/>
                <a:ea typeface="Poppins"/>
                <a:cs typeface="Poppins"/>
                <a:sym typeface="Poppins"/>
              </a:rPr>
              <a:t>​</a:t>
            </a:r>
          </a:p>
          <a:p>
            <a:pPr algn="l">
              <a:lnSpc>
                <a:spcPts val="3468"/>
              </a:lnSpc>
            </a:pPr>
            <a:r>
              <a:rPr lang="en-US" sz="2477">
                <a:solidFill>
                  <a:srgbClr val="000000"/>
                </a:solidFill>
                <a:latin typeface="Poppins"/>
                <a:ea typeface="Poppins"/>
                <a:cs typeface="Poppins"/>
                <a:sym typeface="Poppins"/>
              </a:rPr>
              <a:t>We are committed to minimizing the creation of duplicates as well as the resolving as quickly as possible.</a:t>
            </a:r>
          </a:p>
          <a:p>
            <a:pPr algn="ctr">
              <a:lnSpc>
                <a:spcPts val="3138"/>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Freeform 13" id="13"/>
          <p:cNvSpPr/>
          <p:nvPr/>
        </p:nvSpPr>
        <p:spPr>
          <a:xfrm flipH="false" flipV="false" rot="0">
            <a:off x="1469162" y="2736253"/>
            <a:ext cx="6173231" cy="5303120"/>
          </a:xfrm>
          <a:custGeom>
            <a:avLst/>
            <a:gdLst/>
            <a:ahLst/>
            <a:cxnLst/>
            <a:rect r="r" b="b" t="t" l="l"/>
            <a:pathLst>
              <a:path h="5303120" w="6173231">
                <a:moveTo>
                  <a:pt x="0" y="0"/>
                </a:moveTo>
                <a:lnTo>
                  <a:pt x="6173231" y="0"/>
                </a:lnTo>
                <a:lnTo>
                  <a:pt x="6173231" y="5303120"/>
                </a:lnTo>
                <a:lnTo>
                  <a:pt x="0" y="5303120"/>
                </a:lnTo>
                <a:lnTo>
                  <a:pt x="0" y="0"/>
                </a:lnTo>
                <a:close/>
              </a:path>
            </a:pathLst>
          </a:custGeom>
          <a:blipFill>
            <a:blip r:embed="rId3"/>
            <a:stretch>
              <a:fillRect l="-15303" t="0" r="-29013" b="-540"/>
            </a:stretch>
          </a:blipFill>
        </p:spPr>
      </p:sp>
      <p:sp>
        <p:nvSpPr>
          <p:cNvPr name="TextBox 14" id="14"/>
          <p:cNvSpPr txBox="true"/>
          <p:nvPr/>
        </p:nvSpPr>
        <p:spPr>
          <a:xfrm rot="0">
            <a:off x="3482752" y="731456"/>
            <a:ext cx="11121223" cy="844552"/>
          </a:xfrm>
          <a:prstGeom prst="rect">
            <a:avLst/>
          </a:prstGeom>
        </p:spPr>
        <p:txBody>
          <a:bodyPr anchor="t" rtlCol="false" tIns="0" lIns="0" bIns="0" rIns="0">
            <a:spAutoFit/>
          </a:bodyPr>
          <a:lstStyle/>
          <a:p>
            <a:pPr algn="ctr">
              <a:lnSpc>
                <a:spcPts val="6999"/>
              </a:lnSpc>
            </a:pPr>
            <a:r>
              <a:rPr lang="en-US" sz="4999" b="true">
                <a:solidFill>
                  <a:srgbClr val="000000"/>
                </a:solidFill>
                <a:latin typeface="Cardo Bold"/>
                <a:ea typeface="Cardo Bold"/>
                <a:cs typeface="Cardo Bold"/>
                <a:sym typeface="Cardo Bold"/>
              </a:rPr>
              <a:t>What is a duplicate in HMIS?</a:t>
            </a:r>
          </a:p>
        </p:txBody>
      </p:sp>
      <p:sp>
        <p:nvSpPr>
          <p:cNvPr name="TextBox 15" id="15"/>
          <p:cNvSpPr txBox="true"/>
          <p:nvPr/>
        </p:nvSpPr>
        <p:spPr>
          <a:xfrm rot="0">
            <a:off x="8449306" y="2245741"/>
            <a:ext cx="8809994" cy="7012559"/>
          </a:xfrm>
          <a:prstGeom prst="rect">
            <a:avLst/>
          </a:prstGeom>
        </p:spPr>
        <p:txBody>
          <a:bodyPr anchor="t" rtlCol="false" tIns="0" lIns="0" bIns="0" rIns="0">
            <a:spAutoFit/>
          </a:bodyPr>
          <a:lstStyle/>
          <a:p>
            <a:pPr algn="ctr">
              <a:lnSpc>
                <a:spcPts val="3725"/>
              </a:lnSpc>
              <a:spcBef>
                <a:spcPct val="0"/>
              </a:spcBef>
            </a:pPr>
            <a:r>
              <a:rPr lang="en-US" sz="2661">
                <a:solidFill>
                  <a:srgbClr val="000000"/>
                </a:solidFill>
                <a:latin typeface="Poppins"/>
                <a:ea typeface="Poppins"/>
                <a:cs typeface="Poppins"/>
                <a:sym typeface="Poppins"/>
              </a:rPr>
              <a:t>You ever walked around minding your business and then have your pinky toe meet the corner of a sturdy, well-aged piece of furniture?​</a:t>
            </a:r>
          </a:p>
          <a:p>
            <a:pPr algn="ctr">
              <a:lnSpc>
                <a:spcPts val="3725"/>
              </a:lnSpc>
              <a:spcBef>
                <a:spcPct val="0"/>
              </a:spcBef>
            </a:pPr>
            <a:r>
              <a:rPr lang="en-US" sz="2661">
                <a:solidFill>
                  <a:srgbClr val="000000"/>
                </a:solidFill>
                <a:latin typeface="Poppins"/>
                <a:ea typeface="Poppins"/>
                <a:cs typeface="Poppins"/>
                <a:sym typeface="Poppins"/>
              </a:rPr>
              <a:t>​</a:t>
            </a:r>
          </a:p>
          <a:p>
            <a:pPr algn="ctr">
              <a:lnSpc>
                <a:spcPts val="3725"/>
              </a:lnSpc>
              <a:spcBef>
                <a:spcPct val="0"/>
              </a:spcBef>
            </a:pPr>
            <a:r>
              <a:rPr lang="en-US" sz="2661">
                <a:solidFill>
                  <a:srgbClr val="000000"/>
                </a:solidFill>
                <a:latin typeface="Poppins"/>
                <a:ea typeface="Poppins"/>
                <a:cs typeface="Poppins"/>
                <a:sym typeface="Poppins"/>
              </a:rPr>
              <a:t>Ever step on a Lego? Find your favorite carpet or shirt with last night’s leftover slime embedded to the point of no return? ​</a:t>
            </a:r>
          </a:p>
          <a:p>
            <a:pPr algn="ctr">
              <a:lnSpc>
                <a:spcPts val="3725"/>
              </a:lnSpc>
              <a:spcBef>
                <a:spcPct val="0"/>
              </a:spcBef>
            </a:pPr>
            <a:r>
              <a:rPr lang="en-US" sz="2661">
                <a:solidFill>
                  <a:srgbClr val="000000"/>
                </a:solidFill>
                <a:latin typeface="Poppins"/>
                <a:ea typeface="Poppins"/>
                <a:cs typeface="Poppins"/>
                <a:sym typeface="Poppins"/>
              </a:rPr>
              <a:t>​</a:t>
            </a:r>
          </a:p>
          <a:p>
            <a:pPr algn="ctr">
              <a:lnSpc>
                <a:spcPts val="3725"/>
              </a:lnSpc>
              <a:spcBef>
                <a:spcPct val="0"/>
              </a:spcBef>
            </a:pPr>
            <a:r>
              <a:rPr lang="en-US" sz="2661">
                <a:solidFill>
                  <a:srgbClr val="000000"/>
                </a:solidFill>
                <a:latin typeface="Poppins"/>
                <a:ea typeface="Poppins"/>
                <a:cs typeface="Poppins"/>
                <a:sym typeface="Poppins"/>
              </a:rPr>
              <a:t>That’s a duplicate. A huge pain in our system’s technical backend.​</a:t>
            </a:r>
          </a:p>
          <a:p>
            <a:pPr algn="ctr">
              <a:lnSpc>
                <a:spcPts val="3725"/>
              </a:lnSpc>
              <a:spcBef>
                <a:spcPct val="0"/>
              </a:spcBef>
            </a:pPr>
            <a:r>
              <a:rPr lang="en-US" sz="2661">
                <a:solidFill>
                  <a:srgbClr val="000000"/>
                </a:solidFill>
                <a:latin typeface="Poppins"/>
                <a:ea typeface="Poppins"/>
                <a:cs typeface="Poppins"/>
                <a:sym typeface="Poppins"/>
              </a:rPr>
              <a:t>​</a:t>
            </a:r>
          </a:p>
          <a:p>
            <a:pPr algn="ctr">
              <a:lnSpc>
                <a:spcPts val="3725"/>
              </a:lnSpc>
              <a:spcBef>
                <a:spcPct val="0"/>
              </a:spcBef>
            </a:pPr>
            <a:r>
              <a:rPr lang="en-US" sz="2661">
                <a:solidFill>
                  <a:srgbClr val="000000"/>
                </a:solidFill>
                <a:latin typeface="Poppins"/>
                <a:ea typeface="Poppins"/>
                <a:cs typeface="Poppins"/>
                <a:sym typeface="Poppins"/>
              </a:rPr>
              <a:t>On a serious note, it is another instance of a client record in our system, typically created via user entry error.</a:t>
            </a:r>
          </a:p>
          <a:p>
            <a:pPr algn="ctr">
              <a:lnSpc>
                <a:spcPts val="3725"/>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Freeform 13" id="13"/>
          <p:cNvSpPr/>
          <p:nvPr/>
        </p:nvSpPr>
        <p:spPr>
          <a:xfrm flipH="false" flipV="false" rot="0">
            <a:off x="1269660" y="3419668"/>
            <a:ext cx="5964607" cy="4435380"/>
          </a:xfrm>
          <a:custGeom>
            <a:avLst/>
            <a:gdLst/>
            <a:ahLst/>
            <a:cxnLst/>
            <a:rect r="r" b="b" t="t" l="l"/>
            <a:pathLst>
              <a:path h="4435380" w="5964607">
                <a:moveTo>
                  <a:pt x="0" y="0"/>
                </a:moveTo>
                <a:lnTo>
                  <a:pt x="5964608" y="0"/>
                </a:lnTo>
                <a:lnTo>
                  <a:pt x="5964608" y="4435380"/>
                </a:lnTo>
                <a:lnTo>
                  <a:pt x="0" y="4435380"/>
                </a:lnTo>
                <a:lnTo>
                  <a:pt x="0" y="0"/>
                </a:lnTo>
                <a:close/>
              </a:path>
            </a:pathLst>
          </a:custGeom>
          <a:blipFill>
            <a:blip r:embed="rId3"/>
            <a:stretch>
              <a:fillRect l="0" t="0" r="0" b="0"/>
            </a:stretch>
          </a:blipFill>
        </p:spPr>
      </p:sp>
      <p:sp>
        <p:nvSpPr>
          <p:cNvPr name="TextBox 14" id="14"/>
          <p:cNvSpPr txBox="true"/>
          <p:nvPr/>
        </p:nvSpPr>
        <p:spPr>
          <a:xfrm rot="0">
            <a:off x="3482752" y="702881"/>
            <a:ext cx="11121223" cy="1019177"/>
          </a:xfrm>
          <a:prstGeom prst="rect">
            <a:avLst/>
          </a:prstGeom>
        </p:spPr>
        <p:txBody>
          <a:bodyPr anchor="t" rtlCol="false" tIns="0" lIns="0" bIns="0" rIns="0">
            <a:spAutoFit/>
          </a:bodyPr>
          <a:lstStyle/>
          <a:p>
            <a:pPr algn="ctr">
              <a:lnSpc>
                <a:spcPts val="8399"/>
              </a:lnSpc>
            </a:pPr>
            <a:r>
              <a:rPr lang="en-US" sz="5999" b="true">
                <a:solidFill>
                  <a:srgbClr val="000000"/>
                </a:solidFill>
                <a:latin typeface="Cardo Bold"/>
                <a:ea typeface="Cardo Bold"/>
                <a:cs typeface="Cardo Bold"/>
                <a:sym typeface="Cardo Bold"/>
              </a:rPr>
              <a:t>System Challenges</a:t>
            </a:r>
          </a:p>
        </p:txBody>
      </p:sp>
      <p:sp>
        <p:nvSpPr>
          <p:cNvPr name="TextBox 15" id="15"/>
          <p:cNvSpPr txBox="true"/>
          <p:nvPr/>
        </p:nvSpPr>
        <p:spPr>
          <a:xfrm rot="0">
            <a:off x="7849464" y="2487695"/>
            <a:ext cx="9757006" cy="6583116"/>
          </a:xfrm>
          <a:prstGeom prst="rect">
            <a:avLst/>
          </a:prstGeom>
        </p:spPr>
        <p:txBody>
          <a:bodyPr anchor="t" rtlCol="false" tIns="0" lIns="0" bIns="0" rIns="0">
            <a:spAutoFit/>
          </a:bodyPr>
          <a:lstStyle/>
          <a:p>
            <a:pPr algn="ctr">
              <a:lnSpc>
                <a:spcPts val="4126"/>
              </a:lnSpc>
            </a:pPr>
            <a:r>
              <a:rPr lang="en-US" sz="2947" b="true">
                <a:solidFill>
                  <a:srgbClr val="000000"/>
                </a:solidFill>
                <a:latin typeface="Poppins Bold"/>
                <a:ea typeface="Poppins Bold"/>
                <a:cs typeface="Poppins Bold"/>
                <a:sym typeface="Poppins Bold"/>
              </a:rPr>
              <a:t>CAUSES</a:t>
            </a:r>
            <a:r>
              <a:rPr lang="en-US" sz="2947">
                <a:solidFill>
                  <a:srgbClr val="000000"/>
                </a:solidFill>
                <a:latin typeface="Poppins"/>
                <a:ea typeface="Poppins"/>
                <a:cs typeface="Poppins"/>
                <a:sym typeface="Poppins"/>
              </a:rPr>
              <a:t>​</a:t>
            </a:r>
          </a:p>
          <a:p>
            <a:pPr algn="l" marL="679484" indent="-339742" lvl="1">
              <a:lnSpc>
                <a:spcPts val="4406"/>
              </a:lnSpc>
              <a:spcBef>
                <a:spcPct val="0"/>
              </a:spcBef>
              <a:buFont typeface="Arial"/>
              <a:buChar char="•"/>
            </a:pPr>
            <a:r>
              <a:rPr lang="en-US" sz="3147">
                <a:solidFill>
                  <a:srgbClr val="000000"/>
                </a:solidFill>
                <a:latin typeface="Poppins"/>
                <a:ea typeface="Poppins"/>
                <a:cs typeface="Poppins"/>
                <a:sym typeface="Poppins"/>
              </a:rPr>
              <a:t>Us</a:t>
            </a:r>
            <a:r>
              <a:rPr lang="en-US" sz="3147">
                <a:solidFill>
                  <a:srgbClr val="000000"/>
                </a:solidFill>
                <a:latin typeface="Poppins"/>
                <a:ea typeface="Poppins"/>
                <a:cs typeface="Poppins"/>
                <a:sym typeface="Poppins"/>
              </a:rPr>
              <a:t>er data entry errors (controllable)​</a:t>
            </a:r>
          </a:p>
          <a:p>
            <a:pPr algn="l" marL="679484" indent="-339742" lvl="1">
              <a:lnSpc>
                <a:spcPts val="4406"/>
              </a:lnSpc>
              <a:spcBef>
                <a:spcPct val="0"/>
              </a:spcBef>
              <a:buFont typeface="Arial"/>
              <a:buChar char="•"/>
            </a:pPr>
            <a:r>
              <a:rPr lang="en-US" sz="3147">
                <a:solidFill>
                  <a:srgbClr val="000000"/>
                </a:solidFill>
                <a:latin typeface="Poppins"/>
                <a:ea typeface="Poppins"/>
                <a:cs typeface="Poppins"/>
                <a:sym typeface="Poppins"/>
              </a:rPr>
              <a:t>When the visibility of the original record has been“ locked down” at the request of the program participant (uncontrollable)​</a:t>
            </a:r>
          </a:p>
          <a:p>
            <a:pPr algn="ctr" marL="679484" indent="-339742" lvl="1">
              <a:lnSpc>
                <a:spcPts val="4406"/>
              </a:lnSpc>
              <a:spcBef>
                <a:spcPct val="0"/>
              </a:spcBef>
              <a:buFont typeface="Arial"/>
              <a:buChar char="•"/>
            </a:pPr>
            <a:r>
              <a:rPr lang="en-US" sz="3147">
                <a:solidFill>
                  <a:srgbClr val="000000"/>
                </a:solidFill>
                <a:latin typeface="Poppins"/>
                <a:ea typeface="Poppins"/>
                <a:cs typeface="Poppins"/>
                <a:sym typeface="Poppins"/>
              </a:rPr>
              <a:t>​</a:t>
            </a:r>
          </a:p>
          <a:p>
            <a:pPr algn="ctr">
              <a:lnSpc>
                <a:spcPts val="4406"/>
              </a:lnSpc>
              <a:spcBef>
                <a:spcPct val="0"/>
              </a:spcBef>
            </a:pPr>
            <a:r>
              <a:rPr lang="en-US" b="true" sz="3147">
                <a:solidFill>
                  <a:srgbClr val="000000"/>
                </a:solidFill>
                <a:latin typeface="Poppins Bold"/>
                <a:ea typeface="Poppins Bold"/>
                <a:cs typeface="Poppins Bold"/>
                <a:sym typeface="Poppins Bold"/>
              </a:rPr>
              <a:t>IMPACT on the SYSTEM​</a:t>
            </a:r>
          </a:p>
          <a:p>
            <a:pPr algn="l" marL="679484" indent="-339742" lvl="1">
              <a:lnSpc>
                <a:spcPts val="4406"/>
              </a:lnSpc>
              <a:spcBef>
                <a:spcPct val="0"/>
              </a:spcBef>
              <a:buFont typeface="Arial"/>
              <a:buChar char="•"/>
            </a:pPr>
            <a:r>
              <a:rPr lang="en-US" sz="3147">
                <a:solidFill>
                  <a:srgbClr val="000000"/>
                </a:solidFill>
                <a:latin typeface="Poppins"/>
                <a:ea typeface="Poppins"/>
                <a:cs typeface="Poppins"/>
                <a:sym typeface="Poppins"/>
              </a:rPr>
              <a:t>Skews data analysis​</a:t>
            </a:r>
          </a:p>
          <a:p>
            <a:pPr algn="l" marL="679484" indent="-339742" lvl="1">
              <a:lnSpc>
                <a:spcPts val="4406"/>
              </a:lnSpc>
              <a:spcBef>
                <a:spcPct val="0"/>
              </a:spcBef>
              <a:buFont typeface="Arial"/>
              <a:buChar char="•"/>
            </a:pPr>
            <a:r>
              <a:rPr lang="en-US" sz="3147">
                <a:solidFill>
                  <a:srgbClr val="000000"/>
                </a:solidFill>
                <a:latin typeface="Poppins"/>
                <a:ea typeface="Poppins"/>
                <a:cs typeface="Poppins"/>
                <a:sym typeface="Poppins"/>
              </a:rPr>
              <a:t>Creates inconsistencies in data integrity​</a:t>
            </a:r>
          </a:p>
          <a:p>
            <a:pPr algn="l" marL="679484" indent="-339742" lvl="1">
              <a:lnSpc>
                <a:spcPts val="4406"/>
              </a:lnSpc>
              <a:spcBef>
                <a:spcPct val="0"/>
              </a:spcBef>
              <a:buFont typeface="Arial"/>
              <a:buChar char="•"/>
            </a:pPr>
            <a:r>
              <a:rPr lang="en-US" sz="3147">
                <a:solidFill>
                  <a:srgbClr val="000000"/>
                </a:solidFill>
                <a:latin typeface="Poppins"/>
                <a:ea typeface="Poppins"/>
                <a:cs typeface="Poppins"/>
                <a:sym typeface="Poppins"/>
              </a:rPr>
              <a:t>Prevents an agency from being able to see the entire“ story”</a:t>
            </a:r>
          </a:p>
          <a:p>
            <a:pPr algn="ctr">
              <a:lnSpc>
                <a:spcPts val="4126"/>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Freeform 13" id="13"/>
          <p:cNvSpPr/>
          <p:nvPr/>
        </p:nvSpPr>
        <p:spPr>
          <a:xfrm flipH="false" flipV="false" rot="0">
            <a:off x="1028700" y="3200935"/>
            <a:ext cx="6189597" cy="4956610"/>
          </a:xfrm>
          <a:custGeom>
            <a:avLst/>
            <a:gdLst/>
            <a:ahLst/>
            <a:cxnLst/>
            <a:rect r="r" b="b" t="t" l="l"/>
            <a:pathLst>
              <a:path h="4956610" w="6189597">
                <a:moveTo>
                  <a:pt x="0" y="0"/>
                </a:moveTo>
                <a:lnTo>
                  <a:pt x="6189597" y="0"/>
                </a:lnTo>
                <a:lnTo>
                  <a:pt x="6189597" y="4956610"/>
                </a:lnTo>
                <a:lnTo>
                  <a:pt x="0" y="4956610"/>
                </a:lnTo>
                <a:lnTo>
                  <a:pt x="0" y="0"/>
                </a:lnTo>
                <a:close/>
              </a:path>
            </a:pathLst>
          </a:custGeom>
          <a:blipFill>
            <a:blip r:embed="rId3"/>
            <a:stretch>
              <a:fillRect l="0" t="0" r="0" b="0"/>
            </a:stretch>
          </a:blipFill>
        </p:spPr>
      </p:sp>
      <p:sp>
        <p:nvSpPr>
          <p:cNvPr name="TextBox 14" id="14"/>
          <p:cNvSpPr txBox="true"/>
          <p:nvPr/>
        </p:nvSpPr>
        <p:spPr>
          <a:xfrm rot="0">
            <a:off x="3482752" y="702881"/>
            <a:ext cx="11121223" cy="1019177"/>
          </a:xfrm>
          <a:prstGeom prst="rect">
            <a:avLst/>
          </a:prstGeom>
        </p:spPr>
        <p:txBody>
          <a:bodyPr anchor="t" rtlCol="false" tIns="0" lIns="0" bIns="0" rIns="0">
            <a:spAutoFit/>
          </a:bodyPr>
          <a:lstStyle/>
          <a:p>
            <a:pPr algn="ctr">
              <a:lnSpc>
                <a:spcPts val="8399"/>
              </a:lnSpc>
            </a:pPr>
            <a:r>
              <a:rPr lang="en-US" sz="5999" b="true">
                <a:solidFill>
                  <a:srgbClr val="000000"/>
                </a:solidFill>
                <a:latin typeface="Cardo Bold"/>
                <a:ea typeface="Cardo Bold"/>
                <a:cs typeface="Cardo Bold"/>
                <a:sym typeface="Cardo Bold"/>
              </a:rPr>
              <a:t>What can we do about it?</a:t>
            </a:r>
          </a:p>
        </p:txBody>
      </p:sp>
      <p:sp>
        <p:nvSpPr>
          <p:cNvPr name="TextBox 15" id="15"/>
          <p:cNvSpPr txBox="true"/>
          <p:nvPr/>
        </p:nvSpPr>
        <p:spPr>
          <a:xfrm rot="0">
            <a:off x="7849464" y="2478170"/>
            <a:ext cx="9757006" cy="6952051"/>
          </a:xfrm>
          <a:prstGeom prst="rect">
            <a:avLst/>
          </a:prstGeom>
        </p:spPr>
        <p:txBody>
          <a:bodyPr anchor="t" rtlCol="false" tIns="0" lIns="0" bIns="0" rIns="0">
            <a:spAutoFit/>
          </a:bodyPr>
          <a:lstStyle/>
          <a:p>
            <a:pPr algn="ctr">
              <a:lnSpc>
                <a:spcPts val="4266"/>
              </a:lnSpc>
              <a:spcBef>
                <a:spcPct val="0"/>
              </a:spcBef>
            </a:pPr>
            <a:r>
              <a:rPr lang="en-US" sz="3047">
                <a:solidFill>
                  <a:srgbClr val="000000"/>
                </a:solidFill>
                <a:latin typeface="Poppins"/>
                <a:ea typeface="Poppins"/>
                <a:cs typeface="Poppins"/>
                <a:sym typeface="Poppins"/>
              </a:rPr>
              <a:t>Cli</a:t>
            </a:r>
            <a:r>
              <a:rPr lang="en-US" sz="3047">
                <a:solidFill>
                  <a:srgbClr val="000000"/>
                </a:solidFill>
                <a:latin typeface="Poppins"/>
                <a:ea typeface="Poppins"/>
                <a:cs typeface="Poppins"/>
                <a:sym typeface="Poppins"/>
              </a:rPr>
              <a:t>entTrack has triggers built in that appear as reminders or pop-up notifications when adding a client to the system. Take the time to look and compare potential matches before</a:t>
            </a:r>
            <a:r>
              <a:rPr lang="en-US" sz="3047">
                <a:solidFill>
                  <a:srgbClr val="000000"/>
                </a:solidFill>
                <a:latin typeface="Poppins"/>
                <a:ea typeface="Poppins"/>
                <a:cs typeface="Poppins"/>
                <a:sym typeface="Poppins"/>
              </a:rPr>
              <a:t> moving forward with cr</a:t>
            </a:r>
            <a:r>
              <a:rPr lang="en-US" sz="3047">
                <a:solidFill>
                  <a:srgbClr val="000000"/>
                </a:solidFill>
                <a:latin typeface="Poppins"/>
                <a:ea typeface="Poppins"/>
                <a:cs typeface="Poppins"/>
                <a:sym typeface="Poppins"/>
              </a:rPr>
              <a:t>eating a new client!​</a:t>
            </a:r>
          </a:p>
          <a:p>
            <a:pPr algn="ctr">
              <a:lnSpc>
                <a:spcPts val="4266"/>
              </a:lnSpc>
              <a:spcBef>
                <a:spcPct val="0"/>
              </a:spcBef>
            </a:pPr>
            <a:r>
              <a:rPr lang="en-US" sz="3047">
                <a:solidFill>
                  <a:srgbClr val="000000"/>
                </a:solidFill>
                <a:latin typeface="Poppins"/>
                <a:ea typeface="Poppins"/>
                <a:cs typeface="Poppins"/>
                <a:sym typeface="Poppins"/>
              </a:rPr>
              <a:t>​</a:t>
            </a:r>
          </a:p>
          <a:p>
            <a:pPr algn="ctr" marL="657895" indent="-328947" lvl="1">
              <a:lnSpc>
                <a:spcPts val="4266"/>
              </a:lnSpc>
              <a:spcBef>
                <a:spcPct val="0"/>
              </a:spcBef>
              <a:buAutoNum type="arabicPeriod" startAt="1"/>
            </a:pPr>
            <a:r>
              <a:rPr lang="en-US" sz="3047">
                <a:solidFill>
                  <a:srgbClr val="000000"/>
                </a:solidFill>
                <a:latin typeface="Poppins"/>
                <a:ea typeface="Poppins"/>
                <a:cs typeface="Poppins"/>
                <a:sym typeface="Poppins"/>
              </a:rPr>
              <a:t>Us</a:t>
            </a:r>
            <a:r>
              <a:rPr lang="en-US" sz="3047">
                <a:solidFill>
                  <a:srgbClr val="000000"/>
                </a:solidFill>
                <a:latin typeface="Poppins"/>
                <a:ea typeface="Poppins"/>
                <a:cs typeface="Poppins"/>
                <a:sym typeface="Poppins"/>
              </a:rPr>
              <a:t>e the client search form first to see if the client already exists before starting a new intake.​</a:t>
            </a:r>
          </a:p>
          <a:p>
            <a:pPr algn="ctr" marL="657895" indent="-328947" lvl="1">
              <a:lnSpc>
                <a:spcPts val="4266"/>
              </a:lnSpc>
              <a:spcBef>
                <a:spcPct val="0"/>
              </a:spcBef>
              <a:buAutoNum type="arabicPeriod" startAt="1"/>
            </a:pPr>
            <a:r>
              <a:rPr lang="en-US" sz="3047">
                <a:solidFill>
                  <a:srgbClr val="000000"/>
                </a:solidFill>
                <a:latin typeface="Poppins"/>
                <a:ea typeface="Poppins"/>
                <a:cs typeface="Poppins"/>
                <a:sym typeface="Poppins"/>
              </a:rPr>
              <a:t>Wh</a:t>
            </a:r>
            <a:r>
              <a:rPr lang="en-US" sz="3047">
                <a:solidFill>
                  <a:srgbClr val="000000"/>
                </a:solidFill>
                <a:latin typeface="Poppins"/>
                <a:ea typeface="Poppins"/>
                <a:cs typeface="Poppins"/>
                <a:sym typeface="Poppins"/>
              </a:rPr>
              <a:t>en doing the new intake, the system will also remind you to check the list of potential matches. </a:t>
            </a:r>
          </a:p>
          <a:p>
            <a:pPr algn="ctr">
              <a:lnSpc>
                <a:spcPts val="4266"/>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Freeform 13" id="13"/>
          <p:cNvSpPr/>
          <p:nvPr/>
        </p:nvSpPr>
        <p:spPr>
          <a:xfrm flipH="false" flipV="false" rot="0">
            <a:off x="10147105" y="2977118"/>
            <a:ext cx="7364683" cy="4900862"/>
          </a:xfrm>
          <a:custGeom>
            <a:avLst/>
            <a:gdLst/>
            <a:ahLst/>
            <a:cxnLst/>
            <a:rect r="r" b="b" t="t" l="l"/>
            <a:pathLst>
              <a:path h="4900862" w="7364683">
                <a:moveTo>
                  <a:pt x="0" y="0"/>
                </a:moveTo>
                <a:lnTo>
                  <a:pt x="7364683" y="0"/>
                </a:lnTo>
                <a:lnTo>
                  <a:pt x="7364683" y="4900861"/>
                </a:lnTo>
                <a:lnTo>
                  <a:pt x="0" y="4900861"/>
                </a:lnTo>
                <a:lnTo>
                  <a:pt x="0" y="0"/>
                </a:lnTo>
                <a:close/>
              </a:path>
            </a:pathLst>
          </a:custGeom>
          <a:blipFill>
            <a:blip r:embed="rId3"/>
            <a:stretch>
              <a:fillRect l="0" t="0" r="0" b="0"/>
            </a:stretch>
          </a:blipFill>
        </p:spPr>
      </p:sp>
      <p:sp>
        <p:nvSpPr>
          <p:cNvPr name="TextBox 14" id="14"/>
          <p:cNvSpPr txBox="true"/>
          <p:nvPr/>
        </p:nvSpPr>
        <p:spPr>
          <a:xfrm rot="0">
            <a:off x="3482752" y="702881"/>
            <a:ext cx="11121223" cy="1019177"/>
          </a:xfrm>
          <a:prstGeom prst="rect">
            <a:avLst/>
          </a:prstGeom>
        </p:spPr>
        <p:txBody>
          <a:bodyPr anchor="t" rtlCol="false" tIns="0" lIns="0" bIns="0" rIns="0">
            <a:spAutoFit/>
          </a:bodyPr>
          <a:lstStyle/>
          <a:p>
            <a:pPr algn="ctr">
              <a:lnSpc>
                <a:spcPts val="8399"/>
              </a:lnSpc>
            </a:pPr>
            <a:r>
              <a:rPr lang="en-US" sz="5999" b="true">
                <a:solidFill>
                  <a:srgbClr val="000000"/>
                </a:solidFill>
                <a:latin typeface="Cardo Bold"/>
                <a:ea typeface="Cardo Bold"/>
                <a:cs typeface="Cardo Bold"/>
                <a:sym typeface="Cardo Bold"/>
              </a:rPr>
              <a:t>A Positive Impact</a:t>
            </a:r>
          </a:p>
        </p:txBody>
      </p:sp>
      <p:sp>
        <p:nvSpPr>
          <p:cNvPr name="TextBox 15" id="15"/>
          <p:cNvSpPr txBox="true"/>
          <p:nvPr/>
        </p:nvSpPr>
        <p:spPr>
          <a:xfrm rot="0">
            <a:off x="736945" y="2740546"/>
            <a:ext cx="8716711" cy="5651501"/>
          </a:xfrm>
          <a:prstGeom prst="rect">
            <a:avLst/>
          </a:prstGeom>
        </p:spPr>
        <p:txBody>
          <a:bodyPr anchor="t" rtlCol="false" tIns="0" lIns="0" bIns="0" rIns="0">
            <a:spAutoFit/>
          </a:bodyPr>
          <a:lstStyle/>
          <a:p>
            <a:pPr algn="l" marL="863591" indent="-431796" lvl="1">
              <a:lnSpc>
                <a:spcPts val="5599"/>
              </a:lnSpc>
              <a:buFont typeface="Arial"/>
              <a:buChar char="•"/>
            </a:pPr>
            <a:r>
              <a:rPr lang="en-US" sz="3999">
                <a:solidFill>
                  <a:srgbClr val="000000"/>
                </a:solidFill>
                <a:latin typeface="Poppins"/>
                <a:ea typeface="Poppins"/>
                <a:cs typeface="Poppins"/>
                <a:sym typeface="Poppins"/>
              </a:rPr>
              <a:t>Improved data accuracy and integrity</a:t>
            </a:r>
          </a:p>
          <a:p>
            <a:pPr algn="l" marL="863591" indent="-431796" lvl="1">
              <a:lnSpc>
                <a:spcPts val="5599"/>
              </a:lnSpc>
              <a:buFont typeface="Arial"/>
              <a:buChar char="•"/>
            </a:pPr>
            <a:r>
              <a:rPr lang="en-US" sz="3999">
                <a:solidFill>
                  <a:srgbClr val="000000"/>
                </a:solidFill>
                <a:latin typeface="Poppins"/>
                <a:ea typeface="Poppins"/>
                <a:cs typeface="Poppins"/>
                <a:sym typeface="Poppins"/>
              </a:rPr>
              <a:t>Enhanced operational efficiency</a:t>
            </a:r>
          </a:p>
          <a:p>
            <a:pPr algn="l" marL="863591" indent="-431796" lvl="1">
              <a:lnSpc>
                <a:spcPts val="5599"/>
              </a:lnSpc>
              <a:buFont typeface="Arial"/>
              <a:buChar char="•"/>
            </a:pPr>
            <a:r>
              <a:rPr lang="en-US" sz="3999">
                <a:solidFill>
                  <a:srgbClr val="000000"/>
                </a:solidFill>
                <a:latin typeface="Poppins"/>
                <a:ea typeface="Poppins"/>
                <a:cs typeface="Poppins"/>
                <a:sym typeface="Poppins"/>
              </a:rPr>
              <a:t>Better customer experience</a:t>
            </a:r>
          </a:p>
          <a:p>
            <a:pPr algn="l" marL="863591" indent="-431796" lvl="1">
              <a:lnSpc>
                <a:spcPts val="5599"/>
              </a:lnSpc>
              <a:buFont typeface="Arial"/>
              <a:buChar char="•"/>
            </a:pPr>
            <a:r>
              <a:rPr lang="en-US" sz="3999">
                <a:solidFill>
                  <a:srgbClr val="000000"/>
                </a:solidFill>
                <a:latin typeface="Poppins"/>
                <a:ea typeface="Poppins"/>
                <a:cs typeface="Poppins"/>
                <a:sym typeface="Poppins"/>
              </a:rPr>
              <a:t>Improved decision-making</a:t>
            </a:r>
          </a:p>
          <a:p>
            <a:pPr algn="l" marL="863591" indent="-431796" lvl="1">
              <a:lnSpc>
                <a:spcPts val="5599"/>
              </a:lnSpc>
              <a:buFont typeface="Arial"/>
              <a:buChar char="•"/>
            </a:pPr>
            <a:r>
              <a:rPr lang="en-US" sz="3999">
                <a:solidFill>
                  <a:srgbClr val="000000"/>
                </a:solidFill>
                <a:latin typeface="Poppins"/>
                <a:ea typeface="Poppins"/>
                <a:cs typeface="Poppins"/>
                <a:sym typeface="Poppins"/>
              </a:rPr>
              <a:t>Enhanced security and compliance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TextBox 13" id="13"/>
          <p:cNvSpPr txBox="true"/>
          <p:nvPr/>
        </p:nvSpPr>
        <p:spPr>
          <a:xfrm rot="0">
            <a:off x="3482752" y="731456"/>
            <a:ext cx="11121223" cy="705449"/>
          </a:xfrm>
          <a:prstGeom prst="rect">
            <a:avLst/>
          </a:prstGeom>
        </p:spPr>
        <p:txBody>
          <a:bodyPr anchor="t" rtlCol="false" tIns="0" lIns="0" bIns="0" rIns="0">
            <a:spAutoFit/>
          </a:bodyPr>
          <a:lstStyle/>
          <a:p>
            <a:pPr algn="ctr">
              <a:lnSpc>
                <a:spcPts val="5739"/>
              </a:lnSpc>
            </a:pPr>
            <a:r>
              <a:rPr lang="en-US" b="true" sz="4099">
                <a:solidFill>
                  <a:srgbClr val="000000"/>
                </a:solidFill>
                <a:latin typeface="Cardo Bold"/>
                <a:ea typeface="Cardo Bold"/>
                <a:cs typeface="Cardo Bold"/>
                <a:sym typeface="Cardo Bold"/>
              </a:rPr>
              <a:t>HMIS Training Reminders</a:t>
            </a:r>
          </a:p>
        </p:txBody>
      </p:sp>
      <p:sp>
        <p:nvSpPr>
          <p:cNvPr name="TextBox 14" id="14"/>
          <p:cNvSpPr txBox="true"/>
          <p:nvPr/>
        </p:nvSpPr>
        <p:spPr>
          <a:xfrm rot="0">
            <a:off x="2942620" y="2225986"/>
            <a:ext cx="12201488" cy="7876729"/>
          </a:xfrm>
          <a:prstGeom prst="rect">
            <a:avLst/>
          </a:prstGeom>
        </p:spPr>
        <p:txBody>
          <a:bodyPr anchor="t" rtlCol="false" tIns="0" lIns="0" bIns="0" rIns="0">
            <a:spAutoFit/>
          </a:bodyPr>
          <a:lstStyle/>
          <a:p>
            <a:pPr algn="ctr">
              <a:lnSpc>
                <a:spcPts val="4059"/>
              </a:lnSpc>
            </a:pPr>
            <a:r>
              <a:rPr lang="en-US" b="true" sz="2899" u="sng">
                <a:solidFill>
                  <a:srgbClr val="000000"/>
                </a:solidFill>
                <a:latin typeface="Cardo Bold"/>
                <a:ea typeface="Cardo Bold"/>
                <a:cs typeface="Cardo Bold"/>
                <a:sym typeface="Cardo Bold"/>
              </a:rPr>
              <a:t>Our routine monthly training calendar:​</a:t>
            </a:r>
          </a:p>
          <a:p>
            <a:pPr algn="ctr">
              <a:lnSpc>
                <a:spcPts val="3079"/>
              </a:lnSpc>
            </a:pPr>
            <a:r>
              <a:rPr lang="en-US" sz="2199">
                <a:solidFill>
                  <a:srgbClr val="000000"/>
                </a:solidFill>
                <a:latin typeface="Poppins"/>
                <a:ea typeface="Poppins"/>
                <a:cs typeface="Poppins"/>
                <a:sym typeface="Poppins"/>
              </a:rPr>
              <a:t>1st &amp; 3rd Tuesday: HMIS 101 New User Training (9a - 2p)​</a:t>
            </a:r>
          </a:p>
          <a:p>
            <a:pPr algn="ctr">
              <a:lnSpc>
                <a:spcPts val="3079"/>
              </a:lnSpc>
            </a:pPr>
            <a:r>
              <a:rPr lang="en-US" sz="2199">
                <a:solidFill>
                  <a:srgbClr val="000000"/>
                </a:solidFill>
                <a:latin typeface="Poppins"/>
                <a:ea typeface="Poppins"/>
                <a:cs typeface="Poppins"/>
                <a:sym typeface="Poppins"/>
              </a:rPr>
              <a:t>2nd &amp; 4th Wednesday: HMIS 101/102 Refreshers (2p - 4p)​</a:t>
            </a:r>
          </a:p>
          <a:p>
            <a:pPr algn="ctr">
              <a:lnSpc>
                <a:spcPts val="3079"/>
              </a:lnSpc>
            </a:pPr>
            <a:r>
              <a:rPr lang="en-US" sz="2199">
                <a:solidFill>
                  <a:srgbClr val="000000"/>
                </a:solidFill>
                <a:latin typeface="Poppins"/>
                <a:ea typeface="Poppins"/>
                <a:cs typeface="Poppins"/>
                <a:sym typeface="Poppins"/>
              </a:rPr>
              <a:t>3rd Tuesday: ClientTrack Introduction to Reports Training (3p - 4:30p)​</a:t>
            </a:r>
          </a:p>
          <a:p>
            <a:pPr algn="ctr">
              <a:lnSpc>
                <a:spcPts val="2239"/>
              </a:lnSpc>
            </a:pPr>
            <a:r>
              <a:rPr lang="en-US" sz="1599">
                <a:solidFill>
                  <a:srgbClr val="000000"/>
                </a:solidFill>
                <a:latin typeface="Open Sans"/>
                <a:ea typeface="Open Sans"/>
                <a:cs typeface="Open Sans"/>
                <a:sym typeface="Open Sans"/>
              </a:rPr>
              <a:t>​</a:t>
            </a:r>
          </a:p>
          <a:p>
            <a:pPr algn="ctr">
              <a:lnSpc>
                <a:spcPts val="3359"/>
              </a:lnSpc>
            </a:pPr>
            <a:r>
              <a:rPr lang="en-US" b="true" sz="2399" u="sng">
                <a:solidFill>
                  <a:srgbClr val="000000"/>
                </a:solidFill>
                <a:latin typeface="Cardo Bold"/>
                <a:ea typeface="Cardo Bold"/>
                <a:cs typeface="Cardo Bold"/>
                <a:sym typeface="Cardo Bold"/>
              </a:rPr>
              <a:t>Ad-Hoc Reports Training (request via HMIS Support Ticket)​</a:t>
            </a:r>
          </a:p>
          <a:p>
            <a:pPr algn="ctr">
              <a:lnSpc>
                <a:spcPts val="3079"/>
              </a:lnSpc>
            </a:pPr>
            <a:r>
              <a:rPr lang="en-US" sz="2199">
                <a:solidFill>
                  <a:srgbClr val="000000"/>
                </a:solidFill>
                <a:latin typeface="Poppins"/>
                <a:ea typeface="Poppins"/>
                <a:cs typeface="Poppins"/>
                <a:sym typeface="Poppins"/>
              </a:rPr>
              <a:t>APR/CAPER in ClientTrack​</a:t>
            </a:r>
          </a:p>
          <a:p>
            <a:pPr algn="ctr">
              <a:lnSpc>
                <a:spcPts val="3079"/>
              </a:lnSpc>
            </a:pPr>
            <a:r>
              <a:rPr lang="en-US" sz="2199">
                <a:solidFill>
                  <a:srgbClr val="000000"/>
                </a:solidFill>
                <a:latin typeface="Poppins"/>
                <a:ea typeface="Poppins"/>
                <a:cs typeface="Poppins"/>
                <a:sym typeface="Poppins"/>
              </a:rPr>
              <a:t>Everyday Reporting in ClientTrack ​</a:t>
            </a:r>
          </a:p>
          <a:p>
            <a:pPr algn="ctr">
              <a:lnSpc>
                <a:spcPts val="3079"/>
              </a:lnSpc>
            </a:pPr>
            <a:r>
              <a:rPr lang="en-US" sz="2199">
                <a:solidFill>
                  <a:srgbClr val="000000"/>
                </a:solidFill>
                <a:latin typeface="Poppins"/>
                <a:ea typeface="Poppins"/>
                <a:cs typeface="Poppins"/>
                <a:sym typeface="Poppins"/>
              </a:rPr>
              <a:t>Explore Data Explorer​</a:t>
            </a:r>
          </a:p>
          <a:p>
            <a:pPr algn="ctr">
              <a:lnSpc>
                <a:spcPts val="3079"/>
              </a:lnSpc>
            </a:pPr>
            <a:r>
              <a:rPr lang="en-US" sz="2199">
                <a:solidFill>
                  <a:srgbClr val="000000"/>
                </a:solidFill>
                <a:latin typeface="Poppins"/>
                <a:ea typeface="Poppins"/>
                <a:cs typeface="Poppins"/>
                <a:sym typeface="Poppins"/>
              </a:rPr>
              <a:t>Data Quality Workshop​</a:t>
            </a:r>
          </a:p>
          <a:p>
            <a:pPr algn="ctr">
              <a:lnSpc>
                <a:spcPts val="3359"/>
              </a:lnSpc>
            </a:pPr>
            <a:r>
              <a:rPr lang="en-US" sz="2399" b="true">
                <a:solidFill>
                  <a:srgbClr val="000000"/>
                </a:solidFill>
                <a:latin typeface="Cardo Bold"/>
                <a:ea typeface="Cardo Bold"/>
                <a:cs typeface="Cardo Bold"/>
                <a:sym typeface="Cardo Bold"/>
              </a:rPr>
              <a:t>​</a:t>
            </a:r>
          </a:p>
          <a:p>
            <a:pPr algn="ctr">
              <a:lnSpc>
                <a:spcPts val="3359"/>
              </a:lnSpc>
            </a:pPr>
            <a:r>
              <a:rPr lang="en-US" b="true" sz="2399">
                <a:solidFill>
                  <a:srgbClr val="000000"/>
                </a:solidFill>
                <a:latin typeface="Cardo Bold"/>
                <a:ea typeface="Cardo Bold"/>
                <a:cs typeface="Cardo Bold"/>
                <a:sym typeface="Cardo Bold"/>
                <a:hlinkClick r:id="rId3" tooltip="https://zoom.us/j/97407205687"/>
              </a:rPr>
              <a:t>Join</a:t>
            </a:r>
            <a:r>
              <a:rPr lang="en-US" sz="2399" b="true">
                <a:solidFill>
                  <a:srgbClr val="000000"/>
                </a:solidFill>
                <a:latin typeface="Cardo Bold"/>
                <a:ea typeface="Cardo Bold"/>
                <a:cs typeface="Cardo Bold"/>
                <a:sym typeface="Cardo Bold"/>
              </a:rPr>
              <a:t> us for our office h</a:t>
            </a:r>
            <a:r>
              <a:rPr lang="en-US" b="true" sz="2399">
                <a:solidFill>
                  <a:srgbClr val="000000"/>
                </a:solidFill>
                <a:latin typeface="Cardo Bold"/>
                <a:ea typeface="Cardo Bold"/>
                <a:cs typeface="Cardo Bold"/>
                <a:sym typeface="Cardo Bold"/>
              </a:rPr>
              <a:t>ours M/W from 1p - 2p for additional one-on-one HMIS support.​</a:t>
            </a:r>
          </a:p>
          <a:p>
            <a:pPr algn="ctr">
              <a:lnSpc>
                <a:spcPts val="3359"/>
              </a:lnSpc>
            </a:pPr>
            <a:r>
              <a:rPr lang="en-US" sz="2399" u="sng">
                <a:solidFill>
                  <a:srgbClr val="000000"/>
                </a:solidFill>
                <a:latin typeface="Calibri (MS)"/>
                <a:ea typeface="Calibri (MS)"/>
                <a:cs typeface="Calibri (MS)"/>
                <a:sym typeface="Calibri (MS)"/>
                <a:hlinkClick r:id="rId4" tooltip="https://zoom.us/j/97407205687"/>
              </a:rPr>
              <a:t>https://zoom.us/j/97407205687</a:t>
            </a:r>
          </a:p>
          <a:p>
            <a:pPr algn="ctr">
              <a:lnSpc>
                <a:spcPts val="3919"/>
              </a:lnSpc>
            </a:pPr>
          </a:p>
          <a:p>
            <a:pPr algn="ctr">
              <a:lnSpc>
                <a:spcPts val="3919"/>
              </a:lnSpc>
            </a:pPr>
            <a:r>
              <a:rPr lang="en-US" b="true" sz="2799" u="sng">
                <a:solidFill>
                  <a:srgbClr val="000000"/>
                </a:solidFill>
                <a:latin typeface="Cardo Bold"/>
                <a:ea typeface="Cardo Bold"/>
                <a:cs typeface="Cardo Bold"/>
                <a:sym typeface="Cardo Bold"/>
              </a:rPr>
              <a:t>Reminders: ​</a:t>
            </a:r>
          </a:p>
          <a:p>
            <a:pPr algn="ctr">
              <a:lnSpc>
                <a:spcPts val="2799"/>
              </a:lnSpc>
            </a:pPr>
            <a:r>
              <a:rPr lang="en-US" sz="1999">
                <a:solidFill>
                  <a:srgbClr val="000000"/>
                </a:solidFill>
                <a:latin typeface="Poppins"/>
                <a:ea typeface="Poppins"/>
                <a:cs typeface="Poppins"/>
                <a:sym typeface="Poppins"/>
              </a:rPr>
              <a:t>All new user training requests must come through the Agency Liaison.​</a:t>
            </a:r>
          </a:p>
          <a:p>
            <a:pPr algn="ctr">
              <a:lnSpc>
                <a:spcPts val="2799"/>
              </a:lnSpc>
            </a:pPr>
            <a:r>
              <a:rPr lang="en-US" sz="1999">
                <a:solidFill>
                  <a:srgbClr val="000000"/>
                </a:solidFill>
                <a:latin typeface="Poppins"/>
                <a:ea typeface="Poppins"/>
                <a:cs typeface="Poppins"/>
                <a:sym typeface="Poppins"/>
              </a:rPr>
              <a:t>Agency Liaison needs to let the HMIS team know ASAP when someone leaves​</a:t>
            </a:r>
          </a:p>
          <a:p>
            <a:pPr algn="ctr">
              <a:lnSpc>
                <a:spcPts val="2799"/>
              </a:lnSpc>
            </a:pPr>
            <a:r>
              <a:rPr lang="en-US" sz="1999">
                <a:solidFill>
                  <a:srgbClr val="000000"/>
                </a:solidFill>
                <a:latin typeface="Poppins"/>
                <a:ea typeface="Poppins"/>
                <a:cs typeface="Poppins"/>
                <a:sym typeface="Poppins"/>
              </a:rPr>
              <a:t>the agency so we can inactivate accounts. </a:t>
            </a:r>
          </a:p>
          <a:p>
            <a:pPr algn="ctr">
              <a:lnSpc>
                <a:spcPts val="2799"/>
              </a:lnSpc>
            </a:pPr>
            <a:r>
              <a:rPr lang="en-US" sz="1999">
                <a:solidFill>
                  <a:srgbClr val="000000"/>
                </a:solidFill>
                <a:latin typeface="Poppins"/>
                <a:ea typeface="Poppins"/>
                <a:cs typeface="Poppins"/>
                <a:sym typeface="Poppins"/>
              </a:rPr>
              <a:t>This is to keep an accurate count of subscriptions for assignment.</a:t>
            </a:r>
          </a:p>
          <a:p>
            <a:pPr algn="ctr">
              <a:lnSpc>
                <a:spcPts val="2239"/>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sp>
        <p:nvSpPr>
          <p:cNvPr name="TextBox 2" id="2"/>
          <p:cNvSpPr txBox="true"/>
          <p:nvPr/>
        </p:nvSpPr>
        <p:spPr>
          <a:xfrm rot="0">
            <a:off x="4390224" y="4397934"/>
            <a:ext cx="11060800" cy="745566"/>
          </a:xfrm>
          <a:prstGeom prst="rect">
            <a:avLst/>
          </a:prstGeom>
        </p:spPr>
        <p:txBody>
          <a:bodyPr anchor="t" rtlCol="false" tIns="0" lIns="0" bIns="0" rIns="0">
            <a:spAutoFit/>
          </a:bodyPr>
          <a:lstStyle/>
          <a:p>
            <a:pPr algn="just">
              <a:lnSpc>
                <a:spcPts val="6279"/>
              </a:lnSpc>
            </a:pPr>
            <a:r>
              <a:rPr lang="en-US" b="true" sz="3999" spc="163">
                <a:solidFill>
                  <a:srgbClr val="000000"/>
                </a:solidFill>
                <a:latin typeface="Cardo Bold"/>
                <a:ea typeface="Cardo Bold"/>
                <a:cs typeface="Cardo Bold"/>
                <a:sym typeface="Cardo Bold"/>
              </a:rPr>
              <a:t>Any Motions For Committee Vote</a:t>
            </a:r>
          </a:p>
        </p:txBody>
      </p:sp>
      <p:grpSp>
        <p:nvGrpSpPr>
          <p:cNvPr name="Group 3" id="3"/>
          <p:cNvGrpSpPr/>
          <p:nvPr/>
        </p:nvGrpSpPr>
        <p:grpSpPr>
          <a:xfrm rot="0">
            <a:off x="0" y="10058980"/>
            <a:ext cx="18287646" cy="228020"/>
            <a:chOff x="0" y="0"/>
            <a:chExt cx="24383529" cy="304027"/>
          </a:xfrm>
        </p:grpSpPr>
        <p:grpSp>
          <p:nvGrpSpPr>
            <p:cNvPr name="Group 4" id="4"/>
            <p:cNvGrpSpPr/>
            <p:nvPr/>
          </p:nvGrpSpPr>
          <p:grpSpPr>
            <a:xfrm rot="0">
              <a:off x="0" y="0"/>
              <a:ext cx="10775215" cy="304027"/>
              <a:chOff x="0" y="0"/>
              <a:chExt cx="2128437" cy="60055"/>
            </a:xfrm>
          </p:grpSpPr>
          <p:sp>
            <p:nvSpPr>
              <p:cNvPr name="Freeform 5" id="5"/>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6" id="6"/>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0775215" y="0"/>
              <a:ext cx="6804157" cy="304027"/>
              <a:chOff x="0" y="0"/>
              <a:chExt cx="1344031" cy="60055"/>
            </a:xfrm>
          </p:grpSpPr>
          <p:sp>
            <p:nvSpPr>
              <p:cNvPr name="Freeform 8" id="8"/>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9" id="9"/>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7579372" y="0"/>
              <a:ext cx="6804157" cy="304027"/>
              <a:chOff x="0" y="0"/>
              <a:chExt cx="1344031" cy="60055"/>
            </a:xfrm>
          </p:grpSpPr>
          <p:sp>
            <p:nvSpPr>
              <p:cNvPr name="Freeform 11" id="11"/>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2" id="12"/>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3" id="13"/>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TextBox 13" id="13"/>
          <p:cNvSpPr txBox="true"/>
          <p:nvPr/>
        </p:nvSpPr>
        <p:spPr>
          <a:xfrm rot="0">
            <a:off x="3327213" y="2872842"/>
            <a:ext cx="5304606" cy="5743576"/>
          </a:xfrm>
          <a:prstGeom prst="rect">
            <a:avLst/>
          </a:prstGeom>
        </p:spPr>
        <p:txBody>
          <a:bodyPr anchor="t" rtlCol="false" tIns="0" lIns="0" bIns="0" rIns="0">
            <a:spAutoFit/>
          </a:bodyPr>
          <a:lstStyle/>
          <a:p>
            <a:pPr algn="ctr">
              <a:lnSpc>
                <a:spcPts val="4199"/>
              </a:lnSpc>
              <a:spcBef>
                <a:spcPct val="0"/>
              </a:spcBef>
            </a:pPr>
            <a:r>
              <a:rPr lang="en-US" b="true" sz="2999">
                <a:solidFill>
                  <a:srgbClr val="000000"/>
                </a:solidFill>
                <a:latin typeface="Cardo Bold"/>
                <a:ea typeface="Cardo Bold"/>
                <a:cs typeface="Cardo Bold"/>
                <a:sym typeface="Cardo Bold"/>
              </a:rPr>
              <a:t>Angel Jones​</a:t>
            </a:r>
          </a:p>
          <a:p>
            <a:pPr algn="ctr">
              <a:lnSpc>
                <a:spcPts val="4199"/>
              </a:lnSpc>
              <a:spcBef>
                <a:spcPct val="0"/>
              </a:spcBef>
            </a:pPr>
            <a:r>
              <a:rPr lang="en-US" sz="2999">
                <a:solidFill>
                  <a:srgbClr val="000000"/>
                </a:solidFill>
                <a:latin typeface="Cardo"/>
                <a:ea typeface="Cardo"/>
                <a:cs typeface="Cardo"/>
                <a:sym typeface="Cardo"/>
              </a:rPr>
              <a:t>Director of Information Systems ​</a:t>
            </a:r>
          </a:p>
          <a:p>
            <a:pPr algn="ctr">
              <a:lnSpc>
                <a:spcPts val="4199"/>
              </a:lnSpc>
              <a:spcBef>
                <a:spcPct val="0"/>
              </a:spcBef>
            </a:pPr>
            <a:r>
              <a:rPr lang="en-US" sz="2999">
                <a:solidFill>
                  <a:srgbClr val="000000"/>
                </a:solidFill>
                <a:latin typeface="Cardo"/>
                <a:ea typeface="Cardo"/>
                <a:cs typeface="Cardo"/>
                <a:sym typeface="Cardo"/>
              </a:rPr>
              <a:t>​</a:t>
            </a:r>
          </a:p>
          <a:p>
            <a:pPr algn="ctr">
              <a:lnSpc>
                <a:spcPts val="4199"/>
              </a:lnSpc>
              <a:spcBef>
                <a:spcPct val="0"/>
              </a:spcBef>
            </a:pPr>
            <a:r>
              <a:rPr lang="en-US" b="true" sz="2999">
                <a:solidFill>
                  <a:srgbClr val="000000"/>
                </a:solidFill>
                <a:latin typeface="Cardo Bold"/>
                <a:ea typeface="Cardo Bold"/>
                <a:cs typeface="Cardo Bold"/>
                <a:sym typeface="Cardo Bold"/>
              </a:rPr>
              <a:t>Racquel McGlashen​</a:t>
            </a:r>
          </a:p>
          <a:p>
            <a:pPr algn="ctr">
              <a:lnSpc>
                <a:spcPts val="4199"/>
              </a:lnSpc>
              <a:spcBef>
                <a:spcPct val="0"/>
              </a:spcBef>
            </a:pPr>
            <a:r>
              <a:rPr lang="en-US" sz="2999">
                <a:solidFill>
                  <a:srgbClr val="000000"/>
                </a:solidFill>
                <a:latin typeface="Cardo"/>
                <a:ea typeface="Cardo"/>
                <a:cs typeface="Cardo"/>
                <a:sym typeface="Cardo"/>
              </a:rPr>
              <a:t>HMIS System Administrator​</a:t>
            </a:r>
          </a:p>
          <a:p>
            <a:pPr algn="ctr">
              <a:lnSpc>
                <a:spcPts val="4199"/>
              </a:lnSpc>
              <a:spcBef>
                <a:spcPct val="0"/>
              </a:spcBef>
            </a:pPr>
            <a:r>
              <a:rPr lang="en-US" sz="2999">
                <a:solidFill>
                  <a:srgbClr val="000000"/>
                </a:solidFill>
                <a:latin typeface="Cardo"/>
                <a:ea typeface="Cardo"/>
                <a:cs typeface="Cardo"/>
                <a:sym typeface="Cardo"/>
              </a:rPr>
              <a:t>​</a:t>
            </a:r>
          </a:p>
          <a:p>
            <a:pPr algn="ctr">
              <a:lnSpc>
                <a:spcPts val="4199"/>
              </a:lnSpc>
              <a:spcBef>
                <a:spcPct val="0"/>
              </a:spcBef>
            </a:pPr>
            <a:r>
              <a:rPr lang="en-US" b="true" sz="2999">
                <a:solidFill>
                  <a:srgbClr val="000000"/>
                </a:solidFill>
                <a:latin typeface="Cardo Bold"/>
                <a:ea typeface="Cardo Bold"/>
                <a:cs typeface="Cardo Bold"/>
                <a:sym typeface="Cardo Bold"/>
              </a:rPr>
              <a:t>Agustin “Tino” Paz​</a:t>
            </a:r>
          </a:p>
          <a:p>
            <a:pPr algn="ctr">
              <a:lnSpc>
                <a:spcPts val="4199"/>
              </a:lnSpc>
              <a:spcBef>
                <a:spcPct val="0"/>
              </a:spcBef>
            </a:pPr>
            <a:r>
              <a:rPr lang="en-US" sz="2999">
                <a:solidFill>
                  <a:srgbClr val="000000"/>
                </a:solidFill>
                <a:latin typeface="Cardo"/>
                <a:ea typeface="Cardo"/>
                <a:cs typeface="Cardo"/>
                <a:sym typeface="Cardo"/>
              </a:rPr>
              <a:t>HMIS Senior Data Analyst​</a:t>
            </a:r>
          </a:p>
          <a:p>
            <a:pPr algn="ctr">
              <a:lnSpc>
                <a:spcPts val="4199"/>
              </a:lnSpc>
              <a:spcBef>
                <a:spcPct val="0"/>
              </a:spcBef>
            </a:pPr>
            <a:r>
              <a:rPr lang="en-US" sz="2999">
                <a:solidFill>
                  <a:srgbClr val="000000"/>
                </a:solidFill>
                <a:latin typeface="Cardo"/>
                <a:ea typeface="Cardo"/>
                <a:cs typeface="Cardo"/>
                <a:sym typeface="Cardo"/>
              </a:rPr>
              <a:t>​</a:t>
            </a:r>
          </a:p>
          <a:p>
            <a:pPr algn="ctr">
              <a:lnSpc>
                <a:spcPts val="4199"/>
              </a:lnSpc>
              <a:spcBef>
                <a:spcPct val="0"/>
              </a:spcBef>
            </a:pPr>
            <a:r>
              <a:rPr lang="en-US" b="true" sz="2999">
                <a:solidFill>
                  <a:srgbClr val="000000"/>
                </a:solidFill>
                <a:latin typeface="Cardo Bold"/>
                <a:ea typeface="Cardo Bold"/>
                <a:cs typeface="Cardo Bold"/>
                <a:sym typeface="Cardo Bold"/>
              </a:rPr>
              <a:t>Brittney Behr</a:t>
            </a:r>
            <a:r>
              <a:rPr lang="en-US" sz="2999">
                <a:solidFill>
                  <a:srgbClr val="000000"/>
                </a:solidFill>
                <a:latin typeface="Cardo"/>
                <a:ea typeface="Cardo"/>
                <a:cs typeface="Cardo"/>
                <a:sym typeface="Cardo"/>
              </a:rPr>
              <a:t>​</a:t>
            </a:r>
          </a:p>
          <a:p>
            <a:pPr algn="ctr">
              <a:lnSpc>
                <a:spcPts val="4199"/>
              </a:lnSpc>
              <a:spcBef>
                <a:spcPct val="0"/>
              </a:spcBef>
            </a:pPr>
            <a:r>
              <a:rPr lang="en-US" sz="2999">
                <a:solidFill>
                  <a:srgbClr val="000000"/>
                </a:solidFill>
                <a:latin typeface="Cardo"/>
                <a:ea typeface="Cardo"/>
                <a:cs typeface="Cardo"/>
                <a:sym typeface="Cardo"/>
              </a:rPr>
              <a:t>HMIS Data Analyst I</a:t>
            </a:r>
          </a:p>
        </p:txBody>
      </p:sp>
      <p:sp>
        <p:nvSpPr>
          <p:cNvPr name="TextBox 14" id="14"/>
          <p:cNvSpPr txBox="true"/>
          <p:nvPr/>
        </p:nvSpPr>
        <p:spPr>
          <a:xfrm rot="0">
            <a:off x="9417116" y="2872842"/>
            <a:ext cx="5120990" cy="4171951"/>
          </a:xfrm>
          <a:prstGeom prst="rect">
            <a:avLst/>
          </a:prstGeom>
        </p:spPr>
        <p:txBody>
          <a:bodyPr anchor="t" rtlCol="false" tIns="0" lIns="0" bIns="0" rIns="0">
            <a:spAutoFit/>
          </a:bodyPr>
          <a:lstStyle/>
          <a:p>
            <a:pPr algn="ctr">
              <a:lnSpc>
                <a:spcPts val="4199"/>
              </a:lnSpc>
              <a:spcBef>
                <a:spcPct val="0"/>
              </a:spcBef>
            </a:pPr>
            <a:r>
              <a:rPr lang="en-US" b="true" sz="2999">
                <a:solidFill>
                  <a:srgbClr val="000000"/>
                </a:solidFill>
                <a:latin typeface="Cardo Bold"/>
                <a:ea typeface="Cardo Bold"/>
                <a:cs typeface="Cardo Bold"/>
                <a:sym typeface="Cardo Bold"/>
              </a:rPr>
              <a:t>Tim Reed​</a:t>
            </a:r>
          </a:p>
          <a:p>
            <a:pPr algn="ctr">
              <a:lnSpc>
                <a:spcPts val="4199"/>
              </a:lnSpc>
              <a:spcBef>
                <a:spcPct val="0"/>
              </a:spcBef>
            </a:pPr>
            <a:r>
              <a:rPr lang="en-US" sz="2999">
                <a:solidFill>
                  <a:srgbClr val="000000"/>
                </a:solidFill>
                <a:latin typeface="Cardo"/>
                <a:ea typeface="Cardo"/>
                <a:cs typeface="Cardo"/>
                <a:sym typeface="Cardo"/>
              </a:rPr>
              <a:t>HMIS Partner Success Specialist​</a:t>
            </a:r>
          </a:p>
          <a:p>
            <a:pPr algn="ctr">
              <a:lnSpc>
                <a:spcPts val="4199"/>
              </a:lnSpc>
              <a:spcBef>
                <a:spcPct val="0"/>
              </a:spcBef>
            </a:pPr>
            <a:r>
              <a:rPr lang="en-US" sz="2999">
                <a:solidFill>
                  <a:srgbClr val="000000"/>
                </a:solidFill>
                <a:latin typeface="Cardo"/>
                <a:ea typeface="Cardo"/>
                <a:cs typeface="Cardo"/>
                <a:sym typeface="Cardo"/>
              </a:rPr>
              <a:t>​</a:t>
            </a:r>
          </a:p>
          <a:p>
            <a:pPr algn="ctr">
              <a:lnSpc>
                <a:spcPts val="4199"/>
              </a:lnSpc>
              <a:spcBef>
                <a:spcPct val="0"/>
              </a:spcBef>
            </a:pPr>
            <a:r>
              <a:rPr lang="en-US" b="true" sz="2999">
                <a:solidFill>
                  <a:srgbClr val="000000"/>
                </a:solidFill>
                <a:latin typeface="Cardo Bold"/>
                <a:ea typeface="Cardo Bold"/>
                <a:cs typeface="Cardo Bold"/>
                <a:sym typeface="Cardo Bold"/>
              </a:rPr>
              <a:t>Gregory Carter​</a:t>
            </a:r>
          </a:p>
          <a:p>
            <a:pPr algn="ctr">
              <a:lnSpc>
                <a:spcPts val="4199"/>
              </a:lnSpc>
              <a:spcBef>
                <a:spcPct val="0"/>
              </a:spcBef>
            </a:pPr>
            <a:r>
              <a:rPr lang="en-US" sz="2999">
                <a:solidFill>
                  <a:srgbClr val="000000"/>
                </a:solidFill>
                <a:latin typeface="Cardo"/>
                <a:ea typeface="Cardo"/>
                <a:cs typeface="Cardo"/>
                <a:sym typeface="Cardo"/>
              </a:rPr>
              <a:t>HMIS Partner Success Specialist​</a:t>
            </a:r>
          </a:p>
          <a:p>
            <a:pPr algn="ctr">
              <a:lnSpc>
                <a:spcPts val="4199"/>
              </a:lnSpc>
              <a:spcBef>
                <a:spcPct val="0"/>
              </a:spcBef>
            </a:pPr>
            <a:r>
              <a:rPr lang="en-US" sz="2999">
                <a:solidFill>
                  <a:srgbClr val="000000"/>
                </a:solidFill>
                <a:latin typeface="Cardo"/>
                <a:ea typeface="Cardo"/>
                <a:cs typeface="Cardo"/>
                <a:sym typeface="Cardo"/>
              </a:rPr>
              <a:t>​</a:t>
            </a:r>
          </a:p>
          <a:p>
            <a:pPr algn="ctr">
              <a:lnSpc>
                <a:spcPts val="4199"/>
              </a:lnSpc>
              <a:spcBef>
                <a:spcPct val="0"/>
              </a:spcBef>
            </a:pPr>
            <a:r>
              <a:rPr lang="en-US" b="true" sz="2999">
                <a:solidFill>
                  <a:srgbClr val="000000"/>
                </a:solidFill>
                <a:latin typeface="Cardo Bold"/>
                <a:ea typeface="Cardo Bold"/>
                <a:cs typeface="Cardo Bold"/>
                <a:sym typeface="Cardo Bold"/>
              </a:rPr>
              <a:t>Moesha Herron​</a:t>
            </a:r>
          </a:p>
          <a:p>
            <a:pPr algn="ctr">
              <a:lnSpc>
                <a:spcPts val="4199"/>
              </a:lnSpc>
              <a:spcBef>
                <a:spcPct val="0"/>
              </a:spcBef>
            </a:pPr>
            <a:r>
              <a:rPr lang="en-US" sz="2999">
                <a:solidFill>
                  <a:srgbClr val="000000"/>
                </a:solidFill>
                <a:latin typeface="Cardo"/>
                <a:ea typeface="Cardo"/>
                <a:cs typeface="Cardo"/>
                <a:sym typeface="Cardo"/>
              </a:rPr>
              <a:t>HMIS Partner Success Specialist</a:t>
            </a:r>
          </a:p>
        </p:txBody>
      </p:sp>
      <p:sp>
        <p:nvSpPr>
          <p:cNvPr name="TextBox 15" id="15"/>
          <p:cNvSpPr txBox="true"/>
          <p:nvPr/>
        </p:nvSpPr>
        <p:spPr>
          <a:xfrm rot="0">
            <a:off x="6310035" y="1234829"/>
            <a:ext cx="5667576" cy="887022"/>
          </a:xfrm>
          <a:prstGeom prst="rect">
            <a:avLst/>
          </a:prstGeom>
        </p:spPr>
        <p:txBody>
          <a:bodyPr anchor="t" rtlCol="false" tIns="0" lIns="0" bIns="0" rIns="0">
            <a:spAutoFit/>
          </a:bodyPr>
          <a:lstStyle/>
          <a:p>
            <a:pPr algn="ctr">
              <a:lnSpc>
                <a:spcPts val="7279"/>
              </a:lnSpc>
            </a:pPr>
            <a:r>
              <a:rPr lang="en-US" sz="5199" b="true">
                <a:solidFill>
                  <a:srgbClr val="000000"/>
                </a:solidFill>
                <a:latin typeface="Cardo Bold"/>
                <a:ea typeface="Cardo Bold"/>
                <a:cs typeface="Cardo Bold"/>
                <a:sym typeface="Cardo Bold"/>
              </a:rPr>
              <a:t>HSN HMIS Team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TextBox 13" id="13"/>
          <p:cNvSpPr txBox="true"/>
          <p:nvPr/>
        </p:nvSpPr>
        <p:spPr>
          <a:xfrm rot="0">
            <a:off x="3613600" y="4128780"/>
            <a:ext cx="11060800" cy="783666"/>
          </a:xfrm>
          <a:prstGeom prst="rect">
            <a:avLst/>
          </a:prstGeom>
        </p:spPr>
        <p:txBody>
          <a:bodyPr anchor="t" rtlCol="false" tIns="0" lIns="0" bIns="0" rIns="0">
            <a:spAutoFit/>
          </a:bodyPr>
          <a:lstStyle/>
          <a:p>
            <a:pPr algn="just">
              <a:lnSpc>
                <a:spcPts val="6279"/>
              </a:lnSpc>
            </a:pPr>
            <a:r>
              <a:rPr lang="en-US" sz="3999" spc="163">
                <a:solidFill>
                  <a:srgbClr val="000000"/>
                </a:solidFill>
                <a:latin typeface="Poppins"/>
                <a:ea typeface="Poppins"/>
                <a:cs typeface="Poppins"/>
                <a:sym typeface="Poppins"/>
              </a:rPr>
              <a:t>Next Meeting - May 12</a:t>
            </a:r>
            <a:r>
              <a:rPr lang="en-US" sz="3999" spc="163">
                <a:solidFill>
                  <a:srgbClr val="000000"/>
                </a:solidFill>
                <a:latin typeface="Poppins"/>
                <a:ea typeface="Poppins"/>
                <a:cs typeface="Poppins"/>
                <a:sym typeface="Poppins"/>
              </a:rPr>
              <a:t>th</a:t>
            </a:r>
            <a:r>
              <a:rPr lang="en-US" sz="3999" spc="163">
                <a:solidFill>
                  <a:srgbClr val="000000"/>
                </a:solidFill>
                <a:latin typeface="Poppins"/>
                <a:ea typeface="Poppins"/>
                <a:cs typeface="Poppins"/>
                <a:sym typeface="Poppins"/>
              </a:rPr>
              <a:t>, 2026 at </a:t>
            </a:r>
            <a:r>
              <a:rPr lang="en-US" sz="3999" spc="163">
                <a:solidFill>
                  <a:srgbClr val="000000"/>
                </a:solidFill>
                <a:latin typeface="Poppins"/>
                <a:ea typeface="Poppins"/>
                <a:cs typeface="Poppins"/>
                <a:sym typeface="Poppins"/>
              </a:rPr>
              <a:t>10:30am</a:t>
            </a:r>
          </a:p>
        </p:txBody>
      </p:sp>
      <p:sp>
        <p:nvSpPr>
          <p:cNvPr name="TextBox 14" id="14"/>
          <p:cNvSpPr txBox="true"/>
          <p:nvPr/>
        </p:nvSpPr>
        <p:spPr>
          <a:xfrm rot="0">
            <a:off x="2428175" y="2209176"/>
            <a:ext cx="14386019" cy="1490915"/>
          </a:xfrm>
          <a:prstGeom prst="rect">
            <a:avLst/>
          </a:prstGeom>
        </p:spPr>
        <p:txBody>
          <a:bodyPr anchor="t" rtlCol="false" tIns="0" lIns="0" bIns="0" rIns="0">
            <a:spAutoFit/>
          </a:bodyPr>
          <a:lstStyle/>
          <a:p>
            <a:pPr algn="just">
              <a:lnSpc>
                <a:spcPts val="12559"/>
              </a:lnSpc>
            </a:pPr>
            <a:r>
              <a:rPr lang="en-US" b="true" sz="7999" spc="327">
                <a:solidFill>
                  <a:srgbClr val="000000"/>
                </a:solidFill>
                <a:latin typeface="Cardo Bold"/>
                <a:ea typeface="Cardo Bold"/>
                <a:cs typeface="Cardo Bold"/>
                <a:sym typeface="Cardo Bold"/>
              </a:rPr>
              <a:t>Thank you for joining us!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sp>
        <p:nvSpPr>
          <p:cNvPr name="TextBox 2" id="2"/>
          <p:cNvSpPr txBox="true"/>
          <p:nvPr/>
        </p:nvSpPr>
        <p:spPr>
          <a:xfrm rot="0">
            <a:off x="3583212" y="2988718"/>
            <a:ext cx="11121223" cy="2663766"/>
          </a:xfrm>
          <a:prstGeom prst="rect">
            <a:avLst/>
          </a:prstGeom>
        </p:spPr>
        <p:txBody>
          <a:bodyPr anchor="t" rtlCol="false" tIns="0" lIns="0" bIns="0" rIns="0">
            <a:spAutoFit/>
          </a:bodyPr>
          <a:lstStyle/>
          <a:p>
            <a:pPr algn="ctr">
              <a:lnSpc>
                <a:spcPts val="4239"/>
              </a:lnSpc>
            </a:pPr>
            <a:r>
              <a:rPr lang="en-US" sz="2700" spc="110">
                <a:solidFill>
                  <a:srgbClr val="000000"/>
                </a:solidFill>
                <a:latin typeface="Poppins"/>
                <a:ea typeface="Poppins"/>
                <a:cs typeface="Poppins"/>
                <a:sym typeface="Poppins"/>
              </a:rPr>
              <a:t>Ou</a:t>
            </a:r>
            <a:r>
              <a:rPr lang="en-US" sz="2700" spc="110">
                <a:solidFill>
                  <a:srgbClr val="000000"/>
                </a:solidFill>
                <a:latin typeface="Poppins"/>
                <a:ea typeface="Poppins"/>
                <a:cs typeface="Poppins"/>
                <a:sym typeface="Poppins"/>
              </a:rPr>
              <a:t>r mission is to effectively</a:t>
            </a:r>
            <a:r>
              <a:rPr lang="en-US" sz="2700" spc="110" u="none">
                <a:solidFill>
                  <a:srgbClr val="000000"/>
                </a:solidFill>
                <a:latin typeface="Poppins"/>
                <a:ea typeface="Poppins"/>
                <a:cs typeface="Poppins"/>
                <a:sym typeface="Poppins"/>
              </a:rPr>
              <a:t> </a:t>
            </a:r>
            <a:r>
              <a:rPr lang="en-US" sz="2700" spc="110">
                <a:solidFill>
                  <a:srgbClr val="000000"/>
                </a:solidFill>
                <a:latin typeface="Poppins"/>
                <a:ea typeface="Poppins"/>
                <a:cs typeface="Poppins"/>
                <a:sym typeface="Poppins"/>
              </a:rPr>
              <a:t>us</a:t>
            </a:r>
            <a:r>
              <a:rPr lang="en-US" sz="2700" spc="110" u="none">
                <a:solidFill>
                  <a:srgbClr val="000000"/>
                </a:solidFill>
                <a:latin typeface="Poppins"/>
                <a:ea typeface="Poppins"/>
                <a:cs typeface="Poppins"/>
                <a:sym typeface="Poppins"/>
              </a:rPr>
              <a:t>e da</a:t>
            </a:r>
            <a:r>
              <a:rPr lang="en-US" sz="2700" spc="110">
                <a:solidFill>
                  <a:srgbClr val="000000"/>
                </a:solidFill>
                <a:latin typeface="Poppins"/>
                <a:ea typeface="Poppins"/>
                <a:cs typeface="Poppins"/>
                <a:sym typeface="Poppins"/>
              </a:rPr>
              <a:t>ta,</a:t>
            </a:r>
            <a:r>
              <a:rPr lang="en-US" sz="2700" spc="110" u="none">
                <a:solidFill>
                  <a:srgbClr val="000000"/>
                </a:solidFill>
                <a:latin typeface="Poppins"/>
                <a:ea typeface="Poppins"/>
                <a:cs typeface="Poppins"/>
                <a:sym typeface="Poppins"/>
              </a:rPr>
              <a:t> </a:t>
            </a:r>
            <a:r>
              <a:rPr lang="en-US" sz="2700" spc="110">
                <a:solidFill>
                  <a:srgbClr val="000000"/>
                </a:solidFill>
                <a:latin typeface="Poppins"/>
                <a:ea typeface="Poppins"/>
                <a:cs typeface="Poppins"/>
                <a:sym typeface="Poppins"/>
              </a:rPr>
              <a:t>w</a:t>
            </a:r>
            <a:r>
              <a:rPr lang="en-US" sz="2700" spc="110" u="none">
                <a:solidFill>
                  <a:srgbClr val="000000"/>
                </a:solidFill>
                <a:latin typeface="Poppins"/>
                <a:ea typeface="Poppins"/>
                <a:cs typeface="Poppins"/>
                <a:sym typeface="Poppins"/>
              </a:rPr>
              <a:t>hic</a:t>
            </a:r>
            <a:r>
              <a:rPr lang="en-US" sz="2700" spc="110">
                <a:solidFill>
                  <a:srgbClr val="000000"/>
                </a:solidFill>
                <a:latin typeface="Poppins"/>
                <a:ea typeface="Poppins"/>
                <a:cs typeface="Poppins"/>
                <a:sym typeface="Poppins"/>
              </a:rPr>
              <a:t>h includes</a:t>
            </a:r>
          </a:p>
          <a:p>
            <a:pPr algn="ctr">
              <a:lnSpc>
                <a:spcPts val="4239"/>
              </a:lnSpc>
            </a:pPr>
            <a:r>
              <a:rPr lang="en-US" sz="2700" spc="110">
                <a:solidFill>
                  <a:srgbClr val="000000"/>
                </a:solidFill>
                <a:latin typeface="Poppins"/>
                <a:ea typeface="Poppins"/>
                <a:cs typeface="Poppins"/>
                <a:sym typeface="Poppins"/>
              </a:rPr>
              <a:t>inputs from those in need of </a:t>
            </a:r>
            <a:r>
              <a:rPr lang="en-US" sz="2700" spc="110" u="none">
                <a:solidFill>
                  <a:srgbClr val="000000"/>
                </a:solidFill>
                <a:latin typeface="Poppins"/>
                <a:ea typeface="Poppins"/>
                <a:cs typeface="Poppins"/>
                <a:sym typeface="Poppins"/>
              </a:rPr>
              <a:t>services</a:t>
            </a:r>
            <a:r>
              <a:rPr lang="en-US" sz="2700" spc="110">
                <a:solidFill>
                  <a:srgbClr val="000000"/>
                </a:solidFill>
                <a:latin typeface="Poppins"/>
                <a:ea typeface="Poppins"/>
                <a:cs typeface="Poppins"/>
                <a:sym typeface="Poppins"/>
              </a:rPr>
              <a:t>,</a:t>
            </a:r>
            <a:r>
              <a:rPr lang="en-US" sz="2700" spc="110" u="none">
                <a:solidFill>
                  <a:srgbClr val="000000"/>
                </a:solidFill>
                <a:latin typeface="Poppins"/>
                <a:ea typeface="Poppins"/>
                <a:cs typeface="Poppins"/>
                <a:sym typeface="Poppins"/>
              </a:rPr>
              <a:t> t</a:t>
            </a:r>
            <a:r>
              <a:rPr lang="en-US" sz="2700" spc="110">
                <a:solidFill>
                  <a:srgbClr val="000000"/>
                </a:solidFill>
                <a:latin typeface="Poppins"/>
                <a:ea typeface="Poppins"/>
                <a:cs typeface="Poppins"/>
                <a:sym typeface="Poppins"/>
              </a:rPr>
              <a:t>h</a:t>
            </a:r>
            <a:r>
              <a:rPr lang="en-US" sz="2700" spc="110" u="none">
                <a:solidFill>
                  <a:srgbClr val="000000"/>
                </a:solidFill>
                <a:latin typeface="Poppins"/>
                <a:ea typeface="Poppins"/>
                <a:cs typeface="Poppins"/>
                <a:sym typeface="Poppins"/>
              </a:rPr>
              <a:t>os</a:t>
            </a:r>
            <a:r>
              <a:rPr lang="en-US" sz="2700" spc="110">
                <a:solidFill>
                  <a:srgbClr val="000000"/>
                </a:solidFill>
                <a:latin typeface="Poppins"/>
                <a:ea typeface="Poppins"/>
                <a:cs typeface="Poppins"/>
                <a:sym typeface="Poppins"/>
              </a:rPr>
              <a:t>e providing</a:t>
            </a:r>
          </a:p>
          <a:p>
            <a:pPr algn="ctr">
              <a:lnSpc>
                <a:spcPts val="4239"/>
              </a:lnSpc>
            </a:pPr>
            <a:r>
              <a:rPr lang="en-US" sz="2700" spc="110">
                <a:solidFill>
                  <a:srgbClr val="000000"/>
                </a:solidFill>
                <a:latin typeface="Poppins"/>
                <a:ea typeface="Poppins"/>
                <a:cs typeface="Poppins"/>
                <a:sym typeface="Poppins"/>
              </a:rPr>
              <a:t>services, and from members of th</a:t>
            </a:r>
            <a:r>
              <a:rPr lang="en-US" sz="2700" spc="110" u="none">
                <a:solidFill>
                  <a:srgbClr val="000000"/>
                </a:solidFill>
                <a:latin typeface="Poppins"/>
                <a:ea typeface="Poppins"/>
                <a:cs typeface="Poppins"/>
                <a:sym typeface="Poppins"/>
              </a:rPr>
              <a:t>e </a:t>
            </a:r>
            <a:r>
              <a:rPr lang="en-US" sz="2700" spc="110">
                <a:solidFill>
                  <a:srgbClr val="000000"/>
                </a:solidFill>
                <a:latin typeface="Poppins"/>
                <a:ea typeface="Poppins"/>
                <a:cs typeface="Poppins"/>
                <a:sym typeface="Poppins"/>
              </a:rPr>
              <a:t>c</a:t>
            </a:r>
            <a:r>
              <a:rPr lang="en-US" sz="2700" spc="110" u="none">
                <a:solidFill>
                  <a:srgbClr val="000000"/>
                </a:solidFill>
                <a:latin typeface="Poppins"/>
                <a:ea typeface="Poppins"/>
                <a:cs typeface="Poppins"/>
                <a:sym typeface="Poppins"/>
              </a:rPr>
              <a:t>omm</a:t>
            </a:r>
            <a:r>
              <a:rPr lang="en-US" sz="2700" spc="110">
                <a:solidFill>
                  <a:srgbClr val="000000"/>
                </a:solidFill>
                <a:latin typeface="Poppins"/>
                <a:ea typeface="Poppins"/>
                <a:cs typeface="Poppins"/>
                <a:sym typeface="Poppins"/>
              </a:rPr>
              <a:t>u</a:t>
            </a:r>
            <a:r>
              <a:rPr lang="en-US" sz="2700" spc="110" u="none">
                <a:solidFill>
                  <a:srgbClr val="000000"/>
                </a:solidFill>
                <a:latin typeface="Poppins"/>
                <a:ea typeface="Poppins"/>
                <a:cs typeface="Poppins"/>
                <a:sym typeface="Poppins"/>
              </a:rPr>
              <a:t>n</a:t>
            </a:r>
            <a:r>
              <a:rPr lang="en-US" sz="2700" spc="110">
                <a:solidFill>
                  <a:srgbClr val="000000"/>
                </a:solidFill>
                <a:latin typeface="Poppins"/>
                <a:ea typeface="Poppins"/>
                <a:cs typeface="Poppins"/>
                <a:sym typeface="Poppins"/>
              </a:rPr>
              <a:t>ity,</a:t>
            </a:r>
            <a:r>
              <a:rPr lang="en-US" sz="2700" spc="110" u="none">
                <a:solidFill>
                  <a:srgbClr val="000000"/>
                </a:solidFill>
                <a:latin typeface="Poppins"/>
                <a:ea typeface="Poppins"/>
                <a:cs typeface="Poppins"/>
                <a:sym typeface="Poppins"/>
              </a:rPr>
              <a:t> </a:t>
            </a:r>
            <a:r>
              <a:rPr lang="en-US" sz="2700" spc="110">
                <a:solidFill>
                  <a:srgbClr val="000000"/>
                </a:solidFill>
                <a:latin typeface="Poppins"/>
                <a:ea typeface="Poppins"/>
                <a:cs typeface="Poppins"/>
                <a:sym typeface="Poppins"/>
              </a:rPr>
              <a:t>t</a:t>
            </a:r>
            <a:r>
              <a:rPr lang="en-US" sz="2700" spc="110" u="none">
                <a:solidFill>
                  <a:srgbClr val="000000"/>
                </a:solidFill>
                <a:latin typeface="Poppins"/>
                <a:ea typeface="Poppins"/>
                <a:cs typeface="Poppins"/>
                <a:sym typeface="Poppins"/>
              </a:rPr>
              <a:t>o</a:t>
            </a:r>
          </a:p>
          <a:p>
            <a:pPr algn="ctr">
              <a:lnSpc>
                <a:spcPts val="4239"/>
              </a:lnSpc>
            </a:pPr>
            <a:r>
              <a:rPr lang="en-US" sz="2700" spc="110">
                <a:solidFill>
                  <a:srgbClr val="000000"/>
                </a:solidFill>
                <a:latin typeface="Poppins"/>
                <a:ea typeface="Poppins"/>
                <a:cs typeface="Poppins"/>
                <a:sym typeface="Poppins"/>
              </a:rPr>
              <a:t>elimi</a:t>
            </a:r>
            <a:r>
              <a:rPr lang="en-US" sz="2700" spc="110" u="none">
                <a:solidFill>
                  <a:srgbClr val="000000"/>
                </a:solidFill>
                <a:latin typeface="Poppins"/>
                <a:ea typeface="Poppins"/>
                <a:cs typeface="Poppins"/>
                <a:sym typeface="Poppins"/>
              </a:rPr>
              <a:t>n</a:t>
            </a:r>
            <a:r>
              <a:rPr lang="en-US" sz="2700" spc="110">
                <a:solidFill>
                  <a:srgbClr val="000000"/>
                </a:solidFill>
                <a:latin typeface="Poppins"/>
                <a:ea typeface="Poppins"/>
                <a:cs typeface="Poppins"/>
                <a:sym typeface="Poppins"/>
              </a:rPr>
              <a:t>ate</a:t>
            </a:r>
            <a:r>
              <a:rPr lang="en-US" sz="2700" spc="110" u="none">
                <a:solidFill>
                  <a:srgbClr val="000000"/>
                </a:solidFill>
                <a:latin typeface="Poppins"/>
                <a:ea typeface="Poppins"/>
                <a:cs typeface="Poppins"/>
                <a:sym typeface="Poppins"/>
              </a:rPr>
              <a:t> </a:t>
            </a:r>
            <a:r>
              <a:rPr lang="en-US" sz="2700" spc="110">
                <a:solidFill>
                  <a:srgbClr val="000000"/>
                </a:solidFill>
                <a:latin typeface="Poppins"/>
                <a:ea typeface="Poppins"/>
                <a:cs typeface="Poppins"/>
                <a:sym typeface="Poppins"/>
              </a:rPr>
              <a:t>h</a:t>
            </a:r>
            <a:r>
              <a:rPr lang="en-US" sz="2700" spc="110" u="none">
                <a:solidFill>
                  <a:srgbClr val="000000"/>
                </a:solidFill>
                <a:latin typeface="Poppins"/>
                <a:ea typeface="Poppins"/>
                <a:cs typeface="Poppins"/>
                <a:sym typeface="Poppins"/>
              </a:rPr>
              <a:t>omelessness </a:t>
            </a:r>
            <a:r>
              <a:rPr lang="en-US" sz="2700" spc="110">
                <a:solidFill>
                  <a:srgbClr val="000000"/>
                </a:solidFill>
                <a:latin typeface="Poppins"/>
                <a:ea typeface="Poppins"/>
                <a:cs typeface="Poppins"/>
                <a:sym typeface="Poppins"/>
              </a:rPr>
              <a:t>in Central Florida.</a:t>
            </a:r>
          </a:p>
          <a:p>
            <a:pPr algn="just">
              <a:lnSpc>
                <a:spcPts val="4239"/>
              </a:lnSpc>
            </a:pPr>
          </a:p>
        </p:txBody>
      </p:sp>
      <p:grpSp>
        <p:nvGrpSpPr>
          <p:cNvPr name="Group 3" id="3"/>
          <p:cNvGrpSpPr/>
          <p:nvPr/>
        </p:nvGrpSpPr>
        <p:grpSpPr>
          <a:xfrm rot="0">
            <a:off x="0" y="10058980"/>
            <a:ext cx="18287646" cy="228020"/>
            <a:chOff x="0" y="0"/>
            <a:chExt cx="24383529" cy="304027"/>
          </a:xfrm>
        </p:grpSpPr>
        <p:grpSp>
          <p:nvGrpSpPr>
            <p:cNvPr name="Group 4" id="4"/>
            <p:cNvGrpSpPr/>
            <p:nvPr/>
          </p:nvGrpSpPr>
          <p:grpSpPr>
            <a:xfrm rot="0">
              <a:off x="0" y="0"/>
              <a:ext cx="10775215" cy="304027"/>
              <a:chOff x="0" y="0"/>
              <a:chExt cx="2128437" cy="60055"/>
            </a:xfrm>
          </p:grpSpPr>
          <p:sp>
            <p:nvSpPr>
              <p:cNvPr name="Freeform 5" id="5"/>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6" id="6"/>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0775215" y="0"/>
              <a:ext cx="6804157" cy="304027"/>
              <a:chOff x="0" y="0"/>
              <a:chExt cx="1344031" cy="60055"/>
            </a:xfrm>
          </p:grpSpPr>
          <p:sp>
            <p:nvSpPr>
              <p:cNvPr name="Freeform 8" id="8"/>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9" id="9"/>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7579372" y="0"/>
              <a:ext cx="6804157" cy="304027"/>
              <a:chOff x="0" y="0"/>
              <a:chExt cx="1344031" cy="60055"/>
            </a:xfrm>
          </p:grpSpPr>
          <p:sp>
            <p:nvSpPr>
              <p:cNvPr name="Freeform 11" id="11"/>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2" id="12"/>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3" id="13"/>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TextBox 14" id="14"/>
          <p:cNvSpPr txBox="true"/>
          <p:nvPr/>
        </p:nvSpPr>
        <p:spPr>
          <a:xfrm rot="0">
            <a:off x="2682810" y="1625352"/>
            <a:ext cx="12279437" cy="1012192"/>
          </a:xfrm>
          <a:prstGeom prst="rect">
            <a:avLst/>
          </a:prstGeom>
        </p:spPr>
        <p:txBody>
          <a:bodyPr anchor="t" rtlCol="false" tIns="0" lIns="0" bIns="0" rIns="0">
            <a:spAutoFit/>
          </a:bodyPr>
          <a:lstStyle/>
          <a:p>
            <a:pPr algn="ctr">
              <a:lnSpc>
                <a:spcPts val="8259"/>
              </a:lnSpc>
            </a:pPr>
            <a:r>
              <a:rPr lang="en-US" sz="5899" b="true">
                <a:solidFill>
                  <a:srgbClr val="000000"/>
                </a:solidFill>
                <a:latin typeface="Cardo Bold"/>
                <a:ea typeface="Cardo Bold"/>
                <a:cs typeface="Cardo Bold"/>
                <a:sym typeface="Cardo Bold"/>
              </a:rPr>
              <a:t>HMI</a:t>
            </a:r>
            <a:r>
              <a:rPr lang="en-US" b="true" sz="5899">
                <a:solidFill>
                  <a:srgbClr val="000000"/>
                </a:solidFill>
                <a:latin typeface="Cardo Bold"/>
                <a:ea typeface="Cardo Bold"/>
                <a:cs typeface="Cardo Bold"/>
                <a:sym typeface="Cardo Bold"/>
              </a:rPr>
              <a:t>S Advisory Committee Mission</a:t>
            </a:r>
          </a:p>
        </p:txBody>
      </p:sp>
      <p:sp>
        <p:nvSpPr>
          <p:cNvPr name="TextBox 15" id="15"/>
          <p:cNvSpPr txBox="true"/>
          <p:nvPr/>
        </p:nvSpPr>
        <p:spPr>
          <a:xfrm rot="0">
            <a:off x="2640394" y="5635408"/>
            <a:ext cx="12364269" cy="1012192"/>
          </a:xfrm>
          <a:prstGeom prst="rect">
            <a:avLst/>
          </a:prstGeom>
        </p:spPr>
        <p:txBody>
          <a:bodyPr anchor="t" rtlCol="false" tIns="0" lIns="0" bIns="0" rIns="0">
            <a:spAutoFit/>
          </a:bodyPr>
          <a:lstStyle/>
          <a:p>
            <a:pPr algn="ctr">
              <a:lnSpc>
                <a:spcPts val="8259"/>
              </a:lnSpc>
            </a:pPr>
            <a:r>
              <a:rPr lang="en-US" sz="5899" b="true">
                <a:solidFill>
                  <a:srgbClr val="000000"/>
                </a:solidFill>
                <a:latin typeface="Cardo Bold"/>
                <a:ea typeface="Cardo Bold"/>
                <a:cs typeface="Cardo Bold"/>
                <a:sym typeface="Cardo Bold"/>
              </a:rPr>
              <a:t>HMI</a:t>
            </a:r>
            <a:r>
              <a:rPr lang="en-US" b="true" sz="5899">
                <a:solidFill>
                  <a:srgbClr val="000000"/>
                </a:solidFill>
                <a:latin typeface="Cardo Bold"/>
                <a:ea typeface="Cardo Bold"/>
                <a:cs typeface="Cardo Bold"/>
                <a:sym typeface="Cardo Bold"/>
              </a:rPr>
              <a:t>S Advisory Committee Purpose</a:t>
            </a:r>
          </a:p>
        </p:txBody>
      </p:sp>
      <p:sp>
        <p:nvSpPr>
          <p:cNvPr name="TextBox 16" id="16"/>
          <p:cNvSpPr txBox="true"/>
          <p:nvPr/>
        </p:nvSpPr>
        <p:spPr>
          <a:xfrm rot="0">
            <a:off x="5050102" y="6858130"/>
            <a:ext cx="8207889" cy="1063678"/>
          </a:xfrm>
          <a:prstGeom prst="rect">
            <a:avLst/>
          </a:prstGeom>
        </p:spPr>
        <p:txBody>
          <a:bodyPr anchor="t" rtlCol="false" tIns="0" lIns="0" bIns="0" rIns="0">
            <a:spAutoFit/>
          </a:bodyPr>
          <a:lstStyle/>
          <a:p>
            <a:pPr algn="ctr">
              <a:lnSpc>
                <a:spcPts val="4239"/>
              </a:lnSpc>
            </a:pPr>
            <a:r>
              <a:rPr lang="en-US" sz="2700" spc="110">
                <a:solidFill>
                  <a:srgbClr val="000000"/>
                </a:solidFill>
                <a:latin typeface="Poppins"/>
                <a:ea typeface="Poppins"/>
                <a:cs typeface="Poppins"/>
                <a:sym typeface="Poppins"/>
              </a:rPr>
              <a:t>Ove</a:t>
            </a:r>
            <a:r>
              <a:rPr lang="en-US" sz="2700" spc="110">
                <a:solidFill>
                  <a:srgbClr val="000000"/>
                </a:solidFill>
                <a:latin typeface="Poppins"/>
                <a:ea typeface="Poppins"/>
                <a:cs typeface="Poppins"/>
                <a:sym typeface="Poppins"/>
              </a:rPr>
              <a:t>rsee the</a:t>
            </a:r>
            <a:r>
              <a:rPr lang="en-US" sz="2700" spc="110" u="none">
                <a:solidFill>
                  <a:srgbClr val="000000"/>
                </a:solidFill>
                <a:latin typeface="Poppins"/>
                <a:ea typeface="Poppins"/>
                <a:cs typeface="Poppins"/>
                <a:sym typeface="Poppins"/>
              </a:rPr>
              <a:t> CoC’</a:t>
            </a:r>
            <a:r>
              <a:rPr lang="en-US" sz="2700" spc="110">
                <a:solidFill>
                  <a:srgbClr val="000000"/>
                </a:solidFill>
                <a:latin typeface="Poppins"/>
                <a:ea typeface="Poppins"/>
                <a:cs typeface="Poppins"/>
                <a:sym typeface="Poppins"/>
              </a:rPr>
              <a:t>s</a:t>
            </a:r>
            <a:r>
              <a:rPr lang="en-US" sz="2700" spc="110" u="none">
                <a:solidFill>
                  <a:srgbClr val="000000"/>
                </a:solidFill>
                <a:latin typeface="Poppins"/>
                <a:ea typeface="Poppins"/>
                <a:cs typeface="Poppins"/>
                <a:sym typeface="Poppins"/>
              </a:rPr>
              <a:t> imp</a:t>
            </a:r>
            <a:r>
              <a:rPr lang="en-US" sz="2700" spc="110">
                <a:solidFill>
                  <a:srgbClr val="000000"/>
                </a:solidFill>
                <a:latin typeface="Poppins"/>
                <a:ea typeface="Poppins"/>
                <a:cs typeface="Poppins"/>
                <a:sym typeface="Poppins"/>
              </a:rPr>
              <a:t>lementation of HMIS,</a:t>
            </a:r>
            <a:r>
              <a:rPr lang="en-US" sz="2700" spc="110" u="none">
                <a:solidFill>
                  <a:srgbClr val="000000"/>
                </a:solidFill>
                <a:latin typeface="Poppins"/>
                <a:ea typeface="Poppins"/>
                <a:cs typeface="Poppins"/>
                <a:sym typeface="Poppins"/>
              </a:rPr>
              <a:t> w</a:t>
            </a:r>
            <a:r>
              <a:rPr lang="en-US" sz="2700" spc="110">
                <a:solidFill>
                  <a:srgbClr val="000000"/>
                </a:solidFill>
                <a:latin typeface="Poppins"/>
                <a:ea typeface="Poppins"/>
                <a:cs typeface="Poppins"/>
                <a:sym typeface="Poppins"/>
              </a:rPr>
              <a:t>hat we do with th</a:t>
            </a:r>
            <a:r>
              <a:rPr lang="en-US" sz="2700" spc="110" u="none">
                <a:solidFill>
                  <a:srgbClr val="000000"/>
                </a:solidFill>
                <a:latin typeface="Poppins"/>
                <a:ea typeface="Poppins"/>
                <a:cs typeface="Poppins"/>
                <a:sym typeface="Poppins"/>
              </a:rPr>
              <a:t>e da</a:t>
            </a:r>
            <a:r>
              <a:rPr lang="en-US" sz="2700" spc="110">
                <a:solidFill>
                  <a:srgbClr val="000000"/>
                </a:solidFill>
                <a:latin typeface="Poppins"/>
                <a:ea typeface="Poppins"/>
                <a:cs typeface="Poppins"/>
                <a:sym typeface="Poppins"/>
              </a:rPr>
              <a:t>ta</a:t>
            </a:r>
            <a:r>
              <a:rPr lang="en-US" sz="2700" spc="110" u="none">
                <a:solidFill>
                  <a:srgbClr val="000000"/>
                </a:solidFill>
                <a:latin typeface="Poppins"/>
                <a:ea typeface="Poppins"/>
                <a:cs typeface="Poppins"/>
                <a:sym typeface="Poppins"/>
              </a:rPr>
              <a:t> </a:t>
            </a:r>
            <a:r>
              <a:rPr lang="en-US" sz="2700" spc="110">
                <a:solidFill>
                  <a:srgbClr val="000000"/>
                </a:solidFill>
                <a:latin typeface="Poppins"/>
                <a:ea typeface="Poppins"/>
                <a:cs typeface="Poppins"/>
                <a:sym typeface="Poppins"/>
              </a:rPr>
              <a:t>and</a:t>
            </a:r>
            <a:r>
              <a:rPr lang="en-US" sz="2700" spc="110" u="none">
                <a:solidFill>
                  <a:srgbClr val="000000"/>
                </a:solidFill>
                <a:latin typeface="Poppins"/>
                <a:ea typeface="Poppins"/>
                <a:cs typeface="Poppins"/>
                <a:sym typeface="Poppins"/>
              </a:rPr>
              <a:t> </a:t>
            </a:r>
            <a:r>
              <a:rPr lang="en-US" sz="2700" spc="110">
                <a:solidFill>
                  <a:srgbClr val="000000"/>
                </a:solidFill>
                <a:latin typeface="Poppins"/>
                <a:ea typeface="Poppins"/>
                <a:cs typeface="Poppins"/>
                <a:sym typeface="Poppins"/>
              </a:rPr>
              <a:t>h</a:t>
            </a:r>
            <a:r>
              <a:rPr lang="en-US" sz="2700" spc="110" u="none">
                <a:solidFill>
                  <a:srgbClr val="000000"/>
                </a:solidFill>
                <a:latin typeface="Poppins"/>
                <a:ea typeface="Poppins"/>
                <a:cs typeface="Poppins"/>
                <a:sym typeface="Poppins"/>
              </a:rPr>
              <a:t>ow we use </a:t>
            </a:r>
            <a:r>
              <a:rPr lang="en-US" sz="2700" spc="110">
                <a:solidFill>
                  <a:srgbClr val="000000"/>
                </a:solidFill>
                <a:latin typeface="Poppins"/>
                <a:ea typeface="Poppins"/>
                <a:cs typeface="Poppins"/>
                <a:sym typeface="Poppins"/>
              </a:rPr>
              <a:t>it.​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graphicFrame>
        <p:nvGraphicFramePr>
          <p:cNvPr name="Table 13" id="13"/>
          <p:cNvGraphicFramePr>
            <a:graphicFrameLocks noGrp="true"/>
          </p:cNvGraphicFramePr>
          <p:nvPr/>
        </p:nvGraphicFramePr>
        <p:xfrm>
          <a:off x="4090009" y="1730266"/>
          <a:ext cx="8882373" cy="7528034"/>
        </p:xfrm>
        <a:graphic>
          <a:graphicData uri="http://schemas.openxmlformats.org/drawingml/2006/table">
            <a:tbl>
              <a:tblPr/>
              <a:tblGrid>
                <a:gridCol w="2960791"/>
                <a:gridCol w="2960791"/>
                <a:gridCol w="2960791"/>
              </a:tblGrid>
              <a:tr h="1213102">
                <a:tc>
                  <a:txBody>
                    <a:bodyPr anchor="t" rtlCol="false"/>
                    <a:lstStyle/>
                    <a:p>
                      <a:pPr algn="ctr">
                        <a:lnSpc>
                          <a:spcPts val="2659"/>
                        </a:lnSpc>
                        <a:defRPr/>
                      </a:pPr>
                      <a:r>
                        <a:rPr lang="en-US" sz="1899" b="true">
                          <a:solidFill>
                            <a:srgbClr val="000000"/>
                          </a:solidFill>
                          <a:latin typeface="Cardo Bold"/>
                          <a:ea typeface="Cardo Bold"/>
                          <a:cs typeface="Cardo Bold"/>
                          <a:sym typeface="Cardo Bold"/>
                        </a:rPr>
                        <a:t>Committee Chair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Karen Jackson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Zebra Youth</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213102">
                <a:tc>
                  <a:txBody>
                    <a:bodyPr anchor="t" rtlCol="false"/>
                    <a:lstStyle/>
                    <a:p>
                      <a:pPr algn="ctr">
                        <a:lnSpc>
                          <a:spcPts val="2659"/>
                        </a:lnSpc>
                        <a:defRPr/>
                      </a:pPr>
                      <a:r>
                        <a:rPr lang="en-US" sz="1899" b="true">
                          <a:solidFill>
                            <a:srgbClr val="000000"/>
                          </a:solidFill>
                          <a:latin typeface="Cardo Bold"/>
                          <a:ea typeface="Cardo Bold"/>
                          <a:cs typeface="Cardo Bold"/>
                          <a:sym typeface="Cardo Bold"/>
                        </a:rPr>
                        <a:t>Co-Chair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Denise Major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Salvation Army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213102">
                <a:tc>
                  <a:txBody>
                    <a:bodyPr anchor="t" rtlCol="false"/>
                    <a:lstStyle/>
                    <a:p>
                      <a:pPr algn="ctr">
                        <a:lnSpc>
                          <a:spcPts val="2659"/>
                        </a:lnSpc>
                        <a:defRPr/>
                      </a:pPr>
                      <a:r>
                        <a:rPr lang="en-US" sz="1899" b="true">
                          <a:solidFill>
                            <a:srgbClr val="000000"/>
                          </a:solidFill>
                          <a:latin typeface="Cardo Bold"/>
                          <a:ea typeface="Cardo Bold"/>
                          <a:cs typeface="Cardo Bold"/>
                          <a:sym typeface="Cardo Bold"/>
                        </a:rPr>
                        <a:t>Voting Member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Juan Correa</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Transition House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213102">
                <a:tc>
                  <a:txBody>
                    <a:bodyPr anchor="t" rtlCol="false"/>
                    <a:lstStyle/>
                    <a:p>
                      <a:pPr algn="ctr">
                        <a:lnSpc>
                          <a:spcPts val="2659"/>
                        </a:lnSpc>
                        <a:defRPr/>
                      </a:pPr>
                      <a:r>
                        <a:rPr lang="en-US" sz="1899" b="true">
                          <a:solidFill>
                            <a:srgbClr val="000000"/>
                          </a:solidFill>
                          <a:latin typeface="Cardo Bold"/>
                          <a:ea typeface="Cardo Bold"/>
                          <a:cs typeface="Cardo Bold"/>
                          <a:sym typeface="Cardo Bold"/>
                        </a:rPr>
                        <a:t>Voting Member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Sabrina Weier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SALT Outreach</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213102">
                <a:tc>
                  <a:txBody>
                    <a:bodyPr anchor="t" rtlCol="false"/>
                    <a:lstStyle/>
                    <a:p>
                      <a:pPr algn="ctr">
                        <a:lnSpc>
                          <a:spcPts val="2659"/>
                        </a:lnSpc>
                        <a:defRPr/>
                      </a:pPr>
                      <a:r>
                        <a:rPr lang="en-US" sz="1899" b="true">
                          <a:solidFill>
                            <a:srgbClr val="000000"/>
                          </a:solidFill>
                          <a:latin typeface="Cardo Bold"/>
                          <a:ea typeface="Cardo Bold"/>
                          <a:cs typeface="Cardo Bold"/>
                          <a:sym typeface="Cardo Bold"/>
                        </a:rPr>
                        <a:t>Voting Member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Danny Arroyo</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Pathlight Home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462525">
                <a:tc>
                  <a:txBody>
                    <a:bodyPr anchor="t" rtlCol="false"/>
                    <a:lstStyle/>
                    <a:p>
                      <a:pPr algn="ctr">
                        <a:lnSpc>
                          <a:spcPts val="2659"/>
                        </a:lnSpc>
                        <a:defRPr/>
                      </a:pPr>
                      <a:r>
                        <a:rPr lang="en-US" sz="1899" b="true">
                          <a:solidFill>
                            <a:srgbClr val="000000"/>
                          </a:solidFill>
                          <a:latin typeface="Cardo Bold"/>
                          <a:ea typeface="Cardo Bold"/>
                          <a:cs typeface="Cardo Bold"/>
                          <a:sym typeface="Cardo Bold"/>
                        </a:rPr>
                        <a:t>HMIS Team Liaison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Brittney Behr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Cardo"/>
                          <a:ea typeface="Cardo"/>
                          <a:cs typeface="Cardo"/>
                          <a:sym typeface="Cardo"/>
                        </a:rPr>
                        <a:t>Homeless Services Network</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14" id="14"/>
          <p:cNvSpPr txBox="true"/>
          <p:nvPr/>
        </p:nvSpPr>
        <p:spPr>
          <a:xfrm rot="0">
            <a:off x="2548215" y="465454"/>
            <a:ext cx="12749547" cy="1012192"/>
          </a:xfrm>
          <a:prstGeom prst="rect">
            <a:avLst/>
          </a:prstGeom>
        </p:spPr>
        <p:txBody>
          <a:bodyPr anchor="t" rtlCol="false" tIns="0" lIns="0" bIns="0" rIns="0">
            <a:spAutoFit/>
          </a:bodyPr>
          <a:lstStyle/>
          <a:p>
            <a:pPr algn="ctr">
              <a:lnSpc>
                <a:spcPts val="8259"/>
              </a:lnSpc>
            </a:pPr>
            <a:r>
              <a:rPr lang="en-US" sz="5899" b="true">
                <a:solidFill>
                  <a:srgbClr val="000000"/>
                </a:solidFill>
                <a:latin typeface="Cardo Bold"/>
                <a:ea typeface="Cardo Bold"/>
                <a:cs typeface="Cardo Bold"/>
                <a:sym typeface="Cardo Bold"/>
              </a:rPr>
              <a:t>HMI</a:t>
            </a:r>
            <a:r>
              <a:rPr lang="en-US" b="true" sz="5899">
                <a:solidFill>
                  <a:srgbClr val="000000"/>
                </a:solidFill>
                <a:latin typeface="Cardo Bold"/>
                <a:ea typeface="Cardo Bold"/>
                <a:cs typeface="Cardo Bold"/>
                <a:sym typeface="Cardo Bold"/>
              </a:rPr>
              <a:t>S Advisory Committee Members</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18078124" y="0"/>
            <a:ext cx="419751" cy="10268501"/>
            <a:chOff x="0" y="0"/>
            <a:chExt cx="559668" cy="13691335"/>
          </a:xfrm>
        </p:grpSpPr>
        <p:grpSp>
          <p:nvGrpSpPr>
            <p:cNvPr name="Group 3" id="3"/>
            <p:cNvGrpSpPr/>
            <p:nvPr/>
          </p:nvGrpSpPr>
          <p:grpSpPr>
            <a:xfrm rot="0">
              <a:off x="0" y="0"/>
              <a:ext cx="559668" cy="5325565"/>
              <a:chOff x="0" y="0"/>
              <a:chExt cx="110552" cy="1051963"/>
            </a:xfrm>
          </p:grpSpPr>
          <p:sp>
            <p:nvSpPr>
              <p:cNvPr name="Freeform 4" id="4"/>
              <p:cNvSpPr/>
              <p:nvPr/>
            </p:nvSpPr>
            <p:spPr>
              <a:xfrm flipH="false" flipV="false" rot="0">
                <a:off x="0" y="0"/>
                <a:ext cx="110552" cy="1051963"/>
              </a:xfrm>
              <a:custGeom>
                <a:avLst/>
                <a:gdLst/>
                <a:ahLst/>
                <a:cxnLst/>
                <a:rect r="r" b="b" t="t" l="l"/>
                <a:pathLst>
                  <a:path h="1051963" w="110552">
                    <a:moveTo>
                      <a:pt x="0" y="0"/>
                    </a:moveTo>
                    <a:lnTo>
                      <a:pt x="110552" y="0"/>
                    </a:lnTo>
                    <a:lnTo>
                      <a:pt x="110552" y="1051963"/>
                    </a:lnTo>
                    <a:lnTo>
                      <a:pt x="0" y="1051963"/>
                    </a:lnTo>
                    <a:close/>
                  </a:path>
                </a:pathLst>
              </a:custGeom>
              <a:solidFill>
                <a:srgbClr val="00A79D"/>
              </a:solidFill>
            </p:spPr>
          </p:sp>
          <p:sp>
            <p:nvSpPr>
              <p:cNvPr name="TextBox 5" id="5"/>
              <p:cNvSpPr txBox="true"/>
              <p:nvPr/>
            </p:nvSpPr>
            <p:spPr>
              <a:xfrm>
                <a:off x="0" y="-57150"/>
                <a:ext cx="110552" cy="110911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9508450"/>
              <a:ext cx="559668" cy="4182885"/>
              <a:chOff x="0" y="0"/>
              <a:chExt cx="110552" cy="826249"/>
            </a:xfrm>
          </p:grpSpPr>
          <p:sp>
            <p:nvSpPr>
              <p:cNvPr name="Freeform 7" id="7"/>
              <p:cNvSpPr/>
              <p:nvPr/>
            </p:nvSpPr>
            <p:spPr>
              <a:xfrm flipH="false" flipV="false" rot="0">
                <a:off x="0" y="0"/>
                <a:ext cx="110552" cy="826249"/>
              </a:xfrm>
              <a:custGeom>
                <a:avLst/>
                <a:gdLst/>
                <a:ahLst/>
                <a:cxnLst/>
                <a:rect r="r" b="b" t="t" l="l"/>
                <a:pathLst>
                  <a:path h="826249" w="110552">
                    <a:moveTo>
                      <a:pt x="0" y="0"/>
                    </a:moveTo>
                    <a:lnTo>
                      <a:pt x="110552" y="0"/>
                    </a:lnTo>
                    <a:lnTo>
                      <a:pt x="110552" y="826249"/>
                    </a:lnTo>
                    <a:lnTo>
                      <a:pt x="0" y="826249"/>
                    </a:lnTo>
                    <a:close/>
                  </a:path>
                </a:pathLst>
              </a:custGeom>
              <a:solidFill>
                <a:srgbClr val="FFB545"/>
              </a:solidFill>
            </p:spPr>
          </p:sp>
          <p:sp>
            <p:nvSpPr>
              <p:cNvPr name="TextBox 8" id="8"/>
              <p:cNvSpPr txBox="true"/>
              <p:nvPr/>
            </p:nvSpPr>
            <p:spPr>
              <a:xfrm>
                <a:off x="0" y="-57150"/>
                <a:ext cx="110552" cy="883399"/>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5325565"/>
              <a:ext cx="559668" cy="4182885"/>
              <a:chOff x="0" y="0"/>
              <a:chExt cx="110552" cy="826249"/>
            </a:xfrm>
          </p:grpSpPr>
          <p:sp>
            <p:nvSpPr>
              <p:cNvPr name="Freeform 10" id="10"/>
              <p:cNvSpPr/>
              <p:nvPr/>
            </p:nvSpPr>
            <p:spPr>
              <a:xfrm flipH="false" flipV="false" rot="0">
                <a:off x="0" y="0"/>
                <a:ext cx="110552" cy="826249"/>
              </a:xfrm>
              <a:custGeom>
                <a:avLst/>
                <a:gdLst/>
                <a:ahLst/>
                <a:cxnLst/>
                <a:rect r="r" b="b" t="t" l="l"/>
                <a:pathLst>
                  <a:path h="826249" w="110552">
                    <a:moveTo>
                      <a:pt x="0" y="0"/>
                    </a:moveTo>
                    <a:lnTo>
                      <a:pt x="110552" y="0"/>
                    </a:lnTo>
                    <a:lnTo>
                      <a:pt x="110552" y="826249"/>
                    </a:lnTo>
                    <a:lnTo>
                      <a:pt x="0" y="826249"/>
                    </a:lnTo>
                    <a:close/>
                  </a:path>
                </a:pathLst>
              </a:custGeom>
              <a:solidFill>
                <a:srgbClr val="2FA4F3"/>
              </a:solidFill>
            </p:spPr>
          </p:sp>
          <p:sp>
            <p:nvSpPr>
              <p:cNvPr name="TextBox 11" id="11"/>
              <p:cNvSpPr txBox="true"/>
              <p:nvPr/>
            </p:nvSpPr>
            <p:spPr>
              <a:xfrm>
                <a:off x="0" y="-57150"/>
                <a:ext cx="110552" cy="883399"/>
              </a:xfrm>
              <a:prstGeom prst="rect">
                <a:avLst/>
              </a:prstGeom>
            </p:spPr>
            <p:txBody>
              <a:bodyPr anchor="ctr" rtlCol="false" tIns="50800" lIns="50800" bIns="50800" rIns="50800"/>
              <a:lstStyle/>
              <a:p>
                <a:pPr algn="ctr">
                  <a:lnSpc>
                    <a:spcPts val="2659"/>
                  </a:lnSpc>
                </a:pPr>
              </a:p>
            </p:txBody>
          </p:sp>
        </p:grpSp>
      </p:grpSp>
      <p:sp>
        <p:nvSpPr>
          <p:cNvPr name="TextBox 12" id="12"/>
          <p:cNvSpPr txBox="true"/>
          <p:nvPr/>
        </p:nvSpPr>
        <p:spPr>
          <a:xfrm rot="0">
            <a:off x="2975077" y="2044049"/>
            <a:ext cx="13725994" cy="6722568"/>
          </a:xfrm>
          <a:prstGeom prst="rect">
            <a:avLst/>
          </a:prstGeom>
        </p:spPr>
        <p:txBody>
          <a:bodyPr anchor="t" rtlCol="false" tIns="0" lIns="0" bIns="0" rIns="0">
            <a:spAutoFit/>
          </a:bodyPr>
          <a:lstStyle/>
          <a:p>
            <a:pPr algn="l">
              <a:lnSpc>
                <a:spcPts val="6715"/>
              </a:lnSpc>
            </a:pPr>
            <a:r>
              <a:rPr lang="en-US" sz="3080">
                <a:solidFill>
                  <a:srgbClr val="000C02"/>
                </a:solidFill>
                <a:latin typeface="Poppins"/>
                <a:ea typeface="Poppins"/>
                <a:cs typeface="Poppins"/>
                <a:sym typeface="Poppins"/>
              </a:rPr>
              <a:t>Longidutinal Systems Analysis (LSA) - Stella and Data Quality Review</a:t>
            </a:r>
          </a:p>
          <a:p>
            <a:pPr algn="l">
              <a:lnSpc>
                <a:spcPts val="6715"/>
              </a:lnSpc>
            </a:pPr>
            <a:r>
              <a:rPr lang="en-US" sz="3080">
                <a:solidFill>
                  <a:srgbClr val="000C02"/>
                </a:solidFill>
                <a:latin typeface="Poppins"/>
                <a:ea typeface="Poppins"/>
                <a:cs typeface="Poppins"/>
                <a:sym typeface="Poppins"/>
              </a:rPr>
              <a:t>System Performance Measures (SPM) Overview</a:t>
            </a:r>
          </a:p>
          <a:p>
            <a:pPr algn="l">
              <a:lnSpc>
                <a:spcPts val="6715"/>
              </a:lnSpc>
            </a:pPr>
            <a:r>
              <a:rPr lang="en-US" sz="3080">
                <a:solidFill>
                  <a:srgbClr val="000C02"/>
                </a:solidFill>
                <a:latin typeface="Poppins"/>
                <a:ea typeface="Poppins"/>
                <a:cs typeface="Poppins"/>
                <a:sym typeface="Poppins"/>
              </a:rPr>
              <a:t>Point-in-Time Count (PIT) and Housing Inventory Count (HIC) Needs</a:t>
            </a:r>
          </a:p>
          <a:p>
            <a:pPr algn="l">
              <a:lnSpc>
                <a:spcPts val="6715"/>
              </a:lnSpc>
            </a:pPr>
            <a:r>
              <a:rPr lang="en-US" sz="3080" strike="noStrike" u="none">
                <a:solidFill>
                  <a:srgbClr val="000C02"/>
                </a:solidFill>
                <a:latin typeface="Poppins"/>
                <a:ea typeface="Poppins"/>
                <a:cs typeface="Poppins"/>
                <a:sym typeface="Poppins"/>
              </a:rPr>
              <a:t>Deceased Workflow - How to Resolve Issues</a:t>
            </a:r>
          </a:p>
          <a:p>
            <a:pPr algn="l">
              <a:lnSpc>
                <a:spcPts val="6715"/>
              </a:lnSpc>
            </a:pPr>
            <a:r>
              <a:rPr lang="en-US" sz="3080" strike="noStrike" u="none">
                <a:solidFill>
                  <a:srgbClr val="000C02"/>
                </a:solidFill>
                <a:latin typeface="Poppins"/>
                <a:ea typeface="Poppins"/>
                <a:cs typeface="Poppins"/>
                <a:sym typeface="Poppins"/>
              </a:rPr>
              <a:t>Duplicate Clients - How to Manage</a:t>
            </a:r>
          </a:p>
          <a:p>
            <a:pPr algn="l">
              <a:lnSpc>
                <a:spcPts val="6715"/>
              </a:lnSpc>
            </a:pPr>
            <a:r>
              <a:rPr lang="en-US" sz="3080" strike="noStrike" u="none">
                <a:solidFill>
                  <a:srgbClr val="000C02"/>
                </a:solidFill>
                <a:latin typeface="Poppins"/>
                <a:ea typeface="Poppins"/>
                <a:cs typeface="Poppins"/>
                <a:sym typeface="Poppins"/>
              </a:rPr>
              <a:t>HMIS Training Reminders</a:t>
            </a:r>
          </a:p>
          <a:p>
            <a:pPr algn="l">
              <a:lnSpc>
                <a:spcPts val="6715"/>
              </a:lnSpc>
            </a:pPr>
            <a:r>
              <a:rPr lang="en-US" sz="3080" strike="noStrike" u="none">
                <a:solidFill>
                  <a:srgbClr val="000C02"/>
                </a:solidFill>
                <a:latin typeface="Poppins"/>
                <a:ea typeface="Poppins"/>
                <a:cs typeface="Poppins"/>
                <a:sym typeface="Poppins"/>
              </a:rPr>
              <a:t>Any Motions For Committee Vote</a:t>
            </a:r>
          </a:p>
          <a:p>
            <a:pPr algn="l">
              <a:lnSpc>
                <a:spcPts val="6715"/>
              </a:lnSpc>
            </a:pPr>
            <a:r>
              <a:rPr lang="en-US" sz="3080" strike="noStrike" u="none">
                <a:solidFill>
                  <a:srgbClr val="000C02"/>
                </a:solidFill>
                <a:latin typeface="Poppins"/>
                <a:ea typeface="Poppins"/>
                <a:cs typeface="Poppins"/>
                <a:sym typeface="Poppins"/>
              </a:rPr>
              <a:t>Next Meeting - May 12</a:t>
            </a:r>
            <a:r>
              <a:rPr lang="en-US" sz="3080" strike="noStrike" u="none">
                <a:solidFill>
                  <a:srgbClr val="000C02"/>
                </a:solidFill>
                <a:latin typeface="Poppins"/>
                <a:ea typeface="Poppins"/>
                <a:cs typeface="Poppins"/>
                <a:sym typeface="Poppins"/>
              </a:rPr>
              <a:t>th</a:t>
            </a:r>
            <a:r>
              <a:rPr lang="en-US" sz="3080" strike="noStrike" u="none">
                <a:solidFill>
                  <a:srgbClr val="000C02"/>
                </a:solidFill>
                <a:latin typeface="Poppins"/>
                <a:ea typeface="Poppins"/>
                <a:cs typeface="Poppins"/>
                <a:sym typeface="Poppins"/>
              </a:rPr>
              <a:t>, 2026</a:t>
            </a:r>
          </a:p>
        </p:txBody>
      </p:sp>
      <p:grpSp>
        <p:nvGrpSpPr>
          <p:cNvPr name="Group 13" id="13"/>
          <p:cNvGrpSpPr/>
          <p:nvPr/>
        </p:nvGrpSpPr>
        <p:grpSpPr>
          <a:xfrm rot="0">
            <a:off x="2161818" y="2349699"/>
            <a:ext cx="619535" cy="619535"/>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15" id="1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2115201" y="981974"/>
            <a:ext cx="13666141" cy="1015328"/>
          </a:xfrm>
          <a:prstGeom prst="rect">
            <a:avLst/>
          </a:prstGeom>
        </p:spPr>
        <p:txBody>
          <a:bodyPr anchor="t" rtlCol="false" tIns="0" lIns="0" bIns="0" rIns="0">
            <a:spAutoFit/>
          </a:bodyPr>
          <a:lstStyle/>
          <a:p>
            <a:pPr algn="l" marL="0" indent="0" lvl="0">
              <a:lnSpc>
                <a:spcPts val="7979"/>
              </a:lnSpc>
              <a:spcBef>
                <a:spcPct val="0"/>
              </a:spcBef>
            </a:pPr>
            <a:r>
              <a:rPr lang="en-US" b="true" sz="6999">
                <a:solidFill>
                  <a:srgbClr val="000000"/>
                </a:solidFill>
                <a:latin typeface="Cardo Bold"/>
                <a:ea typeface="Cardo Bold"/>
                <a:cs typeface="Cardo Bold"/>
                <a:sym typeface="Cardo Bold"/>
              </a:rPr>
              <a:t>AGENDA</a:t>
            </a:r>
          </a:p>
        </p:txBody>
      </p:sp>
      <p:grpSp>
        <p:nvGrpSpPr>
          <p:cNvPr name="Group 17" id="17"/>
          <p:cNvGrpSpPr/>
          <p:nvPr/>
        </p:nvGrpSpPr>
        <p:grpSpPr>
          <a:xfrm rot="0">
            <a:off x="2161818" y="3181069"/>
            <a:ext cx="619535" cy="619535"/>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2161818" y="4014180"/>
            <a:ext cx="619535" cy="619535"/>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22" id="22"/>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2115201" y="4843265"/>
            <a:ext cx="619535" cy="61953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25" id="2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2115201" y="5674635"/>
            <a:ext cx="619535" cy="619535"/>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28" id="2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2115201" y="6507746"/>
            <a:ext cx="619535" cy="619535"/>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31" id="31"/>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2115201" y="7336831"/>
            <a:ext cx="619535" cy="619535"/>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34" id="34"/>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2115201" y="8169942"/>
            <a:ext cx="619535" cy="619535"/>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37" id="37"/>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38" id="38"/>
          <p:cNvSpPr txBox="true"/>
          <p:nvPr/>
        </p:nvSpPr>
        <p:spPr>
          <a:xfrm rot="0">
            <a:off x="2270365" y="2432772"/>
            <a:ext cx="402441" cy="4057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1</a:t>
            </a:r>
          </a:p>
        </p:txBody>
      </p:sp>
      <p:sp>
        <p:nvSpPr>
          <p:cNvPr name="TextBox 39" id="39"/>
          <p:cNvSpPr txBox="true"/>
          <p:nvPr/>
        </p:nvSpPr>
        <p:spPr>
          <a:xfrm rot="0">
            <a:off x="2270365" y="3264141"/>
            <a:ext cx="402441" cy="4057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2</a:t>
            </a:r>
          </a:p>
        </p:txBody>
      </p:sp>
      <p:sp>
        <p:nvSpPr>
          <p:cNvPr name="TextBox 40" id="40"/>
          <p:cNvSpPr txBox="true"/>
          <p:nvPr/>
        </p:nvSpPr>
        <p:spPr>
          <a:xfrm rot="0">
            <a:off x="2270365" y="4095879"/>
            <a:ext cx="402441" cy="4057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3</a:t>
            </a:r>
          </a:p>
        </p:txBody>
      </p:sp>
      <p:sp>
        <p:nvSpPr>
          <p:cNvPr name="TextBox 41" id="41"/>
          <p:cNvSpPr txBox="true"/>
          <p:nvPr/>
        </p:nvSpPr>
        <p:spPr>
          <a:xfrm rot="0">
            <a:off x="2223749" y="4926338"/>
            <a:ext cx="402441" cy="4057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4</a:t>
            </a:r>
          </a:p>
        </p:txBody>
      </p:sp>
      <p:sp>
        <p:nvSpPr>
          <p:cNvPr name="TextBox 42" id="42"/>
          <p:cNvSpPr txBox="true"/>
          <p:nvPr/>
        </p:nvSpPr>
        <p:spPr>
          <a:xfrm rot="0">
            <a:off x="2223749" y="5757708"/>
            <a:ext cx="402441" cy="4057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5</a:t>
            </a:r>
          </a:p>
        </p:txBody>
      </p:sp>
      <p:sp>
        <p:nvSpPr>
          <p:cNvPr name="TextBox 43" id="43"/>
          <p:cNvSpPr txBox="true"/>
          <p:nvPr/>
        </p:nvSpPr>
        <p:spPr>
          <a:xfrm rot="0">
            <a:off x="2223749" y="6589445"/>
            <a:ext cx="402441" cy="4057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6</a:t>
            </a:r>
          </a:p>
        </p:txBody>
      </p:sp>
      <p:sp>
        <p:nvSpPr>
          <p:cNvPr name="TextBox 44" id="44"/>
          <p:cNvSpPr txBox="true"/>
          <p:nvPr/>
        </p:nvSpPr>
        <p:spPr>
          <a:xfrm rot="0">
            <a:off x="2223749" y="7419904"/>
            <a:ext cx="402441" cy="4057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7</a:t>
            </a:r>
          </a:p>
        </p:txBody>
      </p:sp>
      <p:sp>
        <p:nvSpPr>
          <p:cNvPr name="TextBox 45" id="45"/>
          <p:cNvSpPr txBox="true"/>
          <p:nvPr/>
        </p:nvSpPr>
        <p:spPr>
          <a:xfrm rot="0">
            <a:off x="2223749" y="8251642"/>
            <a:ext cx="402441" cy="4057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8</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Freeform 13" id="13"/>
          <p:cNvSpPr/>
          <p:nvPr/>
        </p:nvSpPr>
        <p:spPr>
          <a:xfrm flipH="false" flipV="false" rot="0">
            <a:off x="9144000" y="4139911"/>
            <a:ext cx="7818045" cy="3684254"/>
          </a:xfrm>
          <a:custGeom>
            <a:avLst/>
            <a:gdLst/>
            <a:ahLst/>
            <a:cxnLst/>
            <a:rect r="r" b="b" t="t" l="l"/>
            <a:pathLst>
              <a:path h="3684254" w="7818045">
                <a:moveTo>
                  <a:pt x="0" y="0"/>
                </a:moveTo>
                <a:lnTo>
                  <a:pt x="7818045" y="0"/>
                </a:lnTo>
                <a:lnTo>
                  <a:pt x="7818045" y="3684253"/>
                </a:lnTo>
                <a:lnTo>
                  <a:pt x="0" y="3684253"/>
                </a:lnTo>
                <a:lnTo>
                  <a:pt x="0" y="0"/>
                </a:lnTo>
                <a:close/>
              </a:path>
            </a:pathLst>
          </a:custGeom>
          <a:blipFill>
            <a:blip r:embed="rId3"/>
            <a:stretch>
              <a:fillRect l="0" t="0" r="0" b="0"/>
            </a:stretch>
          </a:blipFill>
        </p:spPr>
      </p:sp>
      <p:sp>
        <p:nvSpPr>
          <p:cNvPr name="Freeform 14" id="14"/>
          <p:cNvSpPr/>
          <p:nvPr/>
        </p:nvSpPr>
        <p:spPr>
          <a:xfrm flipH="false" flipV="false" rot="0">
            <a:off x="1470730" y="4170700"/>
            <a:ext cx="7181256" cy="3653464"/>
          </a:xfrm>
          <a:custGeom>
            <a:avLst/>
            <a:gdLst/>
            <a:ahLst/>
            <a:cxnLst/>
            <a:rect r="r" b="b" t="t" l="l"/>
            <a:pathLst>
              <a:path h="3653464" w="7181256">
                <a:moveTo>
                  <a:pt x="0" y="0"/>
                </a:moveTo>
                <a:lnTo>
                  <a:pt x="7181256" y="0"/>
                </a:lnTo>
                <a:lnTo>
                  <a:pt x="7181256" y="3653464"/>
                </a:lnTo>
                <a:lnTo>
                  <a:pt x="0" y="3653464"/>
                </a:lnTo>
                <a:lnTo>
                  <a:pt x="0" y="0"/>
                </a:lnTo>
                <a:close/>
              </a:path>
            </a:pathLst>
          </a:custGeom>
          <a:blipFill>
            <a:blip r:embed="rId4"/>
            <a:stretch>
              <a:fillRect l="0" t="0" r="0" b="0"/>
            </a:stretch>
          </a:blipFill>
        </p:spPr>
      </p:sp>
      <p:sp>
        <p:nvSpPr>
          <p:cNvPr name="TextBox 15" id="15"/>
          <p:cNvSpPr txBox="true"/>
          <p:nvPr/>
        </p:nvSpPr>
        <p:spPr>
          <a:xfrm rot="0">
            <a:off x="3482752" y="731456"/>
            <a:ext cx="11121223" cy="1429312"/>
          </a:xfrm>
          <a:prstGeom prst="rect">
            <a:avLst/>
          </a:prstGeom>
        </p:spPr>
        <p:txBody>
          <a:bodyPr anchor="t" rtlCol="false" tIns="0" lIns="0" bIns="0" rIns="0">
            <a:spAutoFit/>
          </a:bodyPr>
          <a:lstStyle/>
          <a:p>
            <a:pPr algn="ctr">
              <a:lnSpc>
                <a:spcPts val="5739"/>
              </a:lnSpc>
            </a:pPr>
            <a:r>
              <a:rPr lang="en-US" sz="4099" b="true">
                <a:solidFill>
                  <a:srgbClr val="000000"/>
                </a:solidFill>
                <a:latin typeface="Cardo Bold"/>
                <a:ea typeface="Cardo Bold"/>
                <a:cs typeface="Cardo Bold"/>
                <a:sym typeface="Cardo Bold"/>
              </a:rPr>
              <a:t>Longidutinal </a:t>
            </a:r>
            <a:r>
              <a:rPr lang="en-US" b="true" sz="4099">
                <a:solidFill>
                  <a:srgbClr val="000000"/>
                </a:solidFill>
                <a:latin typeface="Cardo Bold"/>
                <a:ea typeface="Cardo Bold"/>
                <a:cs typeface="Cardo Bold"/>
                <a:sym typeface="Cardo Bold"/>
              </a:rPr>
              <a:t>Systems Analysis (LSA) - Stella and Data Quality Review</a:t>
            </a:r>
          </a:p>
        </p:txBody>
      </p:sp>
      <p:sp>
        <p:nvSpPr>
          <p:cNvPr name="TextBox 16" id="16"/>
          <p:cNvSpPr txBox="true"/>
          <p:nvPr/>
        </p:nvSpPr>
        <p:spPr>
          <a:xfrm rot="0">
            <a:off x="1069545" y="3442071"/>
            <a:ext cx="4066915" cy="457910"/>
          </a:xfrm>
          <a:prstGeom prst="rect">
            <a:avLst/>
          </a:prstGeom>
        </p:spPr>
        <p:txBody>
          <a:bodyPr anchor="t" rtlCol="false" tIns="0" lIns="0" bIns="0" rIns="0">
            <a:spAutoFit/>
          </a:bodyPr>
          <a:lstStyle/>
          <a:p>
            <a:pPr algn="ctr">
              <a:lnSpc>
                <a:spcPts val="3639"/>
              </a:lnSpc>
            </a:pPr>
            <a:r>
              <a:rPr lang="en-US" sz="2599">
                <a:solidFill>
                  <a:srgbClr val="000000"/>
                </a:solidFill>
                <a:latin typeface="Poppins"/>
                <a:ea typeface="Poppins"/>
                <a:cs typeface="Poppins"/>
                <a:sym typeface="Poppins"/>
              </a:rPr>
              <a:t>Current Year Submission</a:t>
            </a:r>
          </a:p>
        </p:txBody>
      </p:sp>
      <p:sp>
        <p:nvSpPr>
          <p:cNvPr name="TextBox 17" id="17"/>
          <p:cNvSpPr txBox="true"/>
          <p:nvPr/>
        </p:nvSpPr>
        <p:spPr>
          <a:xfrm rot="0">
            <a:off x="8794068" y="3363413"/>
            <a:ext cx="3476625" cy="457910"/>
          </a:xfrm>
          <a:prstGeom prst="rect">
            <a:avLst/>
          </a:prstGeom>
        </p:spPr>
        <p:txBody>
          <a:bodyPr anchor="t" rtlCol="false" tIns="0" lIns="0" bIns="0" rIns="0">
            <a:spAutoFit/>
          </a:bodyPr>
          <a:lstStyle/>
          <a:p>
            <a:pPr algn="ctr">
              <a:lnSpc>
                <a:spcPts val="3639"/>
              </a:lnSpc>
            </a:pPr>
            <a:r>
              <a:rPr lang="en-US" sz="2599">
                <a:solidFill>
                  <a:srgbClr val="000000"/>
                </a:solidFill>
                <a:latin typeface="Poppins"/>
                <a:ea typeface="Poppins"/>
                <a:cs typeface="Poppins"/>
                <a:sym typeface="Poppins"/>
              </a:rPr>
              <a:t>Last Year Submission</a:t>
            </a:r>
          </a:p>
        </p:txBody>
      </p:sp>
      <p:sp>
        <p:nvSpPr>
          <p:cNvPr name="TextBox 18" id="18"/>
          <p:cNvSpPr txBox="true"/>
          <p:nvPr/>
        </p:nvSpPr>
        <p:spPr>
          <a:xfrm rot="0">
            <a:off x="6118042" y="8625797"/>
            <a:ext cx="5368789"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Let’s jump into to FY24-25 together!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TextBox 13" id="13"/>
          <p:cNvSpPr txBox="true"/>
          <p:nvPr/>
        </p:nvSpPr>
        <p:spPr>
          <a:xfrm rot="0">
            <a:off x="3482752" y="731456"/>
            <a:ext cx="11121223" cy="1429312"/>
          </a:xfrm>
          <a:prstGeom prst="rect">
            <a:avLst/>
          </a:prstGeom>
        </p:spPr>
        <p:txBody>
          <a:bodyPr anchor="t" rtlCol="false" tIns="0" lIns="0" bIns="0" rIns="0">
            <a:spAutoFit/>
          </a:bodyPr>
          <a:lstStyle/>
          <a:p>
            <a:pPr algn="ctr">
              <a:lnSpc>
                <a:spcPts val="5739"/>
              </a:lnSpc>
            </a:pPr>
            <a:r>
              <a:rPr lang="en-US" sz="4099" b="true">
                <a:solidFill>
                  <a:srgbClr val="000000"/>
                </a:solidFill>
                <a:latin typeface="Cardo Bold"/>
                <a:ea typeface="Cardo Bold"/>
                <a:cs typeface="Cardo Bold"/>
                <a:sym typeface="Cardo Bold"/>
              </a:rPr>
              <a:t>Longidutinal </a:t>
            </a:r>
            <a:r>
              <a:rPr lang="en-US" b="true" sz="4099">
                <a:solidFill>
                  <a:srgbClr val="000000"/>
                </a:solidFill>
                <a:latin typeface="Cardo Bold"/>
                <a:ea typeface="Cardo Bold"/>
                <a:cs typeface="Cardo Bold"/>
                <a:sym typeface="Cardo Bold"/>
              </a:rPr>
              <a:t>Systems Analysis (LSA) - Stella and Data Quality Review</a:t>
            </a:r>
          </a:p>
        </p:txBody>
      </p:sp>
      <p:sp>
        <p:nvSpPr>
          <p:cNvPr name="TextBox 14" id="14"/>
          <p:cNvSpPr txBox="true"/>
          <p:nvPr/>
        </p:nvSpPr>
        <p:spPr>
          <a:xfrm rot="0">
            <a:off x="3019171" y="2829787"/>
            <a:ext cx="12048385" cy="3667126"/>
          </a:xfrm>
          <a:prstGeom prst="rect">
            <a:avLst/>
          </a:prstGeom>
        </p:spPr>
        <p:txBody>
          <a:bodyPr anchor="t" rtlCol="false" tIns="0" lIns="0" bIns="0" rIns="0">
            <a:spAutoFit/>
          </a:bodyPr>
          <a:lstStyle/>
          <a:p>
            <a:pPr algn="ctr">
              <a:lnSpc>
                <a:spcPts val="4199"/>
              </a:lnSpc>
            </a:pPr>
            <a:r>
              <a:rPr lang="en-US" sz="2999" b="true">
                <a:solidFill>
                  <a:srgbClr val="000000"/>
                </a:solidFill>
                <a:latin typeface="Poppins Bold"/>
                <a:ea typeface="Poppins Bold"/>
                <a:cs typeface="Poppins Bold"/>
                <a:sym typeface="Poppins Bold"/>
              </a:rPr>
              <a:t>LSA Warning Flags Unable to Be Resolved by Report Date:</a:t>
            </a:r>
          </a:p>
          <a:p>
            <a:pPr algn="ctr">
              <a:lnSpc>
                <a:spcPts val="4199"/>
              </a:lnSpc>
            </a:pPr>
          </a:p>
          <a:p>
            <a:pPr algn="ctr">
              <a:lnSpc>
                <a:spcPts val="4199"/>
              </a:lnSpc>
            </a:pPr>
            <a:r>
              <a:rPr lang="en-US" sz="2999">
                <a:solidFill>
                  <a:srgbClr val="000000"/>
                </a:solidFill>
                <a:latin typeface="Poppins"/>
                <a:ea typeface="Poppins"/>
                <a:cs typeface="Poppins"/>
                <a:sym typeface="Poppins"/>
              </a:rPr>
              <a:t>Missing Disability Status</a:t>
            </a:r>
          </a:p>
          <a:p>
            <a:pPr algn="ctr">
              <a:lnSpc>
                <a:spcPts val="4199"/>
              </a:lnSpc>
            </a:pPr>
            <a:r>
              <a:rPr lang="en-US" sz="2999">
                <a:solidFill>
                  <a:srgbClr val="000000"/>
                </a:solidFill>
                <a:latin typeface="Poppins"/>
                <a:ea typeface="Poppins"/>
                <a:cs typeface="Poppins"/>
                <a:sym typeface="Poppins"/>
              </a:rPr>
              <a:t>Missing Race/Ethnicity values</a:t>
            </a:r>
          </a:p>
          <a:p>
            <a:pPr algn="ctr">
              <a:lnSpc>
                <a:spcPts val="4199"/>
              </a:lnSpc>
            </a:pPr>
            <a:r>
              <a:rPr lang="en-US" sz="2999">
                <a:solidFill>
                  <a:srgbClr val="000000"/>
                </a:solidFill>
                <a:latin typeface="Poppins"/>
                <a:ea typeface="Poppins"/>
                <a:cs typeface="Poppins"/>
                <a:sym typeface="Poppins"/>
              </a:rPr>
              <a:t>Missing Domestic Violence values</a:t>
            </a:r>
          </a:p>
          <a:p>
            <a:pPr algn="ctr">
              <a:lnSpc>
                <a:spcPts val="4199"/>
              </a:lnSpc>
            </a:pPr>
            <a:r>
              <a:rPr lang="en-US" sz="2999">
                <a:solidFill>
                  <a:srgbClr val="000000"/>
                </a:solidFill>
                <a:latin typeface="Poppins"/>
                <a:ea typeface="Poppins"/>
                <a:cs typeface="Poppins"/>
                <a:sym typeface="Poppins"/>
              </a:rPr>
              <a:t>Missing Prior Living Situations</a:t>
            </a:r>
          </a:p>
          <a:p>
            <a:pPr algn="ctr">
              <a:lnSpc>
                <a:spcPts val="4199"/>
              </a:lnSpc>
            </a:pPr>
            <a:r>
              <a:rPr lang="en-US" sz="2999">
                <a:solidFill>
                  <a:srgbClr val="000000"/>
                </a:solidFill>
                <a:latin typeface="Poppins"/>
                <a:ea typeface="Poppins"/>
                <a:cs typeface="Poppins"/>
                <a:sym typeface="Poppins"/>
              </a:rPr>
              <a:t>Missing Exit Destinations</a:t>
            </a:r>
          </a:p>
        </p:txBody>
      </p:sp>
      <p:sp>
        <p:nvSpPr>
          <p:cNvPr name="TextBox 15" id="15"/>
          <p:cNvSpPr txBox="true"/>
          <p:nvPr/>
        </p:nvSpPr>
        <p:spPr>
          <a:xfrm rot="0">
            <a:off x="3281832" y="7091698"/>
            <a:ext cx="12455084" cy="398706"/>
          </a:xfrm>
          <a:prstGeom prst="rect">
            <a:avLst/>
          </a:prstGeom>
        </p:spPr>
        <p:txBody>
          <a:bodyPr anchor="t" rtlCol="false" tIns="0" lIns="0" bIns="0" rIns="0">
            <a:spAutoFit/>
          </a:bodyPr>
          <a:lstStyle/>
          <a:p>
            <a:pPr algn="l">
              <a:lnSpc>
                <a:spcPts val="3219"/>
              </a:lnSpc>
            </a:pPr>
            <a:r>
              <a:rPr lang="en-US" sz="2299">
                <a:solidFill>
                  <a:srgbClr val="000000"/>
                </a:solidFill>
                <a:latin typeface="Poppins"/>
                <a:ea typeface="Poppins"/>
                <a:cs typeface="Poppins"/>
                <a:sym typeface="Poppins"/>
              </a:rPr>
              <a:t>The Data Quality Scorecard and APR/CAPER can be used to clean up missing data.</a:t>
            </a:r>
          </a:p>
        </p:txBody>
      </p:sp>
      <p:sp>
        <p:nvSpPr>
          <p:cNvPr name="TextBox 16" id="16"/>
          <p:cNvSpPr txBox="true"/>
          <p:nvPr/>
        </p:nvSpPr>
        <p:spPr>
          <a:xfrm rot="0">
            <a:off x="2246920" y="7433254"/>
            <a:ext cx="14309080" cy="398706"/>
          </a:xfrm>
          <a:prstGeom prst="rect">
            <a:avLst/>
          </a:prstGeom>
        </p:spPr>
        <p:txBody>
          <a:bodyPr anchor="t" rtlCol="false" tIns="0" lIns="0" bIns="0" rIns="0">
            <a:spAutoFit/>
          </a:bodyPr>
          <a:lstStyle/>
          <a:p>
            <a:pPr algn="l">
              <a:lnSpc>
                <a:spcPts val="3219"/>
              </a:lnSpc>
            </a:pPr>
            <a:r>
              <a:rPr lang="en-US" sz="2299">
                <a:solidFill>
                  <a:srgbClr val="000000"/>
                </a:solidFill>
                <a:latin typeface="Poppins"/>
                <a:ea typeface="Poppins"/>
                <a:cs typeface="Poppins"/>
                <a:sym typeface="Poppins"/>
              </a:rPr>
              <a:t>If you would like to meet one-on-one abut scorecard data, please submit a ticket and let us know!</a:t>
            </a:r>
          </a:p>
        </p:txBody>
      </p:sp>
      <p:sp>
        <p:nvSpPr>
          <p:cNvPr name="TextBox 17" id="17"/>
          <p:cNvSpPr txBox="true"/>
          <p:nvPr/>
        </p:nvSpPr>
        <p:spPr>
          <a:xfrm rot="0">
            <a:off x="2925039" y="8235293"/>
            <a:ext cx="11817325" cy="1263127"/>
          </a:xfrm>
          <a:prstGeom prst="rect">
            <a:avLst/>
          </a:prstGeom>
        </p:spPr>
        <p:txBody>
          <a:bodyPr anchor="t" rtlCol="false" tIns="0" lIns="0" bIns="0" rIns="0">
            <a:spAutoFit/>
          </a:bodyPr>
          <a:lstStyle/>
          <a:p>
            <a:pPr algn="ctr">
              <a:lnSpc>
                <a:spcPts val="3359"/>
              </a:lnSpc>
            </a:pPr>
            <a:r>
              <a:rPr lang="en-US" sz="2399" b="true">
                <a:solidFill>
                  <a:srgbClr val="000000"/>
                </a:solidFill>
                <a:latin typeface="Poppins Bold"/>
                <a:ea typeface="Poppins Bold"/>
                <a:cs typeface="Poppins Bold"/>
                <a:sym typeface="Poppins Bold"/>
              </a:rPr>
              <a:t>Thank you to everyone who contributed data to the LSA. </a:t>
            </a:r>
          </a:p>
          <a:p>
            <a:pPr algn="ctr">
              <a:lnSpc>
                <a:spcPts val="3359"/>
              </a:lnSpc>
            </a:pPr>
            <a:r>
              <a:rPr lang="en-US" sz="2399" b="true">
                <a:solidFill>
                  <a:srgbClr val="000000"/>
                </a:solidFill>
                <a:latin typeface="Poppins Bold"/>
                <a:ea typeface="Poppins Bold"/>
                <a:cs typeface="Poppins Bold"/>
                <a:sym typeface="Poppins Bold"/>
              </a:rPr>
              <a:t>Your attention to the quality of the data makes an impact, and the fact that we had so few warning flags is a result.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TextBox 13" id="13"/>
          <p:cNvSpPr txBox="true"/>
          <p:nvPr/>
        </p:nvSpPr>
        <p:spPr>
          <a:xfrm rot="0">
            <a:off x="2628844" y="731456"/>
            <a:ext cx="13572442" cy="705449"/>
          </a:xfrm>
          <a:prstGeom prst="rect">
            <a:avLst/>
          </a:prstGeom>
        </p:spPr>
        <p:txBody>
          <a:bodyPr anchor="t" rtlCol="false" tIns="0" lIns="0" bIns="0" rIns="0">
            <a:spAutoFit/>
          </a:bodyPr>
          <a:lstStyle/>
          <a:p>
            <a:pPr algn="ctr">
              <a:lnSpc>
                <a:spcPts val="5739"/>
              </a:lnSpc>
            </a:pPr>
            <a:r>
              <a:rPr lang="en-US" b="true" sz="4099">
                <a:solidFill>
                  <a:srgbClr val="000000"/>
                </a:solidFill>
                <a:latin typeface="Cardo Bold"/>
                <a:ea typeface="Cardo Bold"/>
                <a:cs typeface="Cardo Bold"/>
                <a:sym typeface="Cardo Bold"/>
              </a:rPr>
              <a:t>System Performance Measures (SPM) Overview</a:t>
            </a:r>
          </a:p>
        </p:txBody>
      </p:sp>
      <p:sp>
        <p:nvSpPr>
          <p:cNvPr name="TextBox 14" id="14"/>
          <p:cNvSpPr txBox="true"/>
          <p:nvPr/>
        </p:nvSpPr>
        <p:spPr>
          <a:xfrm rot="0">
            <a:off x="5277071" y="9172575"/>
            <a:ext cx="7111008" cy="566458"/>
          </a:xfrm>
          <a:prstGeom prst="rect">
            <a:avLst/>
          </a:prstGeom>
        </p:spPr>
        <p:txBody>
          <a:bodyPr anchor="t" rtlCol="false" tIns="0" lIns="0" bIns="0" rIns="0">
            <a:spAutoFit/>
          </a:bodyPr>
          <a:lstStyle/>
          <a:p>
            <a:pPr algn="ctr">
              <a:lnSpc>
                <a:spcPts val="4479"/>
              </a:lnSpc>
            </a:pPr>
            <a:r>
              <a:rPr lang="en-US" sz="3199">
                <a:solidFill>
                  <a:srgbClr val="000000"/>
                </a:solidFill>
                <a:latin typeface="Poppins"/>
                <a:ea typeface="Poppins"/>
                <a:cs typeface="Poppins"/>
                <a:sym typeface="Poppins"/>
              </a:rPr>
              <a:t>HDX report live on the </a:t>
            </a:r>
            <a:r>
              <a:rPr lang="en-US" sz="3199" u="sng">
                <a:solidFill>
                  <a:srgbClr val="000000"/>
                </a:solidFill>
                <a:latin typeface="Poppins"/>
                <a:ea typeface="Poppins"/>
                <a:cs typeface="Poppins"/>
                <a:sym typeface="Poppins"/>
                <a:hlinkClick r:id="rId3" tooltip="https://www.hmiscfl.org/wp-content/uploads/2026/03/FY25SPMSubmission_HDXReport_2026_03_06.pdf"/>
              </a:rPr>
              <a:t>HMIS website</a:t>
            </a:r>
          </a:p>
        </p:txBody>
      </p:sp>
      <p:sp>
        <p:nvSpPr>
          <p:cNvPr name="TextBox 15" id="15"/>
          <p:cNvSpPr txBox="true"/>
          <p:nvPr/>
        </p:nvSpPr>
        <p:spPr>
          <a:xfrm rot="0">
            <a:off x="1873140" y="2037718"/>
            <a:ext cx="5521709" cy="618566"/>
          </a:xfrm>
          <a:prstGeom prst="rect">
            <a:avLst/>
          </a:prstGeom>
        </p:spPr>
        <p:txBody>
          <a:bodyPr anchor="t" rtlCol="false" tIns="0" lIns="0" bIns="0" rIns="0">
            <a:spAutoFit/>
          </a:bodyPr>
          <a:lstStyle/>
          <a:p>
            <a:pPr algn="ctr">
              <a:lnSpc>
                <a:spcPts val="4759"/>
              </a:lnSpc>
            </a:pPr>
            <a:r>
              <a:rPr lang="en-US" sz="3399" b="true">
                <a:solidFill>
                  <a:srgbClr val="000000"/>
                </a:solidFill>
                <a:latin typeface="Poppins Bold"/>
                <a:ea typeface="Poppins Bold"/>
                <a:cs typeface="Poppins Bold"/>
                <a:sym typeface="Poppins Bold"/>
              </a:rPr>
              <a:t>Length of Time Homeless</a:t>
            </a:r>
          </a:p>
        </p:txBody>
      </p:sp>
      <p:sp>
        <p:nvSpPr>
          <p:cNvPr name="TextBox 16" id="16"/>
          <p:cNvSpPr txBox="true"/>
          <p:nvPr/>
        </p:nvSpPr>
        <p:spPr>
          <a:xfrm rot="0">
            <a:off x="1873140" y="4212934"/>
            <a:ext cx="5591287" cy="618566"/>
          </a:xfrm>
          <a:prstGeom prst="rect">
            <a:avLst/>
          </a:prstGeom>
        </p:spPr>
        <p:txBody>
          <a:bodyPr anchor="t" rtlCol="false" tIns="0" lIns="0" bIns="0" rIns="0">
            <a:spAutoFit/>
          </a:bodyPr>
          <a:lstStyle/>
          <a:p>
            <a:pPr algn="ctr">
              <a:lnSpc>
                <a:spcPts val="4759"/>
              </a:lnSpc>
            </a:pPr>
            <a:r>
              <a:rPr lang="en-US" sz="3399" b="true">
                <a:solidFill>
                  <a:srgbClr val="000000"/>
                </a:solidFill>
                <a:latin typeface="Poppins Bold"/>
                <a:ea typeface="Poppins Bold"/>
                <a:cs typeface="Poppins Bold"/>
                <a:sym typeface="Poppins Bold"/>
              </a:rPr>
              <a:t>Returns to Homelessness</a:t>
            </a:r>
          </a:p>
        </p:txBody>
      </p:sp>
      <p:sp>
        <p:nvSpPr>
          <p:cNvPr name="TextBox 17" id="17"/>
          <p:cNvSpPr txBox="true"/>
          <p:nvPr/>
        </p:nvSpPr>
        <p:spPr>
          <a:xfrm rot="0">
            <a:off x="1873140" y="6905752"/>
            <a:ext cx="6207435" cy="618566"/>
          </a:xfrm>
          <a:prstGeom prst="rect">
            <a:avLst/>
          </a:prstGeom>
        </p:spPr>
        <p:txBody>
          <a:bodyPr anchor="t" rtlCol="false" tIns="0" lIns="0" bIns="0" rIns="0">
            <a:spAutoFit/>
          </a:bodyPr>
          <a:lstStyle/>
          <a:p>
            <a:pPr algn="ctr">
              <a:lnSpc>
                <a:spcPts val="4759"/>
              </a:lnSpc>
            </a:pPr>
            <a:r>
              <a:rPr lang="en-US" sz="3399" b="true">
                <a:solidFill>
                  <a:srgbClr val="000000"/>
                </a:solidFill>
                <a:latin typeface="Poppins Bold"/>
                <a:ea typeface="Poppins Bold"/>
                <a:cs typeface="Poppins Bold"/>
                <a:sym typeface="Poppins Bold"/>
              </a:rPr>
              <a:t>Number of People Homeless</a:t>
            </a:r>
          </a:p>
        </p:txBody>
      </p:sp>
      <p:sp>
        <p:nvSpPr>
          <p:cNvPr name="TextBox 18" id="18"/>
          <p:cNvSpPr txBox="true"/>
          <p:nvPr/>
        </p:nvSpPr>
        <p:spPr>
          <a:xfrm rot="0">
            <a:off x="9423698" y="2037718"/>
            <a:ext cx="6212644" cy="618566"/>
          </a:xfrm>
          <a:prstGeom prst="rect">
            <a:avLst/>
          </a:prstGeom>
        </p:spPr>
        <p:txBody>
          <a:bodyPr anchor="t" rtlCol="false" tIns="0" lIns="0" bIns="0" rIns="0">
            <a:spAutoFit/>
          </a:bodyPr>
          <a:lstStyle/>
          <a:p>
            <a:pPr algn="ctr">
              <a:lnSpc>
                <a:spcPts val="4759"/>
              </a:lnSpc>
            </a:pPr>
            <a:r>
              <a:rPr lang="en-US" sz="3399" b="true">
                <a:solidFill>
                  <a:srgbClr val="000000"/>
                </a:solidFill>
                <a:latin typeface="Poppins Bold"/>
                <a:ea typeface="Poppins Bold"/>
                <a:cs typeface="Poppins Bold"/>
                <a:sym typeface="Poppins Bold"/>
              </a:rPr>
              <a:t>Income Growth for  PSH/RRH</a:t>
            </a:r>
          </a:p>
        </p:txBody>
      </p:sp>
      <p:sp>
        <p:nvSpPr>
          <p:cNvPr name="TextBox 19" id="19"/>
          <p:cNvSpPr txBox="true"/>
          <p:nvPr/>
        </p:nvSpPr>
        <p:spPr>
          <a:xfrm rot="0">
            <a:off x="9415065" y="4212934"/>
            <a:ext cx="8619381" cy="618566"/>
          </a:xfrm>
          <a:prstGeom prst="rect">
            <a:avLst/>
          </a:prstGeom>
        </p:spPr>
        <p:txBody>
          <a:bodyPr anchor="t" rtlCol="false" tIns="0" lIns="0" bIns="0" rIns="0">
            <a:spAutoFit/>
          </a:bodyPr>
          <a:lstStyle/>
          <a:p>
            <a:pPr algn="ctr">
              <a:lnSpc>
                <a:spcPts val="4759"/>
              </a:lnSpc>
            </a:pPr>
            <a:r>
              <a:rPr lang="en-US" sz="3399" b="true">
                <a:solidFill>
                  <a:srgbClr val="000000"/>
                </a:solidFill>
                <a:latin typeface="Poppins Bold"/>
                <a:ea typeface="Poppins Bold"/>
                <a:cs typeface="Poppins Bold"/>
                <a:sym typeface="Poppins Bold"/>
              </a:rPr>
              <a:t>Number of People First-Time Homeless</a:t>
            </a:r>
          </a:p>
        </p:txBody>
      </p:sp>
      <p:sp>
        <p:nvSpPr>
          <p:cNvPr name="TextBox 20" id="20"/>
          <p:cNvSpPr txBox="true"/>
          <p:nvPr/>
        </p:nvSpPr>
        <p:spPr>
          <a:xfrm rot="0">
            <a:off x="9423698" y="6852879"/>
            <a:ext cx="6083536" cy="618566"/>
          </a:xfrm>
          <a:prstGeom prst="rect">
            <a:avLst/>
          </a:prstGeom>
        </p:spPr>
        <p:txBody>
          <a:bodyPr anchor="t" rtlCol="false" tIns="0" lIns="0" bIns="0" rIns="0">
            <a:spAutoFit/>
          </a:bodyPr>
          <a:lstStyle/>
          <a:p>
            <a:pPr algn="ctr">
              <a:lnSpc>
                <a:spcPts val="4759"/>
              </a:lnSpc>
            </a:pPr>
            <a:r>
              <a:rPr lang="en-US" sz="3399" b="true">
                <a:solidFill>
                  <a:srgbClr val="000000"/>
                </a:solidFill>
                <a:latin typeface="Poppins Bold"/>
                <a:ea typeface="Poppins Bold"/>
                <a:cs typeface="Poppins Bold"/>
                <a:sym typeface="Poppins Bold"/>
              </a:rPr>
              <a:t>Exits to Permanent Housing</a:t>
            </a:r>
          </a:p>
        </p:txBody>
      </p:sp>
      <p:sp>
        <p:nvSpPr>
          <p:cNvPr name="TextBox 21" id="21"/>
          <p:cNvSpPr txBox="true"/>
          <p:nvPr/>
        </p:nvSpPr>
        <p:spPr>
          <a:xfrm rot="0">
            <a:off x="2160444" y="2745104"/>
            <a:ext cx="4071565"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ES &amp; TH: 86.5 days average</a:t>
            </a:r>
          </a:p>
        </p:txBody>
      </p:sp>
      <p:grpSp>
        <p:nvGrpSpPr>
          <p:cNvPr name="Group 22" id="22"/>
          <p:cNvGrpSpPr/>
          <p:nvPr/>
        </p:nvGrpSpPr>
        <p:grpSpPr>
          <a:xfrm rot="0">
            <a:off x="1151445" y="2089620"/>
            <a:ext cx="619535" cy="619535"/>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24" id="24"/>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1259992" y="2172693"/>
            <a:ext cx="402441" cy="405765"/>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1</a:t>
            </a:r>
          </a:p>
        </p:txBody>
      </p:sp>
      <p:sp>
        <p:nvSpPr>
          <p:cNvPr name="TextBox 26" id="26"/>
          <p:cNvSpPr txBox="true"/>
          <p:nvPr/>
        </p:nvSpPr>
        <p:spPr>
          <a:xfrm rot="0">
            <a:off x="2135608" y="3427132"/>
            <a:ext cx="4536467"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ES, TH &amp; PH: 469 days average</a:t>
            </a:r>
          </a:p>
        </p:txBody>
      </p:sp>
      <p:sp>
        <p:nvSpPr>
          <p:cNvPr name="TextBox 27" id="27"/>
          <p:cNvSpPr txBox="true"/>
          <p:nvPr/>
        </p:nvSpPr>
        <p:spPr>
          <a:xfrm rot="0">
            <a:off x="9848999" y="2745104"/>
            <a:ext cx="4709852"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Stayers: 35% increased income</a:t>
            </a:r>
          </a:p>
        </p:txBody>
      </p:sp>
      <p:sp>
        <p:nvSpPr>
          <p:cNvPr name="TextBox 28" id="28"/>
          <p:cNvSpPr txBox="true"/>
          <p:nvPr/>
        </p:nvSpPr>
        <p:spPr>
          <a:xfrm rot="0">
            <a:off x="9853278" y="3427132"/>
            <a:ext cx="4974952"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Leavers: 22.5% increased income</a:t>
            </a:r>
          </a:p>
        </p:txBody>
      </p:sp>
      <p:sp>
        <p:nvSpPr>
          <p:cNvPr name="TextBox 29" id="29"/>
          <p:cNvSpPr txBox="true"/>
          <p:nvPr/>
        </p:nvSpPr>
        <p:spPr>
          <a:xfrm rot="0">
            <a:off x="2959465" y="4897736"/>
            <a:ext cx="2473523"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ES: 28% returned</a:t>
            </a:r>
          </a:p>
        </p:txBody>
      </p:sp>
      <p:sp>
        <p:nvSpPr>
          <p:cNvPr name="TextBox 30" id="30"/>
          <p:cNvSpPr txBox="true"/>
          <p:nvPr/>
        </p:nvSpPr>
        <p:spPr>
          <a:xfrm rot="0">
            <a:off x="2978533" y="5379739"/>
            <a:ext cx="2435386"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TH: 15% returned</a:t>
            </a:r>
          </a:p>
        </p:txBody>
      </p:sp>
      <p:sp>
        <p:nvSpPr>
          <p:cNvPr name="TextBox 31" id="31"/>
          <p:cNvSpPr txBox="true"/>
          <p:nvPr/>
        </p:nvSpPr>
        <p:spPr>
          <a:xfrm rot="0">
            <a:off x="2926443" y="5861742"/>
            <a:ext cx="2539566"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SO: 22% returned</a:t>
            </a:r>
          </a:p>
        </p:txBody>
      </p:sp>
      <p:sp>
        <p:nvSpPr>
          <p:cNvPr name="TextBox 32" id="32"/>
          <p:cNvSpPr txBox="true"/>
          <p:nvPr/>
        </p:nvSpPr>
        <p:spPr>
          <a:xfrm rot="0">
            <a:off x="2971650" y="6343744"/>
            <a:ext cx="2449153"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PH: 16% returned</a:t>
            </a:r>
          </a:p>
        </p:txBody>
      </p:sp>
      <p:grpSp>
        <p:nvGrpSpPr>
          <p:cNvPr name="Group 33" id="33"/>
          <p:cNvGrpSpPr/>
          <p:nvPr/>
        </p:nvGrpSpPr>
        <p:grpSpPr>
          <a:xfrm rot="0">
            <a:off x="1151445" y="4264837"/>
            <a:ext cx="619535" cy="619535"/>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35" id="3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0">
            <a:off x="1259992" y="4347910"/>
            <a:ext cx="402441" cy="405802"/>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2</a:t>
            </a:r>
          </a:p>
        </p:txBody>
      </p:sp>
      <p:grpSp>
        <p:nvGrpSpPr>
          <p:cNvPr name="Group 37" id="37"/>
          <p:cNvGrpSpPr/>
          <p:nvPr/>
        </p:nvGrpSpPr>
        <p:grpSpPr>
          <a:xfrm rot="0">
            <a:off x="1151445" y="6904782"/>
            <a:ext cx="619535" cy="619535"/>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39" id="3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259992" y="6987854"/>
            <a:ext cx="402441" cy="405802"/>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3</a:t>
            </a:r>
          </a:p>
        </p:txBody>
      </p:sp>
      <p:grpSp>
        <p:nvGrpSpPr>
          <p:cNvPr name="Group 41" id="41"/>
          <p:cNvGrpSpPr/>
          <p:nvPr/>
        </p:nvGrpSpPr>
        <p:grpSpPr>
          <a:xfrm rot="0">
            <a:off x="8594613" y="2106529"/>
            <a:ext cx="619535" cy="619535"/>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43" id="43"/>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44" id="44"/>
          <p:cNvSpPr txBox="true"/>
          <p:nvPr/>
        </p:nvSpPr>
        <p:spPr>
          <a:xfrm rot="0">
            <a:off x="8703160" y="2189583"/>
            <a:ext cx="402441" cy="405802"/>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4</a:t>
            </a:r>
          </a:p>
        </p:txBody>
      </p:sp>
      <p:grpSp>
        <p:nvGrpSpPr>
          <p:cNvPr name="Group 45" id="45"/>
          <p:cNvGrpSpPr/>
          <p:nvPr/>
        </p:nvGrpSpPr>
        <p:grpSpPr>
          <a:xfrm rot="0">
            <a:off x="8594613" y="4221537"/>
            <a:ext cx="619535" cy="619535"/>
            <a:chOff x="0" y="0"/>
            <a:chExt cx="812800" cy="812800"/>
          </a:xfrm>
        </p:grpSpPr>
        <p:sp>
          <p:nvSpPr>
            <p:cNvPr name="Freeform 46" id="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47" id="47"/>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48" id="48"/>
          <p:cNvSpPr txBox="true"/>
          <p:nvPr/>
        </p:nvSpPr>
        <p:spPr>
          <a:xfrm rot="0">
            <a:off x="8703160" y="4304610"/>
            <a:ext cx="402441" cy="405802"/>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5</a:t>
            </a:r>
          </a:p>
        </p:txBody>
      </p:sp>
      <p:grpSp>
        <p:nvGrpSpPr>
          <p:cNvPr name="Group 49" id="49"/>
          <p:cNvGrpSpPr/>
          <p:nvPr/>
        </p:nvGrpSpPr>
        <p:grpSpPr>
          <a:xfrm rot="0">
            <a:off x="8594613" y="6904782"/>
            <a:ext cx="619535" cy="619535"/>
            <a:chOff x="0" y="0"/>
            <a:chExt cx="812800" cy="812800"/>
          </a:xfrm>
        </p:grpSpPr>
        <p:sp>
          <p:nvSpPr>
            <p:cNvPr name="Freeform 50" id="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79D"/>
            </a:solidFill>
          </p:spPr>
        </p:sp>
        <p:sp>
          <p:nvSpPr>
            <p:cNvPr name="TextBox 51" id="51"/>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52" id="52"/>
          <p:cNvSpPr txBox="true"/>
          <p:nvPr/>
        </p:nvSpPr>
        <p:spPr>
          <a:xfrm rot="0">
            <a:off x="8703160" y="6987854"/>
            <a:ext cx="402441" cy="405802"/>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Anton"/>
                <a:ea typeface="Anton"/>
                <a:cs typeface="Anton"/>
                <a:sym typeface="Anton"/>
              </a:rPr>
              <a:t>7</a:t>
            </a:r>
          </a:p>
        </p:txBody>
      </p:sp>
      <p:sp>
        <p:nvSpPr>
          <p:cNvPr name="TextBox 53" id="53"/>
          <p:cNvSpPr txBox="true"/>
          <p:nvPr/>
        </p:nvSpPr>
        <p:spPr>
          <a:xfrm rot="0">
            <a:off x="2699760" y="7610042"/>
            <a:ext cx="2992934" cy="1263127"/>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6474 people served</a:t>
            </a:r>
          </a:p>
          <a:p>
            <a:pPr algn="l" marL="518155" indent="-259078" lvl="1">
              <a:lnSpc>
                <a:spcPts val="3359"/>
              </a:lnSpc>
              <a:buFont typeface="Arial"/>
              <a:buChar char="•"/>
            </a:pPr>
            <a:r>
              <a:rPr lang="en-US" sz="2399">
                <a:solidFill>
                  <a:srgbClr val="000000"/>
                </a:solidFill>
                <a:latin typeface="Poppins"/>
                <a:ea typeface="Poppins"/>
                <a:cs typeface="Poppins"/>
                <a:sym typeface="Poppins"/>
              </a:rPr>
              <a:t>5630 in ES</a:t>
            </a:r>
          </a:p>
          <a:p>
            <a:pPr algn="l" marL="518155" indent="-259078" lvl="1">
              <a:lnSpc>
                <a:spcPts val="3359"/>
              </a:lnSpc>
              <a:buFont typeface="Arial"/>
              <a:buChar char="•"/>
            </a:pPr>
            <a:r>
              <a:rPr lang="en-US" sz="2399">
                <a:solidFill>
                  <a:srgbClr val="000000"/>
                </a:solidFill>
                <a:latin typeface="Poppins"/>
                <a:ea typeface="Poppins"/>
                <a:cs typeface="Poppins"/>
                <a:sym typeface="Poppins"/>
              </a:rPr>
              <a:t>932 in TH</a:t>
            </a:r>
          </a:p>
        </p:txBody>
      </p:sp>
      <p:sp>
        <p:nvSpPr>
          <p:cNvPr name="TextBox 54" id="54"/>
          <p:cNvSpPr txBox="true"/>
          <p:nvPr/>
        </p:nvSpPr>
        <p:spPr>
          <a:xfrm rot="0">
            <a:off x="9182365" y="5088675"/>
            <a:ext cx="7803245"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ES &amp; TH: 4389 (78%) were homeless for the first time</a:t>
            </a:r>
          </a:p>
        </p:txBody>
      </p:sp>
      <p:sp>
        <p:nvSpPr>
          <p:cNvPr name="TextBox 55" id="55"/>
          <p:cNvSpPr txBox="true"/>
          <p:nvPr/>
        </p:nvSpPr>
        <p:spPr>
          <a:xfrm rot="0">
            <a:off x="9159762" y="5711528"/>
            <a:ext cx="8571942"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ES, TH &amp; PH: 5740 (75.5%) were homeless for the first time</a:t>
            </a:r>
          </a:p>
        </p:txBody>
      </p:sp>
      <p:sp>
        <p:nvSpPr>
          <p:cNvPr name="TextBox 56" id="56"/>
          <p:cNvSpPr txBox="true"/>
          <p:nvPr/>
        </p:nvSpPr>
        <p:spPr>
          <a:xfrm rot="0">
            <a:off x="9150674" y="7559029"/>
            <a:ext cx="7168865"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SO: 69% exited to permanent housing or shelter</a:t>
            </a:r>
          </a:p>
        </p:txBody>
      </p:sp>
      <p:sp>
        <p:nvSpPr>
          <p:cNvPr name="TextBox 57" id="57"/>
          <p:cNvSpPr txBox="true"/>
          <p:nvPr/>
        </p:nvSpPr>
        <p:spPr>
          <a:xfrm rot="0">
            <a:off x="9258082" y="8029179"/>
            <a:ext cx="7067104"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ES, TH &amp; RRH: 40% exited to permanent housing</a:t>
            </a:r>
          </a:p>
        </p:txBody>
      </p:sp>
      <p:sp>
        <p:nvSpPr>
          <p:cNvPr name="TextBox 58" id="58"/>
          <p:cNvSpPr txBox="true"/>
          <p:nvPr/>
        </p:nvSpPr>
        <p:spPr>
          <a:xfrm rot="0">
            <a:off x="9319729" y="8519458"/>
            <a:ext cx="5768392" cy="424853"/>
          </a:xfrm>
          <a:prstGeom prst="rect">
            <a:avLst/>
          </a:prstGeom>
        </p:spPr>
        <p:txBody>
          <a:bodyPr anchor="t" rtlCol="false" tIns="0" lIns="0" bIns="0" rIns="0">
            <a:spAutoFit/>
          </a:bodyPr>
          <a:lstStyle/>
          <a:p>
            <a:pPr algn="ctr">
              <a:lnSpc>
                <a:spcPts val="3359"/>
              </a:lnSpc>
            </a:pPr>
            <a:r>
              <a:rPr lang="en-US" sz="2399">
                <a:solidFill>
                  <a:srgbClr val="000000"/>
                </a:solidFill>
                <a:latin typeface="Poppins"/>
                <a:ea typeface="Poppins"/>
                <a:cs typeface="Poppins"/>
                <a:sym typeface="Poppins"/>
              </a:rPr>
              <a:t>PSH: 97% retained permanent housing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TextBox 13" id="13"/>
          <p:cNvSpPr txBox="true"/>
          <p:nvPr/>
        </p:nvSpPr>
        <p:spPr>
          <a:xfrm rot="0">
            <a:off x="3482752" y="740981"/>
            <a:ext cx="11121223" cy="1455570"/>
          </a:xfrm>
          <a:prstGeom prst="rect">
            <a:avLst/>
          </a:prstGeom>
        </p:spPr>
        <p:txBody>
          <a:bodyPr anchor="t" rtlCol="false" tIns="0" lIns="0" bIns="0" rIns="0">
            <a:spAutoFit/>
          </a:bodyPr>
          <a:lstStyle/>
          <a:p>
            <a:pPr algn="ctr">
              <a:lnSpc>
                <a:spcPts val="5879"/>
              </a:lnSpc>
            </a:pPr>
            <a:r>
              <a:rPr lang="en-US" sz="4199" b="true">
                <a:solidFill>
                  <a:srgbClr val="000000"/>
                </a:solidFill>
                <a:latin typeface="Cardo Bold"/>
                <a:ea typeface="Cardo Bold"/>
                <a:cs typeface="Cardo Bold"/>
                <a:sym typeface="Cardo Bold"/>
              </a:rPr>
              <a:t>Poin</a:t>
            </a:r>
            <a:r>
              <a:rPr lang="en-US" b="true" sz="4199">
                <a:solidFill>
                  <a:srgbClr val="000000"/>
                </a:solidFill>
                <a:latin typeface="Cardo Bold"/>
                <a:ea typeface="Cardo Bold"/>
                <a:cs typeface="Cardo Bold"/>
                <a:sym typeface="Cardo Bold"/>
              </a:rPr>
              <a:t>t-in-Time Count (PIT) and Housing Inventory Count (HIC) Reminders</a:t>
            </a:r>
          </a:p>
        </p:txBody>
      </p:sp>
      <p:sp>
        <p:nvSpPr>
          <p:cNvPr name="TextBox 14" id="14"/>
          <p:cNvSpPr txBox="true"/>
          <p:nvPr/>
        </p:nvSpPr>
        <p:spPr>
          <a:xfrm rot="0">
            <a:off x="2879505" y="2940293"/>
            <a:ext cx="12066520" cy="4714876"/>
          </a:xfrm>
          <a:prstGeom prst="rect">
            <a:avLst/>
          </a:prstGeom>
        </p:spPr>
        <p:txBody>
          <a:bodyPr anchor="t" rtlCol="false" tIns="0" lIns="0" bIns="0" rIns="0">
            <a:spAutoFit/>
          </a:bodyPr>
          <a:lstStyle/>
          <a:p>
            <a:pPr algn="l" marL="647692" indent="-323846" lvl="1">
              <a:lnSpc>
                <a:spcPts val="4199"/>
              </a:lnSpc>
              <a:buFont typeface="Arial"/>
              <a:buChar char="•"/>
            </a:pPr>
            <a:r>
              <a:rPr lang="en-US" b="true" sz="2999">
                <a:solidFill>
                  <a:srgbClr val="000000"/>
                </a:solidFill>
                <a:latin typeface="Poppins Bold"/>
                <a:ea typeface="Poppins Bold"/>
                <a:cs typeface="Poppins Bold"/>
                <a:sym typeface="Poppins Bold"/>
              </a:rPr>
              <a:t>Please respond ASAP to any inquiries about:</a:t>
            </a:r>
          </a:p>
          <a:p>
            <a:pPr algn="l" marL="1295384" indent="-431795" lvl="2">
              <a:lnSpc>
                <a:spcPts val="4199"/>
              </a:lnSpc>
              <a:buFont typeface="Arial"/>
              <a:buChar char="⚬"/>
            </a:pPr>
            <a:r>
              <a:rPr lang="en-US" sz="2999">
                <a:solidFill>
                  <a:srgbClr val="000000"/>
                </a:solidFill>
                <a:latin typeface="Poppins"/>
                <a:ea typeface="Poppins"/>
                <a:cs typeface="Poppins"/>
                <a:sym typeface="Poppins"/>
              </a:rPr>
              <a:t>Missing data for sheltered people </a:t>
            </a:r>
          </a:p>
          <a:p>
            <a:pPr algn="l" marL="1295384" indent="-431795" lvl="2">
              <a:lnSpc>
                <a:spcPts val="4199"/>
              </a:lnSpc>
              <a:buFont typeface="Arial"/>
              <a:buChar char="⚬"/>
            </a:pPr>
            <a:r>
              <a:rPr lang="en-US" sz="2999">
                <a:solidFill>
                  <a:srgbClr val="000000"/>
                </a:solidFill>
                <a:latin typeface="Poppins"/>
                <a:ea typeface="Poppins"/>
                <a:cs typeface="Poppins"/>
                <a:sym typeface="Poppins"/>
              </a:rPr>
              <a:t>Confirming number of people enrolled in shelter and transitional housing</a:t>
            </a:r>
          </a:p>
          <a:p>
            <a:pPr algn="l" marL="1295384" indent="-431795" lvl="2">
              <a:lnSpc>
                <a:spcPts val="4199"/>
              </a:lnSpc>
              <a:buFont typeface="Arial"/>
              <a:buChar char="⚬"/>
            </a:pPr>
            <a:r>
              <a:rPr lang="en-US" sz="2999">
                <a:solidFill>
                  <a:srgbClr val="000000"/>
                </a:solidFill>
                <a:latin typeface="Poppins"/>
                <a:ea typeface="Poppins"/>
                <a:cs typeface="Poppins"/>
                <a:sym typeface="Poppins"/>
              </a:rPr>
              <a:t>Confirming entry of all Housing Move-in Dates</a:t>
            </a:r>
          </a:p>
          <a:p>
            <a:pPr algn="l" marL="1295384" indent="-431795" lvl="2">
              <a:lnSpc>
                <a:spcPts val="4199"/>
              </a:lnSpc>
              <a:buFont typeface="Arial"/>
              <a:buChar char="⚬"/>
            </a:pPr>
            <a:r>
              <a:rPr lang="en-US" sz="2999">
                <a:solidFill>
                  <a:srgbClr val="000000"/>
                </a:solidFill>
                <a:latin typeface="Poppins"/>
                <a:ea typeface="Poppins"/>
                <a:cs typeface="Poppins"/>
                <a:sym typeface="Poppins"/>
              </a:rPr>
              <a:t>Updating bed inventories and fund source end dates</a:t>
            </a:r>
          </a:p>
          <a:p>
            <a:pPr algn="l">
              <a:lnSpc>
                <a:spcPts val="4199"/>
              </a:lnSpc>
            </a:pPr>
          </a:p>
          <a:p>
            <a:pPr algn="l">
              <a:lnSpc>
                <a:spcPts val="4199"/>
              </a:lnSpc>
            </a:pPr>
            <a:r>
              <a:rPr lang="en-US" sz="2999" b="true">
                <a:solidFill>
                  <a:srgbClr val="000000"/>
                </a:solidFill>
                <a:latin typeface="Poppins Bold"/>
                <a:ea typeface="Poppins Bold"/>
                <a:cs typeface="Poppins Bold"/>
                <a:sym typeface="Poppins Bold"/>
              </a:rPr>
              <a:t>No due date has been announced by HUD for the PIT/HIC as of this meeting.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EFE"/>
        </a:solidFill>
      </p:bgPr>
    </p:bg>
    <p:spTree>
      <p:nvGrpSpPr>
        <p:cNvPr id="1" name=""/>
        <p:cNvGrpSpPr/>
        <p:nvPr/>
      </p:nvGrpSpPr>
      <p:grpSpPr>
        <a:xfrm>
          <a:off x="0" y="0"/>
          <a:ext cx="0" cy="0"/>
          <a:chOff x="0" y="0"/>
          <a:chExt cx="0" cy="0"/>
        </a:xfrm>
      </p:grpSpPr>
      <p:grpSp>
        <p:nvGrpSpPr>
          <p:cNvPr name="Group 2" id="2"/>
          <p:cNvGrpSpPr/>
          <p:nvPr/>
        </p:nvGrpSpPr>
        <p:grpSpPr>
          <a:xfrm rot="0">
            <a:off x="0" y="10058980"/>
            <a:ext cx="18287646" cy="228020"/>
            <a:chOff x="0" y="0"/>
            <a:chExt cx="24383529" cy="304027"/>
          </a:xfrm>
        </p:grpSpPr>
        <p:grpSp>
          <p:nvGrpSpPr>
            <p:cNvPr name="Group 3" id="3"/>
            <p:cNvGrpSpPr/>
            <p:nvPr/>
          </p:nvGrpSpPr>
          <p:grpSpPr>
            <a:xfrm rot="0">
              <a:off x="0" y="0"/>
              <a:ext cx="10775215" cy="304027"/>
              <a:chOff x="0" y="0"/>
              <a:chExt cx="2128437" cy="60055"/>
            </a:xfrm>
          </p:grpSpPr>
          <p:sp>
            <p:nvSpPr>
              <p:cNvPr name="Freeform 4" id="4"/>
              <p:cNvSpPr/>
              <p:nvPr/>
            </p:nvSpPr>
            <p:spPr>
              <a:xfrm flipH="false" flipV="false" rot="0">
                <a:off x="0" y="0"/>
                <a:ext cx="2128438" cy="60055"/>
              </a:xfrm>
              <a:custGeom>
                <a:avLst/>
                <a:gdLst/>
                <a:ahLst/>
                <a:cxnLst/>
                <a:rect r="r" b="b" t="t" l="l"/>
                <a:pathLst>
                  <a:path h="60055" w="2128438">
                    <a:moveTo>
                      <a:pt x="0" y="0"/>
                    </a:moveTo>
                    <a:lnTo>
                      <a:pt x="2128438" y="0"/>
                    </a:lnTo>
                    <a:lnTo>
                      <a:pt x="2128438" y="60055"/>
                    </a:lnTo>
                    <a:lnTo>
                      <a:pt x="0" y="60055"/>
                    </a:lnTo>
                    <a:close/>
                  </a:path>
                </a:pathLst>
              </a:custGeom>
              <a:solidFill>
                <a:srgbClr val="00A79D"/>
              </a:solidFill>
            </p:spPr>
          </p:sp>
          <p:sp>
            <p:nvSpPr>
              <p:cNvPr name="TextBox 5" id="5"/>
              <p:cNvSpPr txBox="true"/>
              <p:nvPr/>
            </p:nvSpPr>
            <p:spPr>
              <a:xfrm>
                <a:off x="0" y="-57150"/>
                <a:ext cx="2128437" cy="11720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775215" y="0"/>
              <a:ext cx="6804157" cy="304027"/>
              <a:chOff x="0" y="0"/>
              <a:chExt cx="1344031" cy="60055"/>
            </a:xfrm>
          </p:grpSpPr>
          <p:sp>
            <p:nvSpPr>
              <p:cNvPr name="Freeform 7" id="7"/>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2FA4F3"/>
              </a:solidFill>
            </p:spPr>
          </p:sp>
          <p:sp>
            <p:nvSpPr>
              <p:cNvPr name="TextBox 8" id="8"/>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579372" y="0"/>
              <a:ext cx="6804157" cy="304027"/>
              <a:chOff x="0" y="0"/>
              <a:chExt cx="1344031" cy="60055"/>
            </a:xfrm>
          </p:grpSpPr>
          <p:sp>
            <p:nvSpPr>
              <p:cNvPr name="Freeform 10" id="10"/>
              <p:cNvSpPr/>
              <p:nvPr/>
            </p:nvSpPr>
            <p:spPr>
              <a:xfrm flipH="false" flipV="false" rot="0">
                <a:off x="0" y="0"/>
                <a:ext cx="1344031" cy="60055"/>
              </a:xfrm>
              <a:custGeom>
                <a:avLst/>
                <a:gdLst/>
                <a:ahLst/>
                <a:cxnLst/>
                <a:rect r="r" b="b" t="t" l="l"/>
                <a:pathLst>
                  <a:path h="60055" w="1344031">
                    <a:moveTo>
                      <a:pt x="0" y="0"/>
                    </a:moveTo>
                    <a:lnTo>
                      <a:pt x="1344031" y="0"/>
                    </a:lnTo>
                    <a:lnTo>
                      <a:pt x="1344031" y="60055"/>
                    </a:lnTo>
                    <a:lnTo>
                      <a:pt x="0" y="60055"/>
                    </a:lnTo>
                    <a:close/>
                  </a:path>
                </a:pathLst>
              </a:custGeom>
              <a:solidFill>
                <a:srgbClr val="FFB545"/>
              </a:solidFill>
            </p:spPr>
          </p:sp>
          <p:sp>
            <p:nvSpPr>
              <p:cNvPr name="TextBox 11" id="11"/>
              <p:cNvSpPr txBox="true"/>
              <p:nvPr/>
            </p:nvSpPr>
            <p:spPr>
              <a:xfrm>
                <a:off x="0" y="-57150"/>
                <a:ext cx="1344031" cy="117205"/>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0">
            <a:off x="184260" y="219654"/>
            <a:ext cx="1688880" cy="1195055"/>
          </a:xfrm>
          <a:custGeom>
            <a:avLst/>
            <a:gdLst/>
            <a:ahLst/>
            <a:cxnLst/>
            <a:rect r="r" b="b" t="t" l="l"/>
            <a:pathLst>
              <a:path h="1195055" w="1688880">
                <a:moveTo>
                  <a:pt x="0" y="0"/>
                </a:moveTo>
                <a:lnTo>
                  <a:pt x="1688880" y="0"/>
                </a:lnTo>
                <a:lnTo>
                  <a:pt x="1688880" y="1195055"/>
                </a:lnTo>
                <a:lnTo>
                  <a:pt x="0" y="1195055"/>
                </a:lnTo>
                <a:lnTo>
                  <a:pt x="0" y="0"/>
                </a:lnTo>
                <a:close/>
              </a:path>
            </a:pathLst>
          </a:custGeom>
          <a:blipFill>
            <a:blip r:embed="rId2"/>
            <a:stretch>
              <a:fillRect l="0" t="0" r="0" b="0"/>
            </a:stretch>
          </a:blipFill>
        </p:spPr>
      </p:sp>
      <p:sp>
        <p:nvSpPr>
          <p:cNvPr name="Freeform 13" id="13"/>
          <p:cNvSpPr/>
          <p:nvPr/>
        </p:nvSpPr>
        <p:spPr>
          <a:xfrm flipH="false" flipV="false" rot="0">
            <a:off x="333589" y="2624997"/>
            <a:ext cx="10682912" cy="6276211"/>
          </a:xfrm>
          <a:custGeom>
            <a:avLst/>
            <a:gdLst/>
            <a:ahLst/>
            <a:cxnLst/>
            <a:rect r="r" b="b" t="t" l="l"/>
            <a:pathLst>
              <a:path h="6276211" w="10682912">
                <a:moveTo>
                  <a:pt x="0" y="0"/>
                </a:moveTo>
                <a:lnTo>
                  <a:pt x="10682911" y="0"/>
                </a:lnTo>
                <a:lnTo>
                  <a:pt x="10682911" y="6276211"/>
                </a:lnTo>
                <a:lnTo>
                  <a:pt x="0" y="6276211"/>
                </a:lnTo>
                <a:lnTo>
                  <a:pt x="0" y="0"/>
                </a:lnTo>
                <a:close/>
              </a:path>
            </a:pathLst>
          </a:custGeom>
          <a:blipFill>
            <a:blip r:embed="rId3"/>
            <a:stretch>
              <a:fillRect l="0" t="0" r="0" b="0"/>
            </a:stretch>
          </a:blipFill>
        </p:spPr>
      </p:sp>
      <p:sp>
        <p:nvSpPr>
          <p:cNvPr name="TextBox 14" id="14"/>
          <p:cNvSpPr txBox="true"/>
          <p:nvPr/>
        </p:nvSpPr>
        <p:spPr>
          <a:xfrm rot="0">
            <a:off x="3482752" y="731456"/>
            <a:ext cx="11121223" cy="705449"/>
          </a:xfrm>
          <a:prstGeom prst="rect">
            <a:avLst/>
          </a:prstGeom>
        </p:spPr>
        <p:txBody>
          <a:bodyPr anchor="t" rtlCol="false" tIns="0" lIns="0" bIns="0" rIns="0">
            <a:spAutoFit/>
          </a:bodyPr>
          <a:lstStyle/>
          <a:p>
            <a:pPr algn="ctr">
              <a:lnSpc>
                <a:spcPts val="5739"/>
              </a:lnSpc>
            </a:pPr>
            <a:r>
              <a:rPr lang="en-US" sz="4099" b="true">
                <a:solidFill>
                  <a:srgbClr val="000000"/>
                </a:solidFill>
                <a:latin typeface="Cardo Bold"/>
                <a:ea typeface="Cardo Bold"/>
                <a:cs typeface="Cardo Bold"/>
                <a:sym typeface="Cardo Bold"/>
              </a:rPr>
              <a:t>Deceas</a:t>
            </a:r>
            <a:r>
              <a:rPr lang="en-US" b="true" sz="4099">
                <a:solidFill>
                  <a:srgbClr val="000000"/>
                </a:solidFill>
                <a:latin typeface="Cardo Bold"/>
                <a:ea typeface="Cardo Bold"/>
                <a:cs typeface="Cardo Bold"/>
                <a:sym typeface="Cardo Bold"/>
              </a:rPr>
              <a:t>ed Workflow - How to Resolve Issues</a:t>
            </a:r>
          </a:p>
        </p:txBody>
      </p:sp>
      <p:sp>
        <p:nvSpPr>
          <p:cNvPr name="TextBox 15" id="15"/>
          <p:cNvSpPr txBox="true"/>
          <p:nvPr/>
        </p:nvSpPr>
        <p:spPr>
          <a:xfrm rot="0">
            <a:off x="11426937" y="2797588"/>
            <a:ext cx="6354076" cy="6103620"/>
          </a:xfrm>
          <a:prstGeom prst="rect">
            <a:avLst/>
          </a:prstGeom>
        </p:spPr>
        <p:txBody>
          <a:bodyPr anchor="t" rtlCol="false" tIns="0" lIns="0" bIns="0" rIns="0">
            <a:spAutoFit/>
          </a:bodyPr>
          <a:lstStyle/>
          <a:p>
            <a:pPr algn="ctr">
              <a:lnSpc>
                <a:spcPts val="2799"/>
              </a:lnSpc>
            </a:pPr>
            <a:r>
              <a:rPr lang="en-US" sz="1999" b="true">
                <a:solidFill>
                  <a:srgbClr val="000000"/>
                </a:solidFill>
                <a:latin typeface="Poppins Bold"/>
                <a:ea typeface="Poppins Bold"/>
                <a:cs typeface="Poppins Bold"/>
                <a:sym typeface="Poppins Bold"/>
              </a:rPr>
              <a:t>How is the “Client Status: Deceased” notification triggered on a client’s dashboard?</a:t>
            </a:r>
          </a:p>
          <a:p>
            <a:pPr algn="ctr">
              <a:lnSpc>
                <a:spcPts val="2659"/>
              </a:lnSpc>
            </a:pPr>
          </a:p>
          <a:p>
            <a:pPr algn="l" marL="410209" indent="-205105" lvl="1">
              <a:lnSpc>
                <a:spcPts val="2659"/>
              </a:lnSpc>
              <a:buFont typeface="Arial"/>
              <a:buChar char="•"/>
            </a:pPr>
            <a:r>
              <a:rPr lang="en-US" sz="1899">
                <a:solidFill>
                  <a:srgbClr val="000000"/>
                </a:solidFill>
                <a:latin typeface="Poppins"/>
                <a:ea typeface="Poppins"/>
                <a:cs typeface="Poppins"/>
                <a:sym typeface="Poppins"/>
              </a:rPr>
              <a:t>There is an enrollment with an exit destination selected as “Deceased”.</a:t>
            </a:r>
          </a:p>
          <a:p>
            <a:pPr algn="l">
              <a:lnSpc>
                <a:spcPts val="2799"/>
              </a:lnSpc>
            </a:pPr>
          </a:p>
          <a:p>
            <a:pPr algn="ctr">
              <a:lnSpc>
                <a:spcPts val="2799"/>
              </a:lnSpc>
            </a:pPr>
            <a:r>
              <a:rPr lang="en-US" sz="1999" b="true">
                <a:solidFill>
                  <a:srgbClr val="000000"/>
                </a:solidFill>
                <a:latin typeface="Poppins Bold"/>
                <a:ea typeface="Poppins Bold"/>
                <a:cs typeface="Poppins Bold"/>
                <a:sym typeface="Poppins Bold"/>
              </a:rPr>
              <a:t>What should I do if the program participant is not actually deceased?</a:t>
            </a:r>
          </a:p>
          <a:p>
            <a:pPr algn="ctr">
              <a:lnSpc>
                <a:spcPts val="2659"/>
              </a:lnSpc>
            </a:pPr>
          </a:p>
          <a:p>
            <a:pPr algn="l" marL="410209" indent="-205105" lvl="1">
              <a:lnSpc>
                <a:spcPts val="2659"/>
              </a:lnSpc>
              <a:buFont typeface="Arial"/>
              <a:buChar char="•"/>
            </a:pPr>
            <a:r>
              <a:rPr lang="en-US" sz="1899">
                <a:solidFill>
                  <a:srgbClr val="000000"/>
                </a:solidFill>
                <a:latin typeface="Poppins"/>
                <a:ea typeface="Poppins"/>
                <a:cs typeface="Poppins"/>
                <a:sym typeface="Poppins"/>
              </a:rPr>
              <a:t>Check the enrollment to see who the creating agency/user is for the “deceased” and connect with them to update the exit destination </a:t>
            </a:r>
            <a:r>
              <a:rPr lang="en-US" b="true" sz="1899">
                <a:solidFill>
                  <a:srgbClr val="000000"/>
                </a:solidFill>
                <a:latin typeface="Poppins Bold"/>
                <a:ea typeface="Poppins Bold"/>
                <a:cs typeface="Poppins Bold"/>
                <a:sym typeface="Poppins Bold"/>
              </a:rPr>
              <a:t>OR</a:t>
            </a:r>
          </a:p>
          <a:p>
            <a:pPr algn="l">
              <a:lnSpc>
                <a:spcPts val="2659"/>
              </a:lnSpc>
            </a:pPr>
          </a:p>
          <a:p>
            <a:pPr algn="l" marL="410209" indent="-205105" lvl="1">
              <a:lnSpc>
                <a:spcPts val="2659"/>
              </a:lnSpc>
              <a:buFont typeface="Arial"/>
              <a:buChar char="•"/>
            </a:pPr>
            <a:r>
              <a:rPr lang="en-US" sz="1899">
                <a:solidFill>
                  <a:srgbClr val="000000"/>
                </a:solidFill>
                <a:latin typeface="Poppins"/>
                <a:ea typeface="Poppins"/>
                <a:cs typeface="Poppins"/>
                <a:sym typeface="Poppins"/>
              </a:rPr>
              <a:t>Submit a support ticket to the HMIS team for us to assist with reaching out for the update to be made.</a:t>
            </a:r>
          </a:p>
          <a:p>
            <a:pPr algn="ctr">
              <a:lnSpc>
                <a:spcPts val="2659"/>
              </a:lnSpc>
            </a:pPr>
          </a:p>
          <a:p>
            <a:pPr algn="l">
              <a:lnSpc>
                <a:spcPts val="2659"/>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DAHCivAGcB4</dc:identifier>
  <dcterms:modified xsi:type="dcterms:W3CDTF">2011-08-01T06:04:30Z</dcterms:modified>
  <cp:revision>1</cp:revision>
  <dc:title>HMIS Advisory Committee - 3/10/2026</dc:title>
</cp:coreProperties>
</file>