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B_21CD53BE.xml" ContentType="application/vnd.ms-powerpoint.comments+xml"/>
  <Override PartName="/ppt/comments/modernComment_12D_58C18337.xml" ContentType="application/vnd.ms-powerpoint.comments+xml"/>
  <Override PartName="/ppt/comments/modernComment_130_1B7D428E.xml" ContentType="application/vnd.ms-powerpoint.comments+xml"/>
  <Override PartName="/ppt/comments/modernComment_131_244325A2.xml" ContentType="application/vnd.ms-powerpoint.comments+xml"/>
  <Override PartName="/ppt/notesSlides/notesSlide6.xml" ContentType="application/vnd.openxmlformats-officedocument.presentationml.notesSlide+xml"/>
  <Override PartName="/ppt/comments/modernComment_11D_0.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0" r:id="rId5"/>
  </p:sldMasterIdLst>
  <p:notesMasterIdLst>
    <p:notesMasterId r:id="rId25"/>
  </p:notesMasterIdLst>
  <p:sldIdLst>
    <p:sldId id="256" r:id="rId6"/>
    <p:sldId id="257" r:id="rId7"/>
    <p:sldId id="258" r:id="rId8"/>
    <p:sldId id="259" r:id="rId9"/>
    <p:sldId id="261" r:id="rId10"/>
    <p:sldId id="299" r:id="rId11"/>
    <p:sldId id="303" r:id="rId12"/>
    <p:sldId id="301" r:id="rId13"/>
    <p:sldId id="304" r:id="rId14"/>
    <p:sldId id="305" r:id="rId15"/>
    <p:sldId id="306" r:id="rId16"/>
    <p:sldId id="285" r:id="rId17"/>
    <p:sldId id="286" r:id="rId18"/>
    <p:sldId id="284" r:id="rId19"/>
    <p:sldId id="287" r:id="rId20"/>
    <p:sldId id="288" r:id="rId21"/>
    <p:sldId id="289" r:id="rId22"/>
    <p:sldId id="290" r:id="rId23"/>
    <p:sldId id="291" r:id="rId24"/>
  </p:sldIdLst>
  <p:sldSz cx="12192000" cy="6858000"/>
  <p:notesSz cx="6858000" cy="9144000"/>
  <p:embeddedFontLst>
    <p:embeddedFont>
      <p:font typeface="Garamond" panose="02020404030301010803" pitchFamily="18" charset="0"/>
      <p:regular r:id="rId26"/>
      <p:bold r:id="rId27"/>
      <p: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3840" userDrawn="1">
          <p15:clr>
            <a:srgbClr val="000000"/>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8C401E-0978-9E30-C757-9BACB3A146A9}" name="Agustin Paz" initials="" userId="S::agustin.paz@hsncfl.org::7639636c-0d4b-4a59-947d-87e86a37add7" providerId="AD"/>
  <p188:author id="{97A1F650-3B49-21C9-F68A-759A290E4CA2}" name="Moesha Herron" initials="" userId="S::Moesha.Herron@hsncfl.org::b2f70c9f-67d2-4b14-accd-325c4a9c4ec9" providerId="AD"/>
  <p188:author id="{A72A285F-D8F6-5DA3-BEC9-CDD78BD4C667}" name="Guest User" initials="GU" userId="S::urn:spo:anon#f2d49884e265c52f81739902af8613787a5b75cbe8fc6bc1cc67f35745a33134::" providerId="AD"/>
  <p188:author id="{E5E30E67-A796-AB1D-BB54-7F9AFDDC2803}" name="Ashley Brozenske" initials="" userId="S::ashley.brozenske@hsncfl.org::68c24165-8918-486a-81cc-3bbce67cbc58" providerId="AD"/>
  <p188:author id="{DBA0546B-AEA1-9C86-5DC5-A40EC6E25D16}" name="Brittney Behr" initials="BB" userId="S::brittney.behr@hsncfl.org::972abdca-d0bc-451b-9b34-a60a3e056020" providerId="AD"/>
  <p188:author id="{AE8AFE8F-63C9-5A7E-3583-D2B7FFDECF21}" name="Brittney Behr" initials="" userId="S::Brittney.Behr@hsncfl.org::972abdca-d0bc-451b-9b34-a60a3e056020" providerId="AD"/>
  <p188:author id="{49DDC3B6-7CE9-3CE5-D91B-BF3D6582721A}" name="Racquel McGlashen" initials="" userId="S::racquel.mcglashen@hsncfl.org::b176834a-a622-4503-95e4-504530bf0724" providerId="AD"/>
  <p188:author id="{A812C4E0-0771-950F-CCC8-0FCECC292B11}" name="Gregory Carter" initials="" userId="S::Greg.Carter@hsncfl.org::90eec043-b750-4289-adb2-3da2e417b753" providerId="AD"/>
  <p188:author id="{04DCA7EC-3A0D-8628-AED2-2EC212796BEE}" name="Moesha Herron" initials="MH" userId="S::moesha.herron@hsncfl.org::b2f70c9f-67d2-4b14-accd-325c4a9c4ec9" providerId="AD"/>
  <p188:author id="{3ACDA3FF-FB8D-2D9A-50A9-EBB05E6B3533}" name="Angel Jones" initials="" userId="S::angel.jones@hsncfl.org::9f9bc8ef-d287-47bb-a943-5ab6f79426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gel Jones" initials="" lastIdx="1" clrIdx="0"/>
  <p:cmAuthor id="1" name="Brittney Beh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F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64007-7BEF-DCE4-0B4A-6F8B80BD9C7B}" v="67" dt="2025-11-10T17:29:58.877"/>
    <p1510:client id="{08688DED-EF68-811B-2FA2-E07D60F1BDF1}" v="153" dt="2025-11-10T18:31:27.513"/>
    <p1510:client id="{122A94C4-432D-189A-FA92-AAA255E85AD7}" v="25" dt="2025-11-10T19:56:23.513"/>
    <p1510:client id="{33713A96-D25A-B3B1-642B-F1219ED9B7C1}" v="336" dt="2025-11-10T15:03:05.312"/>
    <p1510:client id="{90213EA3-E205-1021-FEC0-FD5C57A103C0}" v="3" dt="2025-11-10T20:10:51.115"/>
    <p1510:client id="{987E0535-0CE2-8A4E-D0C1-9B939A28449A}" v="12" dt="2025-11-11T15:34:51.850"/>
    <p1510:client id="{D3D43ED5-54A2-B73D-150C-E4A0DA3C5CDC}" v="778" dt="2025-11-10T19:50:11.232"/>
    <p1510:client id="{EECD71B6-E2B4-7F9A-88BD-F2E6B988D44E}" v="38" dt="2025-11-11T16:15:28.514"/>
  </p1510:revLst>
</p1510:revInfo>
</file>

<file path=ppt/tableStyles.xml><?xml version="1.0" encoding="utf-8"?>
<a:tblStyleLst xmlns:a="http://schemas.openxmlformats.org/drawingml/2006/main" def="{D96E2335-9DC8-47C4-BF33-03CBA0AB295A}">
  <a:tblStyle styleId="{D96E2335-9DC8-47C4-BF33-03CBA0AB29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comments/modernComment_11D_0.xml><?xml version="1.0" encoding="utf-8"?>
<p188:cmLst xmlns:a="http://schemas.openxmlformats.org/drawingml/2006/main" xmlns:r="http://schemas.openxmlformats.org/officeDocument/2006/relationships" xmlns:p188="http://schemas.microsoft.com/office/powerpoint/2018/8/main">
  <p188:cm id="{4A2532F9-EF04-4F24-A1AF-65D3A19D606E}" authorId="{DBA0546B-AEA1-9C86-5DC5-A40EC6E25D16}" status="resolved" created="2025-09-03T13:45:39.187" startDate="2025-09-03T13:45:39.187" dueDate="2025-09-03T13:45:39.187" assignedTo="{97A1F650-3B49-21C9-F68A-759A290E4CA2}" complete="100000" title="@Moesha Herron any updates to training? If not, we can leave it at the regular reminders. (I'd like you to take the lead for this slide at the meeting. This will help people get to know you :) )">
    <ac:txMkLst xmlns:ac="http://schemas.microsoft.com/office/drawing/2013/main/command">
      <pc:docMk xmlns:pc="http://schemas.microsoft.com/office/powerpoint/2013/main/command"/>
      <pc:sldMk xmlns:pc="http://schemas.microsoft.com/office/powerpoint/2013/main/command" cId="0" sldId="285"/>
      <ac:spMk id="307" creationId="{00000000-0000-0000-0000-000000000000}"/>
      <ac:txMk cp="0" len="23">
        <ac:context len="24" hash="2307344253"/>
      </ac:txMk>
    </ac:txMkLst>
    <p188:pos x="6761544" y="414759"/>
    <p188:replyLst>
      <p188:reply id="{48C97EBD-719E-4DA8-89E7-15A628605DBF}" authorId="{DBA0546B-AEA1-9C86-5DC5-A40EC6E25D16}" created="2025-09-03T13:46:42.270">
        <p188:txBody>
          <a:bodyPr/>
          <a:lstStyle/>
          <a:p>
            <a:r>
              <a:rPr lang="en-US"/>
              <a:t>Please also review slides 10 and 11 to make sure they are accurate</a:t>
            </a:r>
          </a:p>
        </p188:txBody>
      </p188:reply>
      <p188:reply id="{6CC21E3F-811F-4143-8F80-B5DBF3A10651}" authorId="{04DCA7EC-3A0D-8628-AED2-2EC212796BEE}" created="2025-09-08T16:40:25.661">
        <p188:txBody>
          <a:bodyPr/>
          <a:lstStyle/>
          <a:p>
            <a:r>
              <a:rPr lang="en-US"/>
              <a:t>This looks good to me, I will also mention the new report I run after training so ALs are aware of what may prevent their trainees from getting access.</a:t>
            </a:r>
          </a:p>
        </p188:txBody>
      </p188:reply>
    </p188:replyLst>
    <p188:txBody>
      <a:bodyPr/>
      <a:lstStyle/>
      <a:p>
        <a:r>
          <a:rPr lang="en-US"/>
          <a:t>[@Moesha Herron] any updates to training? If not, we can leave it at the regular reminders. (I'd like you to take the lead for this slide at the meeting. This will help people get to know you :) )</a:t>
        </a:r>
      </a:p>
    </p188:txBody>
    <p188:extLst>
      <p:ext xmlns:p="http://schemas.openxmlformats.org/presentationml/2006/main" uri="{5BB2D875-25FF-4072-B9AC-8F64D62656EB}">
        <p228:taskDetails xmlns:p228="http://schemas.microsoft.com/office/powerpoint/2022/08/main">
          <p228:history>
            <p228:event time="2025-09-03T13:45:39.187" id="{EB416FFB-5329-4B0B-8D51-FF9B7320CA94}">
              <p228:atrbtn authorId="{DBA0546B-AEA1-9C86-5DC5-A40EC6E25D16}"/>
              <p228:anchr>
                <p228:comment id="{4A2532F9-EF04-4F24-A1AF-65D3A19D606E}"/>
              </p228:anchr>
              <p228:add/>
            </p228:event>
            <p228:event time="2025-09-03T13:45:39.187" id="{4C813256-828B-4AA9-A7CC-E1ED570C928B}">
              <p228:atrbtn authorId="{DBA0546B-AEA1-9C86-5DC5-A40EC6E25D16}"/>
              <p228:anchr>
                <p228:comment id="{4A2532F9-EF04-4F24-A1AF-65D3A19D606E}"/>
              </p228:anchr>
              <p228:asgn authorId="{97A1F650-3B49-21C9-F68A-759A290E4CA2}"/>
            </p228:event>
            <p228:event time="2025-09-03T13:45:39.187" id="{61B017D1-C77F-4B49-ACF2-A20B3CAB9BFA}">
              <p228:atrbtn authorId="{DBA0546B-AEA1-9C86-5DC5-A40EC6E25D16}"/>
              <p228:anchr>
                <p228:comment id="{4A2532F9-EF04-4F24-A1AF-65D3A19D606E}"/>
              </p228:anchr>
              <p228:title val="@Moesha Herron any updates to training? If not, we can leave it at the regular reminders. (I'd like you to take the lead for this slide at the meeting. This will help people get to know you :) )"/>
            </p228:event>
            <p228:event time="2025-09-03T13:45:39.187" id="{FE21560F-7F30-4C55-93E2-4B907ED0CD57}">
              <p228:atrbtn authorId="{DBA0546B-AEA1-9C86-5DC5-A40EC6E25D16}"/>
              <p228:anchr>
                <p228:comment id="{4A2532F9-EF04-4F24-A1AF-65D3A19D606E}"/>
              </p228:anchr>
              <p228:date stDt="2025-09-03T13:45:39.187" endDt="2025-09-03T13:45:39.187"/>
            </p228:event>
            <p228:event time="2025-09-08T16:39:18.926" id="{E3DC7F6E-E051-49ED-B69F-ED86A04B549B}">
              <p228:atrbtn authorId="{04DCA7EC-3A0D-8628-AED2-2EC212796BEE}"/>
              <p228:anchr>
                <p228:comment id="{00000000-0000-0000-0000-000000000000}"/>
              </p228:anchr>
              <p228:pcntCmplt val="100000"/>
            </p228:event>
            <p228:event time="2025-09-08T16:39:21.441" id="{387B40EE-9645-401E-BEEF-9F2257897864}">
              <p228:atrbtn authorId="{04DCA7EC-3A0D-8628-AED2-2EC212796BEE}"/>
              <p228:anchr>
                <p228:comment id="{00000000-0000-0000-0000-000000000000}"/>
              </p228:anchr>
              <p228:pcntCmplt val="0"/>
            </p228:event>
            <p228:event time="2025-09-08T16:40:37.192" id="{33B3F786-8AFF-43E6-9570-7057893716D3}">
              <p228:atrbtn authorId="{04DCA7EC-3A0D-8628-AED2-2EC212796BEE}"/>
              <p228:anchr>
                <p228:comment id="{00000000-0000-0000-0000-000000000000}"/>
              </p228:anchr>
              <p228:pcntCmplt val="100000"/>
            </p228:event>
          </p228:history>
        </p228:taskDetails>
      </p:ext>
    </p188:extLst>
  </p188:cm>
</p188:cmLst>
</file>

<file path=ppt/comments/modernComment_12B_21CD53BE.xml><?xml version="1.0" encoding="utf-8"?>
<p188:cmLst xmlns:a="http://schemas.openxmlformats.org/drawingml/2006/main" xmlns:r="http://schemas.openxmlformats.org/officeDocument/2006/relationships" xmlns:p188="http://schemas.microsoft.com/office/powerpoint/2018/8/main">
  <p188:cm id="{846FBFA3-2060-489F-BC07-DF36C4632173}" authorId="{DBA0546B-AEA1-9C86-5DC5-A40EC6E25D16}" status="resolved" created="2025-11-05T14:31:52.245" startDate="2025-11-05T14:31:52.245" dueDate="2025-11-05T14:31:52.245" assignedTo="{768C401E-0978-9E30-C757-9BACB3A146A9}" complete="100000" title="@Agustin Paz can you review and add any other points you think would be helpful for supporting the LSA/SPMs? Thanks!">
    <ac:txMkLst xmlns:ac="http://schemas.microsoft.com/office/drawing/2013/main/command">
      <pc:docMk xmlns:pc="http://schemas.microsoft.com/office/powerpoint/2013/main/command"/>
      <pc:sldMk xmlns:pc="http://schemas.microsoft.com/office/powerpoint/2013/main/command" cId="567104446" sldId="299"/>
      <ac:spMk id="4" creationId="{16CC0A16-06CB-E2CD-881C-60C59AAAEC1D}"/>
      <ac:txMk cp="194" len="17">
        <ac:context len="448" hash="1349638737"/>
      </ac:txMk>
    </ac:txMkLst>
    <p188:pos x="2713054" y="1482131"/>
    <p188:replyLst>
      <p188:reply id="{D8C6C2B9-DE7C-4FDA-B4EC-D9B96AD2BAB0}" authorId="{768C401E-0978-9E30-C757-9BACB3A146A9}" created="2025-11-05T16:05:55.025">
        <p188:txBody>
          <a:bodyPr/>
          <a:lstStyle/>
          <a:p>
            <a:r>
              <a:rPr lang="en-US"/>
              <a:t>[@Brittney Behr] Looks good.  In case you want to clutter it a little, I might add this long sentence from the HUD LSA website: "The Longitudinal Systems Analysis (LSA) report, produced from a CoC’s https://www.hudexchange.info/programs/hmis/ (HMIS) and submitted annually to HUD via the https://www.hudexchange.info/programs/hdx/, provides HUD and Continuums of Care (CoCs) with critical information about how people experiencing homelessness use their system of care."</a:t>
            </a:r>
          </a:p>
        </p188:txBody>
      </p188:reply>
    </p188:replyLst>
    <p188:txBody>
      <a:bodyPr/>
      <a:lstStyle/>
      <a:p>
        <a:r>
          <a:rPr lang="en-US"/>
          <a:t>[@Agustin Paz] can you review and add any other points you think would be helpful for supporting the LSA/SPMs? Thanks!</a:t>
        </a:r>
      </a:p>
    </p188:txBody>
    <p188:extLst>
      <p:ext xmlns:p="http://schemas.openxmlformats.org/presentationml/2006/main" uri="{5BB2D875-25FF-4072-B9AC-8F64D62656EB}">
        <p228:taskDetails xmlns:p228="http://schemas.microsoft.com/office/powerpoint/2022/08/main">
          <p228:history>
            <p228:event time="2025-11-05T14:31:52.245" id="{A9C2464F-6DFC-4184-91CB-923ACEE12D88}">
              <p228:atrbtn authorId="{DBA0546B-AEA1-9C86-5DC5-A40EC6E25D16}"/>
              <p228:anchr>
                <p228:comment id="{846FBFA3-2060-489F-BC07-DF36C4632173}"/>
              </p228:anchr>
              <p228:add/>
            </p228:event>
            <p228:event time="2025-11-05T14:31:52.245" id="{18B31BE1-6A04-4BDB-AFC2-E33A781E7864}">
              <p228:atrbtn authorId="{DBA0546B-AEA1-9C86-5DC5-A40EC6E25D16}"/>
              <p228:anchr>
                <p228:comment id="{846FBFA3-2060-489F-BC07-DF36C4632173}"/>
              </p228:anchr>
              <p228:asgn authorId="{768C401E-0978-9E30-C757-9BACB3A146A9}"/>
            </p228:event>
            <p228:event time="2025-11-05T14:31:52.245" id="{11406027-358B-47F7-8CA3-DD9F83C5B7E5}">
              <p228:atrbtn authorId="{DBA0546B-AEA1-9C86-5DC5-A40EC6E25D16}"/>
              <p228:anchr>
                <p228:comment id="{846FBFA3-2060-489F-BC07-DF36C4632173}"/>
              </p228:anchr>
              <p228:title val="@Agustin Paz can you review and add any other points you think would be helpful for supporting the LSA/SPMs? Thanks!"/>
            </p228:event>
            <p228:event time="2025-11-05T14:31:52.245" id="{617B1E9B-02D2-44AB-89FE-2A748E7C5BEE}">
              <p228:atrbtn authorId="{DBA0546B-AEA1-9C86-5DC5-A40EC6E25D16}"/>
              <p228:anchr>
                <p228:comment id="{846FBFA3-2060-489F-BC07-DF36C4632173}"/>
              </p228:anchr>
              <p228:date stDt="2025-11-05T14:31:52.245" endDt="2025-11-05T14:31:52.245"/>
            </p228:event>
            <p228:event time="2025-11-07T14:47:23.187" id="{0C4C4CDE-914B-4E8D-A9EA-E822675E3AD4}">
              <p228:atrbtn authorId="{DBA0546B-AEA1-9C86-5DC5-A40EC6E25D16}"/>
              <p228:anchr>
                <p228:comment id="{00000000-0000-0000-0000-000000000000}"/>
              </p228:anchr>
              <p228:pcntCmplt val="100000"/>
            </p228:event>
          </p228:history>
        </p228:taskDetails>
      </p:ext>
    </p188:extLst>
  </p188:cm>
</p188:cmLst>
</file>

<file path=ppt/comments/modernComment_12D_58C18337.xml><?xml version="1.0" encoding="utf-8"?>
<p188:cmLst xmlns:a="http://schemas.openxmlformats.org/drawingml/2006/main" xmlns:r="http://schemas.openxmlformats.org/officeDocument/2006/relationships" xmlns:p188="http://schemas.microsoft.com/office/powerpoint/2018/8/main">
  <p188:cm id="{96364F64-46D9-4F41-8524-122680EDBCD6}" authorId="{DBA0546B-AEA1-9C86-5DC5-A40EC6E25D16}" status="resolved" created="2025-10-31T16:21:15.241" startDate="2025-10-31T16:21:15.241" dueDate="2025-10-31T16:21:15.241" assignedTo="{49DDC3B6-7CE9-3CE5-D91B-BF3D6582721A}" complete="100000" title="@Racquel McGlashen">
    <ac:txMkLst xmlns:ac="http://schemas.microsoft.com/office/drawing/2013/main/command">
      <pc:docMk xmlns:pc="http://schemas.microsoft.com/office/powerpoint/2013/main/command"/>
      <pc:sldMk xmlns:pc="http://schemas.microsoft.com/office/powerpoint/2013/main/command" cId="1489077047" sldId="301"/>
      <ac:spMk id="2" creationId="{8499821A-9D16-169B-217E-5FAD2C065738}"/>
      <ac:txMk cp="0" len="34">
        <ac:context len="35" hash="3929465236"/>
      </ac:txMk>
    </ac:txMkLst>
    <p188:pos x="5874151" y="578734"/>
    <p188:txBody>
      <a:bodyPr/>
      <a:lstStyle/>
      <a:p>
        <a:r>
          <a:rPr lang="en-US"/>
          <a:t>[@Racquel McGlashen] </a:t>
        </a:r>
      </a:p>
    </p188:txBody>
    <p188:extLst>
      <p:ext xmlns:p="http://schemas.openxmlformats.org/presentationml/2006/main" uri="{5BB2D875-25FF-4072-B9AC-8F64D62656EB}">
        <p228:taskDetails xmlns:p228="http://schemas.microsoft.com/office/powerpoint/2022/08/main">
          <p228:history>
            <p228:event time="2025-10-31T16:21:15.241" id="{7053E14A-70A4-4134-809F-845278665DBE}">
              <p228:atrbtn authorId="{DBA0546B-AEA1-9C86-5DC5-A40EC6E25D16}"/>
              <p228:anchr>
                <p228:comment id="{96364F64-46D9-4F41-8524-122680EDBCD6}"/>
              </p228:anchr>
              <p228:add/>
            </p228:event>
            <p228:event time="2025-10-31T16:21:15.241" id="{E1D4749A-1519-4891-836E-700347C31B67}">
              <p228:atrbtn authorId="{DBA0546B-AEA1-9C86-5DC5-A40EC6E25D16}"/>
              <p228:anchr>
                <p228:comment id="{96364F64-46D9-4F41-8524-122680EDBCD6}"/>
              </p228:anchr>
              <p228:asgn authorId="{49DDC3B6-7CE9-3CE5-D91B-BF3D6582721A}"/>
            </p228:event>
            <p228:event time="2025-10-31T16:21:15.241" id="{AB42EE5E-E7AE-4E33-BA8A-82930D3701DA}">
              <p228:atrbtn authorId="{DBA0546B-AEA1-9C86-5DC5-A40EC6E25D16}"/>
              <p228:anchr>
                <p228:comment id="{96364F64-46D9-4F41-8524-122680EDBCD6}"/>
              </p228:anchr>
              <p228:title val="@Racquel McGlashen"/>
            </p228:event>
            <p228:event time="2025-10-31T16:21:15.241" id="{FC8250D6-152A-4E49-8334-7BD470E219D5}">
              <p228:atrbtn authorId="{DBA0546B-AEA1-9C86-5DC5-A40EC6E25D16}"/>
              <p228:anchr>
                <p228:comment id="{96364F64-46D9-4F41-8524-122680EDBCD6}"/>
              </p228:anchr>
              <p228:date stDt="2025-10-31T16:21:15.241" endDt="2025-10-31T16:21:15.241"/>
            </p228:event>
            <p228:event time="2025-11-11T15:23:58.005" id="{6F378EFB-5183-4704-AD6E-380BBE247F11}">
              <p228:atrbtn authorId="{DBA0546B-AEA1-9C86-5DC5-A40EC6E25D16}"/>
              <p228:anchr>
                <p228:comment id="{00000000-0000-0000-0000-000000000000}"/>
              </p228:anchr>
              <p228:pcntCmplt val="100000"/>
            </p228:event>
          </p228:history>
        </p228:taskDetails>
      </p:ext>
    </p188:extLst>
  </p188:cm>
</p188:cmLst>
</file>

<file path=ppt/comments/modernComment_130_1B7D428E.xml><?xml version="1.0" encoding="utf-8"?>
<p188:cmLst xmlns:a="http://schemas.openxmlformats.org/drawingml/2006/main" xmlns:r="http://schemas.openxmlformats.org/officeDocument/2006/relationships" xmlns:p188="http://schemas.microsoft.com/office/powerpoint/2018/8/main">
  <p188:cm id="{8829AF49-D293-4666-91EB-F122F21D3BF3}" authorId="{DBA0546B-AEA1-9C86-5DC5-A40EC6E25D16}" status="resolved" created="2025-11-07T16:31:58.874" startDate="2025-11-07T16:31:58.874" dueDate="2025-11-07T16:31:58.874" assignedTo="{AE8AFE8F-63C9-5A7E-3583-D2B7FFDECF21}" complete="100000" title="@Agustin Paz can you update this slide for discussion of user agreement violations?">
    <pc:sldMkLst xmlns:pc="http://schemas.microsoft.com/office/powerpoint/2013/main/command">
      <pc:docMk/>
      <pc:sldMk cId="461193870" sldId="304"/>
    </pc:sldMkLst>
    <p188:replyLst>
      <p188:reply id="{FD867D6E-1053-4827-95B5-166EBA8FDB9E}" authorId="{768C401E-0978-9E30-C757-9BACB3A146A9}" created="2025-11-10T19:50:11.232">
        <p188:txBody>
          <a:bodyPr/>
          <a:lstStyle/>
          <a:p>
            <a:r>
              <a:rPr lang="en-US"/>
              <a:t>[@Brittney Behr] Let me know what you think.</a:t>
            </a:r>
          </a:p>
        </p188:txBody>
      </p188:reply>
    </p188:replyLst>
    <p188:txBody>
      <a:bodyPr/>
      <a:lstStyle/>
      <a:p>
        <a:r>
          <a:rPr lang="en-US"/>
          <a:t>[@Agustin Paz] can you update this slide for discussion of user agreement violations?</a:t>
        </a:r>
      </a:p>
    </p188:txBody>
    <p188:extLst>
      <p:ext xmlns:p="http://schemas.openxmlformats.org/presentationml/2006/main" uri="{5BB2D875-25FF-4072-B9AC-8F64D62656EB}">
        <p228:taskDetails xmlns:p228="http://schemas.microsoft.com/office/powerpoint/2022/08/main">
          <p228:history>
            <p228:event time="2025-11-07T16:31:58.874" id="{06665A0D-1758-4366-8F82-483EB7B7D8EF}">
              <p228:atrbtn authorId="{DBA0546B-AEA1-9C86-5DC5-A40EC6E25D16}"/>
              <p228:anchr>
                <p228:comment id="{8829AF49-D293-4666-91EB-F122F21D3BF3}"/>
              </p228:anchr>
              <p228:add/>
            </p228:event>
            <p228:event time="2025-11-07T16:31:58.874" id="{94F04180-3E5D-4C43-917C-13C8EA14BA05}">
              <p228:atrbtn authorId="{DBA0546B-AEA1-9C86-5DC5-A40EC6E25D16}"/>
              <p228:anchr>
                <p228:comment id="{8829AF49-D293-4666-91EB-F122F21D3BF3}"/>
              </p228:anchr>
              <p228:asgn authorId="{768C401E-0978-9E30-C757-9BACB3A146A9}"/>
            </p228:event>
            <p228:event time="2025-11-07T16:31:58.874" id="{AEA48B50-7269-4651-AB49-E08975252D4B}">
              <p228:atrbtn authorId="{DBA0546B-AEA1-9C86-5DC5-A40EC6E25D16}"/>
              <p228:anchr>
                <p228:comment id="{8829AF49-D293-4666-91EB-F122F21D3BF3}"/>
              </p228:anchr>
              <p228:title val="@Agustin Paz can you update this slide for discussion of user agreement violations?"/>
            </p228:event>
            <p228:event time="2025-11-07T16:31:58.874" id="{E859B5B7-B3F9-4665-AE8B-CA73AF20BF9B}">
              <p228:atrbtn authorId="{DBA0546B-AEA1-9C86-5DC5-A40EC6E25D16}"/>
              <p228:anchr>
                <p228:comment id="{8829AF49-D293-4666-91EB-F122F21D3BF3}"/>
              </p228:anchr>
              <p228:date stDt="2025-11-07T16:31:58.874" endDt="2025-11-07T16:31:58.874"/>
            </p228:event>
            <p228:event time="2025-11-10T19:50:11.232" id="{BAF09CE3-CB0D-4DB9-AF4E-FC0DAB839596}">
              <p228:atrbtn authorId="{768C401E-0978-9E30-C757-9BACB3A146A9}"/>
              <p228:anchr>
                <p228:comment id="{FD867D6E-1053-4827-95B5-166EBA8FDB9E}"/>
              </p228:anchr>
              <p228:unasgnAll/>
            </p228:event>
            <p228:event time="2025-11-10T19:50:11.232" id="{FA5046B3-BD24-4B77-90D1-D7E237499DC4}">
              <p228:atrbtn authorId="{768C401E-0978-9E30-C757-9BACB3A146A9}"/>
              <p228:anchr>
                <p228:comment id="{FD867D6E-1053-4827-95B5-166EBA8FDB9E}"/>
              </p228:anchr>
              <p228:asgn authorId="{AE8AFE8F-63C9-5A7E-3583-D2B7FFDECF21}"/>
            </p228:event>
            <p228:event time="2025-11-10T19:55:22.982" id="{19CC2208-B8A8-4AF7-B721-105A949F6569}">
              <p228:atrbtn authorId="{DBA0546B-AEA1-9C86-5DC5-A40EC6E25D16}"/>
              <p228:anchr>
                <p228:comment id="{00000000-0000-0000-0000-000000000000}"/>
              </p228:anchr>
              <p228:pcntCmplt val="100000"/>
            </p228:event>
          </p228:history>
        </p228:taskDetails>
      </p:ext>
    </p188:extLst>
  </p188:cm>
</p188:cmLst>
</file>

<file path=ppt/comments/modernComment_131_244325A2.xml><?xml version="1.0" encoding="utf-8"?>
<p188:cmLst xmlns:a="http://schemas.openxmlformats.org/drawingml/2006/main" xmlns:r="http://schemas.openxmlformats.org/officeDocument/2006/relationships" xmlns:p188="http://schemas.microsoft.com/office/powerpoint/2018/8/main">
  <p188:cm id="{76C25542-FFD3-4925-847B-FE2DFE82E882}" authorId="{DBA0546B-AEA1-9C86-5DC5-A40EC6E25D16}" status="resolved" created="2025-11-07T16:32:22.827" startDate="2025-11-07T16:32:22.827" dueDate="2025-11-07T16:32:22.827" assignedTo="{49DDC3B6-7CE9-3CE5-D91B-BF3D6582721A}" complete="100000" title="@Racquel McGlashen HMIS FAQ's discussion">
    <pc:sldMkLst xmlns:pc="http://schemas.microsoft.com/office/powerpoint/2013/main/command">
      <pc:docMk/>
      <pc:sldMk cId="608380322" sldId="305"/>
    </pc:sldMkLst>
    <p188:replyLst>
      <p188:reply id="{81C9353C-C1E8-49A0-A6B9-D64AF43C6FDE}" authorId="{04DCA7EC-3A0D-8628-AED2-2EC212796BEE}" created="2025-11-10T17:29:58.877">
        <p188:txBody>
          <a:bodyPr/>
          <a:lstStyle/>
          <a:p>
            <a:r>
              <a:rPr lang="en-US"/>
              <a:t>completed</a:t>
            </a:r>
          </a:p>
        </p188:txBody>
      </p188:reply>
    </p188:replyLst>
    <p188:txBody>
      <a:bodyPr/>
      <a:lstStyle/>
      <a:p>
        <a:r>
          <a:rPr lang="en-US"/>
          <a:t>[@Racquel McGlashen] HMIS FAQ's discussion</a:t>
        </a:r>
      </a:p>
    </p188:txBody>
    <p188:extLst>
      <p:ext xmlns:p="http://schemas.openxmlformats.org/presentationml/2006/main" uri="{5BB2D875-25FF-4072-B9AC-8F64D62656EB}">
        <p228:taskDetails xmlns:p228="http://schemas.microsoft.com/office/powerpoint/2022/08/main">
          <p228:history>
            <p228:event time="2025-11-07T16:32:22.827" id="{48ADC854-1569-4B7C-B679-FB0FEAEEF4C3}">
              <p228:atrbtn authorId="{DBA0546B-AEA1-9C86-5DC5-A40EC6E25D16}"/>
              <p228:anchr>
                <p228:comment id="{76C25542-FFD3-4925-847B-FE2DFE82E882}"/>
              </p228:anchr>
              <p228:add/>
            </p228:event>
            <p228:event time="2025-11-07T16:32:22.827" id="{0D4B129B-310C-4DD2-B8CF-A3218C2F72DC}">
              <p228:atrbtn authorId="{DBA0546B-AEA1-9C86-5DC5-A40EC6E25D16}"/>
              <p228:anchr>
                <p228:comment id="{76C25542-FFD3-4925-847B-FE2DFE82E882}"/>
              </p228:anchr>
              <p228:asgn authorId="{49DDC3B6-7CE9-3CE5-D91B-BF3D6582721A}"/>
            </p228:event>
            <p228:event time="2025-11-07T16:32:22.827" id="{C736003A-A260-48B8-B803-902CFCACBAA9}">
              <p228:atrbtn authorId="{DBA0546B-AEA1-9C86-5DC5-A40EC6E25D16}"/>
              <p228:anchr>
                <p228:comment id="{76C25542-FFD3-4925-847B-FE2DFE82E882}"/>
              </p228:anchr>
              <p228:title val="@Racquel McGlashen HMIS FAQ's discussion"/>
            </p228:event>
            <p228:event time="2025-11-07T16:32:22.827" id="{19C253E1-6810-4042-BB75-5BC20C61C942}">
              <p228:atrbtn authorId="{DBA0546B-AEA1-9C86-5DC5-A40EC6E25D16}"/>
              <p228:anchr>
                <p228:comment id="{76C25542-FFD3-4925-847B-FE2DFE82E882}"/>
              </p228:anchr>
              <p228:date stDt="2025-11-07T16:32:22.827" endDt="2025-11-07T16:32:22.827"/>
            </p228:event>
            <p228:event time="2025-11-10T17:55:02.054" id="{C78A0597-A275-4786-A439-56D0EB6635C5}">
              <p228:atrbtn authorId="{DBA0546B-AEA1-9C86-5DC5-A40EC6E25D16}"/>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miscfl.org/hmis-advisory-committee-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Call to order: Brad   -All in attendance verify name, add agency</a:t>
            </a:r>
            <a:endParaRPr/>
          </a:p>
          <a:p>
            <a:pPr marL="0" lvl="0" indent="0" algn="l" rtl="0">
              <a:spcBef>
                <a:spcPts val="0"/>
              </a:spcBef>
              <a:spcAft>
                <a:spcPts val="0"/>
              </a:spcAft>
              <a:buNone/>
            </a:pPr>
            <a:r>
              <a:rPr lang="en-US"/>
              <a:t>Next slide: Brad (agenda)</a:t>
            </a:r>
            <a:endParaRPr/>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8ff9372b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38ff9372b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Brad</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Brad</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38ff9372b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38ff9372b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Brad  -Open to motions by committee members   </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Brad</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14149fa15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Brad Closes Meeting</a:t>
            </a:r>
            <a:endParaRPr/>
          </a:p>
        </p:txBody>
      </p:sp>
      <p:sp>
        <p:nvSpPr>
          <p:cNvPr id="337" name="Google Shape;337;g114149fa15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2b091bc7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2b091bc7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ecdd47279f_3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a:t>
            </a:r>
            <a:endParaRPr/>
          </a:p>
          <a:p>
            <a:pPr marL="0" lvl="0" indent="0" algn="l" rtl="0">
              <a:spcBef>
                <a:spcPts val="0"/>
              </a:spcBef>
              <a:spcAft>
                <a:spcPts val="0"/>
              </a:spcAft>
              <a:buNone/>
            </a:pPr>
            <a:r>
              <a:rPr lang="en-US"/>
              <a:t>Next Slide: Brad</a:t>
            </a:r>
            <a:endParaRPr/>
          </a:p>
        </p:txBody>
      </p:sp>
      <p:sp>
        <p:nvSpPr>
          <p:cNvPr id="69" name="Google Shape;69;gecdd47279f_3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fd6a6a52c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   -Committee Roll Call  </a:t>
            </a:r>
            <a:endParaRPr/>
          </a:p>
          <a:p>
            <a:pPr marL="0" lvl="0" indent="0" algn="l" rtl="0">
              <a:spcBef>
                <a:spcPts val="0"/>
              </a:spcBef>
              <a:spcAft>
                <a:spcPts val="0"/>
              </a:spcAft>
              <a:buNone/>
            </a:pPr>
            <a:r>
              <a:rPr lang="en-US"/>
              <a:t>Next Slide: Brad (Agenda Roll Call)</a:t>
            </a:r>
            <a:endParaRPr/>
          </a:p>
        </p:txBody>
      </p:sp>
      <p:sp>
        <p:nvSpPr>
          <p:cNvPr id="77" name="Google Shape;77;gfd6a6a52c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394e12a40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    -Agenda Roll Call Vote (meeting minutes from last meeting uploaded here: </a:t>
            </a:r>
            <a:r>
              <a:rPr lang="en-US" u="sng">
                <a:solidFill>
                  <a:schemeClr val="hlink"/>
                </a:solidFill>
                <a:hlinkClick r:id="rId3"/>
              </a:rPr>
              <a:t>https://www.hmiscfl.org/hmis-advisory-committee-2/</a:t>
            </a:r>
            <a:r>
              <a:rPr lang="en-US"/>
              <a:t>)</a:t>
            </a:r>
            <a:endParaRPr/>
          </a:p>
          <a:p>
            <a:pPr marL="0" lvl="0" indent="0" algn="l" rtl="0">
              <a:spcBef>
                <a:spcPts val="0"/>
              </a:spcBef>
              <a:spcAft>
                <a:spcPts val="0"/>
              </a:spcAft>
              <a:buNone/>
            </a:pPr>
            <a:r>
              <a:rPr lang="en-US"/>
              <a:t>Next:  Rocky</a:t>
            </a:r>
            <a:endParaRPr/>
          </a:p>
        </p:txBody>
      </p:sp>
      <p:sp>
        <p:nvSpPr>
          <p:cNvPr id="83" name="Google Shape;83;g1394e12a40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8ff9372b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8ff9372b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a:t>
            </a:r>
            <a:endParaRPr/>
          </a:p>
          <a:p>
            <a:pPr marL="0" lvl="0" indent="0" algn="l" rtl="0">
              <a:spcBef>
                <a:spcPts val="0"/>
              </a:spcBef>
              <a:spcAft>
                <a:spcPts val="0"/>
              </a:spcAft>
              <a:buNone/>
            </a:pPr>
            <a:r>
              <a:rPr lang="en-US"/>
              <a:t>Next Slide: Ashley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12231552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Racquel   </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Racquel</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Raquel</a:t>
            </a:r>
            <a:endParaRPr/>
          </a:p>
        </p:txBody>
      </p:sp>
      <p:sp>
        <p:nvSpPr>
          <p:cNvPr id="305" name="Google Shape;305;g712231552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75ff49fa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75ff49fa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Racquel</a:t>
            </a:r>
            <a:endParaRPr/>
          </a:p>
          <a:p>
            <a:pPr marL="0" lvl="0" indent="0" algn="l" rtl="0">
              <a:spcBef>
                <a:spcPts val="0"/>
              </a:spcBef>
              <a:spcAft>
                <a:spcPts val="0"/>
              </a:spcAft>
              <a:buNone/>
            </a:pPr>
            <a:r>
              <a:rPr lang="en-US"/>
              <a:t>Next Slide: Racquel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921134a5c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921134a5c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Racquel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eb3639e0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Brad</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Ashley</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Ashley</a:t>
            </a:r>
            <a:endParaRPr/>
          </a:p>
        </p:txBody>
      </p:sp>
      <p:sp>
        <p:nvSpPr>
          <p:cNvPr id="318" name="Google Shape;318;geeb3639e0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0"/>
        <p:cNvGrpSpPr/>
        <p:nvPr/>
      </p:nvGrpSpPr>
      <p:grpSpPr>
        <a:xfrm>
          <a:off x="0" y="0"/>
          <a:ext cx="0" cy="0"/>
          <a:chOff x="0" y="0"/>
          <a:chExt cx="0" cy="0"/>
        </a:xfrm>
      </p:grpSpPr>
      <p:sp>
        <p:nvSpPr>
          <p:cNvPr id="11" name="Google Shape;11;p2"/>
          <p:cNvSpPr/>
          <p:nvPr/>
        </p:nvSpPr>
        <p:spPr>
          <a:xfrm>
            <a:off x="0" y="1537930"/>
            <a:ext cx="12192000" cy="483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Introduction to HMIS</a:t>
            </a:r>
            <a:endParaRPr sz="1400"/>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Continuum of Care FL-507</a:t>
            </a:r>
            <a:endParaRPr sz="1400"/>
          </a:p>
          <a:p>
            <a:pPr marL="0" marR="0" lvl="0" indent="0" algn="ctr" rtl="0">
              <a:lnSpc>
                <a:spcPct val="100000"/>
              </a:lnSpc>
              <a:spcBef>
                <a:spcPts val="0"/>
              </a:spcBef>
              <a:spcAft>
                <a:spcPts val="0"/>
              </a:spcAft>
              <a:buNone/>
            </a:pPr>
            <a:endParaRPr sz="54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Homeless Services Network of Central Florida</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4065-D L.B. McLeod Road</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Orlando, FL 32811</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Phone: (407) 893-0133</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Fax: (407) 893-5299</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www.hsncfl.org</a:t>
            </a:r>
            <a:endParaRPr sz="2800" b="0" i="0" u="none" strike="noStrike" cap="none">
              <a:solidFill>
                <a:schemeClr val="dk1"/>
              </a:solidFill>
              <a:latin typeface="Calibri"/>
              <a:ea typeface="Calibri"/>
              <a:cs typeface="Calibri"/>
              <a:sym typeface="Calibri"/>
            </a:endParaRPr>
          </a:p>
        </p:txBody>
      </p:sp>
      <p:pic>
        <p:nvPicPr>
          <p:cNvPr id="12" name="Google Shape;12;p2"/>
          <p:cNvPicPr preferRelativeResize="0"/>
          <p:nvPr/>
        </p:nvPicPr>
        <p:blipFill rotWithShape="1">
          <a:blip r:embed="rId2">
            <a:alphaModFix/>
          </a:blip>
          <a:srcRect/>
          <a:stretch/>
        </p:blipFill>
        <p:spPr>
          <a:xfrm>
            <a:off x="4724190" y="428152"/>
            <a:ext cx="2743617" cy="129063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609600" y="274638"/>
            <a:ext cx="10972800" cy="1143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1"/>
          <p:cNvSpPr txBox="1">
            <a:spLocks noGrp="1"/>
          </p:cNvSpPr>
          <p:nvPr>
            <p:ph type="body" idx="1"/>
          </p:nvPr>
        </p:nvSpPr>
        <p:spPr>
          <a:xfrm rot="5400000">
            <a:off x="3833001" y="-1623200"/>
            <a:ext cx="4526000" cy="1097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2060"/>
              </a:buClr>
              <a:buSzPts val="3200"/>
              <a:buFont typeface="Arial"/>
              <a:buChar char="•"/>
              <a:defRPr sz="3200" b="0" i="0" u="none" strike="noStrike" cap="none">
                <a:solidFill>
                  <a:srgbClr val="002060"/>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sldNum" idx="12"/>
          </p:nvPr>
        </p:nvSpPr>
        <p:spPr>
          <a:xfrm>
            <a:off x="10831457" y="6369045"/>
            <a:ext cx="7508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rot="5400000">
            <a:off x="7284801" y="1828639"/>
            <a:ext cx="5851600" cy="274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3200"/>
              <a:buFont typeface="Cabin"/>
              <a:buNone/>
              <a:defRPr sz="32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2"/>
          <p:cNvSpPr txBox="1">
            <a:spLocks noGrp="1"/>
          </p:cNvSpPr>
          <p:nvPr>
            <p:ph type="body" idx="1"/>
          </p:nvPr>
        </p:nvSpPr>
        <p:spPr>
          <a:xfrm rot="5400000">
            <a:off x="1697200" y="-812561"/>
            <a:ext cx="5851600" cy="802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B8B8"/>
              </a:buClr>
              <a:buSzPts val="3200"/>
              <a:buFont typeface="Arial"/>
              <a:buChar char="•"/>
              <a:defRPr sz="3200" b="0" i="0" u="none" strike="noStrike" cap="none">
                <a:solidFill>
                  <a:srgbClr val="00B8B8"/>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12"/>
          <p:cNvSpPr txBox="1">
            <a:spLocks noGrp="1"/>
          </p:cNvSpPr>
          <p:nvPr>
            <p:ph type="sldNum" idx="12"/>
          </p:nvPr>
        </p:nvSpPr>
        <p:spPr>
          <a:xfrm>
            <a:off x="10831457" y="6369045"/>
            <a:ext cx="7508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609600" y="274638"/>
            <a:ext cx="109728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609600" y="1600200"/>
            <a:ext cx="109728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8" name="Google Shape;58;p13"/>
          <p:cNvSpPr txBox="1">
            <a:spLocks noGrp="1"/>
          </p:cNvSpPr>
          <p:nvPr>
            <p:ph type="dt" idx="10"/>
          </p:nvPr>
        </p:nvSpPr>
        <p:spPr>
          <a:xfrm>
            <a:off x="609600" y="6356350"/>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165600" y="6356350"/>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737600" y="6356350"/>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3"/>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00B8B8"/>
              </a:buClr>
              <a:buSzPts val="3200"/>
              <a:buFont typeface="Arial"/>
              <a:buNone/>
              <a:defRPr sz="3200" b="0" i="0" u="none" strike="noStrike" cap="none">
                <a:solidFill>
                  <a:srgbClr val="00B8B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6" name="Google Shape;16;p3"/>
          <p:cNvSpPr txBox="1">
            <a:spLocks noGrp="1"/>
          </p:cNvSpPr>
          <p:nvPr>
            <p:ph type="sldNum" idx="12"/>
          </p:nvPr>
        </p:nvSpPr>
        <p:spPr>
          <a:xfrm>
            <a:off x="10831457" y="6369045"/>
            <a:ext cx="7508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
          <p:cNvSpPr txBox="1">
            <a:spLocks noGrp="1"/>
          </p:cNvSpPr>
          <p:nvPr>
            <p:ph type="body" idx="1"/>
          </p:nvPr>
        </p:nvSpPr>
        <p:spPr>
          <a:xfrm rot="5400000">
            <a:off x="3833101" y="-1623300"/>
            <a:ext cx="4525800" cy="1097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2060"/>
              </a:buClr>
              <a:buSzPts val="3200"/>
              <a:buFont typeface="Arial"/>
              <a:buChar char="•"/>
              <a:defRPr sz="3200" b="0" i="0" u="none" strike="noStrike" cap="none">
                <a:solidFill>
                  <a:srgbClr val="002060"/>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sldNum" idx="12"/>
          </p:nvPr>
        </p:nvSpPr>
        <p:spPr>
          <a:xfrm>
            <a:off x="10831457" y="6369045"/>
            <a:ext cx="7508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rot="5400000">
            <a:off x="7284851" y="1828589"/>
            <a:ext cx="5851500" cy="274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3200"/>
              <a:buFont typeface="Cabin"/>
              <a:buNone/>
              <a:defRPr sz="32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5"/>
          <p:cNvSpPr txBox="1">
            <a:spLocks noGrp="1"/>
          </p:cNvSpPr>
          <p:nvPr>
            <p:ph type="body" idx="1"/>
          </p:nvPr>
        </p:nvSpPr>
        <p:spPr>
          <a:xfrm rot="5400000">
            <a:off x="1697250" y="-812611"/>
            <a:ext cx="5851500" cy="802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B8B8"/>
              </a:buClr>
              <a:buSzPts val="3200"/>
              <a:buFont typeface="Arial"/>
              <a:buChar char="•"/>
              <a:defRPr sz="3200" b="0" i="0" u="none" strike="noStrike" cap="none">
                <a:solidFill>
                  <a:srgbClr val="00B8B8"/>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sldNum" idx="12"/>
          </p:nvPr>
        </p:nvSpPr>
        <p:spPr>
          <a:xfrm>
            <a:off x="10831457" y="6369045"/>
            <a:ext cx="7508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8" name="Google Shape;28;p6"/>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p6"/>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6"/>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 name="Google Shape;33;p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4" name="Google Shape;34;p7"/>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744CE3-0875-4B69-89C0-6F72D8139561}" type="datetimeFigureOut">
              <a:rPr lang="en-GB" smtClean="0"/>
              <a:t>11/11/2025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888935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0"/>
        <p:cNvGrpSpPr/>
        <p:nvPr/>
      </p:nvGrpSpPr>
      <p:grpSpPr>
        <a:xfrm>
          <a:off x="0" y="0"/>
          <a:ext cx="0" cy="0"/>
          <a:chOff x="0" y="0"/>
          <a:chExt cx="0" cy="0"/>
        </a:xfrm>
      </p:grpSpPr>
      <p:sp>
        <p:nvSpPr>
          <p:cNvPr id="41" name="Google Shape;41;p9"/>
          <p:cNvSpPr/>
          <p:nvPr/>
        </p:nvSpPr>
        <p:spPr>
          <a:xfrm>
            <a:off x="0" y="1537930"/>
            <a:ext cx="12192000" cy="483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Introduction to HMIS</a:t>
            </a:r>
            <a:endParaRPr sz="1400"/>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Continuum of Care FL-507</a:t>
            </a:r>
            <a:endParaRPr sz="1400"/>
          </a:p>
          <a:p>
            <a:pPr marL="0" marR="0" lvl="0" indent="0" algn="ctr" rtl="0">
              <a:lnSpc>
                <a:spcPct val="100000"/>
              </a:lnSpc>
              <a:spcBef>
                <a:spcPts val="0"/>
              </a:spcBef>
              <a:spcAft>
                <a:spcPts val="0"/>
              </a:spcAft>
              <a:buNone/>
            </a:pPr>
            <a:endParaRPr sz="54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Homeless Services Network of Central Florida</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4065-D L.B. McLeod Road</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Orlando, FL 32811</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Phone: (407) 893-0133</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Fax: (407) 893-5299</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www.hsncfl.org</a:t>
            </a:r>
            <a:endParaRPr sz="2800" b="0" i="0" u="none" strike="noStrike" cap="none">
              <a:solidFill>
                <a:schemeClr val="dk1"/>
              </a:solidFill>
              <a:latin typeface="Calibri"/>
              <a:ea typeface="Calibri"/>
              <a:cs typeface="Calibri"/>
              <a:sym typeface="Calibri"/>
            </a:endParaRPr>
          </a:p>
        </p:txBody>
      </p:sp>
      <p:pic>
        <p:nvPicPr>
          <p:cNvPr id="42" name="Google Shape;42;p9"/>
          <p:cNvPicPr preferRelativeResize="0"/>
          <p:nvPr/>
        </p:nvPicPr>
        <p:blipFill rotWithShape="1">
          <a:blip r:embed="rId2">
            <a:alphaModFix/>
          </a:blip>
          <a:srcRect/>
          <a:stretch/>
        </p:blipFill>
        <p:spPr>
          <a:xfrm>
            <a:off x="4724189" y="428151"/>
            <a:ext cx="2057712" cy="9679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p10"/>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10"/>
          <p:cNvSpPr txBox="1">
            <a:spLocks noGrp="1"/>
          </p:cNvSpPr>
          <p:nvPr>
            <p:ph type="subTitle" idx="1"/>
          </p:nvPr>
        </p:nvSpPr>
        <p:spPr>
          <a:xfrm>
            <a:off x="1828800" y="3886200"/>
            <a:ext cx="8534400" cy="1752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00B8B8"/>
              </a:buClr>
              <a:buSzPts val="3200"/>
              <a:buFont typeface="Arial"/>
              <a:buNone/>
              <a:defRPr sz="3200" b="0" i="0" u="none" strike="noStrike" cap="none">
                <a:solidFill>
                  <a:srgbClr val="00B8B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6" name="Google Shape;46;p10"/>
          <p:cNvSpPr txBox="1">
            <a:spLocks noGrp="1"/>
          </p:cNvSpPr>
          <p:nvPr>
            <p:ph type="sldNum" idx="12"/>
          </p:nvPr>
        </p:nvSpPr>
        <p:spPr>
          <a:xfrm>
            <a:off x="10831457" y="6369045"/>
            <a:ext cx="7508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mt="20000"/>
          </a:blip>
          <a:stretch>
            <a:fillRect/>
          </a:stretch>
        </a:blipFill>
        <a:effectLst/>
      </p:bgPr>
    </p:bg>
    <p:spTree>
      <p:nvGrpSpPr>
        <p:cNvPr id="1" name="Shape 5"/>
        <p:cNvGrpSpPr/>
        <p:nvPr/>
      </p:nvGrpSpPr>
      <p:grpSpPr>
        <a:xfrm>
          <a:off x="0" y="0"/>
          <a:ext cx="0" cy="0"/>
          <a:chOff x="0" y="0"/>
          <a:chExt cx="0" cy="0"/>
        </a:xfrm>
      </p:grpSpPr>
      <p:sp>
        <p:nvSpPr>
          <p:cNvPr id="6" name="Google Shape;6;p1"/>
          <p:cNvSpPr/>
          <p:nvPr/>
        </p:nvSpPr>
        <p:spPr>
          <a:xfrm>
            <a:off x="4143303" y="-1798"/>
            <a:ext cx="8039616" cy="6859801"/>
          </a:xfrm>
          <a:custGeom>
            <a:avLst/>
            <a:gdLst/>
            <a:ahLst/>
            <a:cxnLst/>
            <a:rect l="l" t="t" r="r" b="b"/>
            <a:pathLst>
              <a:path w="6029712" h="6859801" extrusionOk="0">
                <a:moveTo>
                  <a:pt x="0" y="291"/>
                </a:moveTo>
                <a:lnTo>
                  <a:pt x="6029712" y="0"/>
                </a:lnTo>
                <a:lnTo>
                  <a:pt x="6029712" y="6858001"/>
                </a:lnTo>
                <a:lnTo>
                  <a:pt x="1024828" y="6859801"/>
                </a:lnTo>
                <a:lnTo>
                  <a:pt x="0" y="29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7;p1"/>
          <p:cNvSpPr/>
          <p:nvPr/>
        </p:nvSpPr>
        <p:spPr>
          <a:xfrm>
            <a:off x="2957459" y="-899"/>
            <a:ext cx="1603484" cy="6856730"/>
          </a:xfrm>
          <a:custGeom>
            <a:avLst/>
            <a:gdLst/>
            <a:ahLst/>
            <a:cxnLst/>
            <a:rect l="l" t="t" r="r" b="b"/>
            <a:pathLst>
              <a:path w="1202613" h="6856730" extrusionOk="0">
                <a:moveTo>
                  <a:pt x="0" y="820"/>
                </a:moveTo>
                <a:lnTo>
                  <a:pt x="182705" y="0"/>
                </a:lnTo>
                <a:lnTo>
                  <a:pt x="1202613" y="6856730"/>
                </a:lnTo>
                <a:lnTo>
                  <a:pt x="1016387" y="6856729"/>
                </a:lnTo>
                <a:lnTo>
                  <a:pt x="0" y="82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8;p1"/>
          <p:cNvSpPr txBox="1">
            <a:spLocks noGrp="1"/>
          </p:cNvSpPr>
          <p:nvPr>
            <p:ph type="dt" idx="10"/>
          </p:nvPr>
        </p:nvSpPr>
        <p:spPr>
          <a:xfrm>
            <a:off x="609600" y="6356748"/>
            <a:ext cx="2844800" cy="364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9" name="Google Shape;9;p1"/>
          <p:cNvPicPr preferRelativeResize="0"/>
          <p:nvPr/>
        </p:nvPicPr>
        <p:blipFill>
          <a:blip r:embed="rId10">
            <a:alphaModFix/>
          </a:blip>
          <a:stretch>
            <a:fillRect/>
          </a:stretch>
        </p:blipFill>
        <p:spPr>
          <a:xfrm>
            <a:off x="10441334" y="139326"/>
            <a:ext cx="1485633" cy="676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6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7">
            <a:alphaModFix amt="20000"/>
          </a:blip>
          <a:stretch>
            <a:fillRect/>
          </a:stretch>
        </a:blipFill>
        <a:effectLst/>
      </p:bgPr>
    </p:bg>
    <p:spTree>
      <p:nvGrpSpPr>
        <p:cNvPr id="1" name="Shape 35"/>
        <p:cNvGrpSpPr/>
        <p:nvPr/>
      </p:nvGrpSpPr>
      <p:grpSpPr>
        <a:xfrm>
          <a:off x="0" y="0"/>
          <a:ext cx="0" cy="0"/>
          <a:chOff x="0" y="0"/>
          <a:chExt cx="0" cy="0"/>
        </a:xfrm>
      </p:grpSpPr>
      <p:sp>
        <p:nvSpPr>
          <p:cNvPr id="36" name="Google Shape;36;p8"/>
          <p:cNvSpPr/>
          <p:nvPr/>
        </p:nvSpPr>
        <p:spPr>
          <a:xfrm>
            <a:off x="4143303" y="-1798"/>
            <a:ext cx="8039616" cy="6859801"/>
          </a:xfrm>
          <a:custGeom>
            <a:avLst/>
            <a:gdLst/>
            <a:ahLst/>
            <a:cxnLst/>
            <a:rect l="l" t="t" r="r" b="b"/>
            <a:pathLst>
              <a:path w="6029712" h="6859801" extrusionOk="0">
                <a:moveTo>
                  <a:pt x="0" y="291"/>
                </a:moveTo>
                <a:lnTo>
                  <a:pt x="6029712" y="0"/>
                </a:lnTo>
                <a:lnTo>
                  <a:pt x="6029712" y="6858001"/>
                </a:lnTo>
                <a:lnTo>
                  <a:pt x="1024828" y="6859801"/>
                </a:lnTo>
                <a:lnTo>
                  <a:pt x="0" y="29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8"/>
          <p:cNvSpPr/>
          <p:nvPr/>
        </p:nvSpPr>
        <p:spPr>
          <a:xfrm>
            <a:off x="2957459" y="-899"/>
            <a:ext cx="1603484" cy="6856730"/>
          </a:xfrm>
          <a:custGeom>
            <a:avLst/>
            <a:gdLst/>
            <a:ahLst/>
            <a:cxnLst/>
            <a:rect l="l" t="t" r="r" b="b"/>
            <a:pathLst>
              <a:path w="1202613" h="6856730" extrusionOk="0">
                <a:moveTo>
                  <a:pt x="0" y="820"/>
                </a:moveTo>
                <a:lnTo>
                  <a:pt x="182705" y="0"/>
                </a:lnTo>
                <a:lnTo>
                  <a:pt x="1202613" y="6856730"/>
                </a:lnTo>
                <a:lnTo>
                  <a:pt x="1016387" y="6856729"/>
                </a:lnTo>
                <a:lnTo>
                  <a:pt x="0" y="82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8"/>
          <p:cNvSpPr txBox="1">
            <a:spLocks noGrp="1"/>
          </p:cNvSpPr>
          <p:nvPr>
            <p:ph type="dt" idx="10"/>
          </p:nvPr>
        </p:nvSpPr>
        <p:spPr>
          <a:xfrm>
            <a:off x="609600" y="6356748"/>
            <a:ext cx="2844800" cy="364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39" name="Google Shape;39;p8"/>
          <p:cNvPicPr preferRelativeResize="0"/>
          <p:nvPr/>
        </p:nvPicPr>
        <p:blipFill>
          <a:blip r:embed="rId8">
            <a:alphaModFix/>
          </a:blip>
          <a:stretch>
            <a:fillRect/>
          </a:stretch>
        </p:blipFill>
        <p:spPr>
          <a:xfrm>
            <a:off x="10441333" y="139333"/>
            <a:ext cx="1341067" cy="729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hmis@hsncfl.org" TargetMode="External"/><Relationship Id="rId2" Type="http://schemas.microsoft.com/office/2018/10/relationships/comments" Target="../comments/modernComment_131_244325A2.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hyperlink" Target="https://www.hmiscfl.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hyperlink" Target="mailto:hmis@hsncfl.org" TargetMode="Externa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D_0.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hyperlink" Target="http://www.hmiscfl.org" TargetMode="External"/><Relationship Id="rId4" Type="http://schemas.openxmlformats.org/officeDocument/2006/relationships/hyperlink" Target="https://zoom.us/j/97407205687"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hmiscfl.org"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hyperlink" Target="mailto:hmis@hsncfl.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hmiscfl.org/data_scorecard/"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hyperlink" Target="http://www.hmiscfl.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hmiscfl.org"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2B_21CD53BE.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2D_58C1833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30_1B7D428E.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2209800" y="1441556"/>
            <a:ext cx="77724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a:solidFill>
                  <a:srgbClr val="003F5C"/>
                </a:solidFill>
                <a:latin typeface="Garamond"/>
              </a:rPr>
              <a:t>HMIS Advisory </a:t>
            </a:r>
          </a:p>
          <a:p>
            <a:pPr marL="0" lvl="0" indent="0" algn="ctr" rtl="0">
              <a:spcBef>
                <a:spcPts val="0"/>
              </a:spcBef>
              <a:spcAft>
                <a:spcPts val="0"/>
              </a:spcAft>
              <a:buClr>
                <a:schemeClr val="dk1"/>
              </a:buClr>
              <a:buSzPts val="4400"/>
              <a:buFont typeface="Calibri"/>
              <a:buNone/>
            </a:pPr>
            <a:r>
              <a:rPr lang="en-US" b="1">
                <a:solidFill>
                  <a:srgbClr val="003F5C"/>
                </a:solidFill>
                <a:latin typeface="Garamond"/>
              </a:rPr>
              <a:t>Committee Meeting</a:t>
            </a:r>
            <a:endParaRPr b="1">
              <a:solidFill>
                <a:srgbClr val="003F5C"/>
              </a:solidFill>
              <a:latin typeface="Garamond"/>
            </a:endParaRPr>
          </a:p>
        </p:txBody>
      </p:sp>
      <p:sp>
        <p:nvSpPr>
          <p:cNvPr id="66" name="Google Shape;66;p14"/>
          <p:cNvSpPr txBox="1">
            <a:spLocks noGrp="1"/>
          </p:cNvSpPr>
          <p:nvPr>
            <p:ph type="subTitle" idx="1"/>
          </p:nvPr>
        </p:nvSpPr>
        <p:spPr>
          <a:xfrm>
            <a:off x="2313569" y="3140869"/>
            <a:ext cx="7543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r>
              <a:rPr lang="en-US">
                <a:solidFill>
                  <a:srgbClr val="003F5C"/>
                </a:solidFill>
              </a:rPr>
              <a:t>Central Florida Commission on Homelessness (CFCH)</a:t>
            </a:r>
          </a:p>
          <a:p>
            <a:pPr marL="0" lvl="0" indent="0" algn="ctr" rtl="0">
              <a:spcBef>
                <a:spcPts val="0"/>
              </a:spcBef>
              <a:spcAft>
                <a:spcPts val="0"/>
              </a:spcAft>
              <a:buClr>
                <a:srgbClr val="888888"/>
              </a:buClr>
              <a:buSzPts val="3200"/>
              <a:buNone/>
            </a:pPr>
            <a:r>
              <a:rPr lang="en-US">
                <a:solidFill>
                  <a:srgbClr val="003F5C"/>
                </a:solidFill>
              </a:rPr>
              <a:t>CoC FL-507</a:t>
            </a:r>
            <a:endParaRPr>
              <a:solidFill>
                <a:srgbClr val="003F5C"/>
              </a:solidFill>
            </a:endParaRPr>
          </a:p>
          <a:p>
            <a:pPr>
              <a:spcBef>
                <a:spcPts val="0"/>
              </a:spcBef>
              <a:buClr>
                <a:srgbClr val="888888"/>
              </a:buClr>
            </a:pPr>
            <a:r>
              <a:rPr lang="en-US">
                <a:solidFill>
                  <a:srgbClr val="003F5C"/>
                </a:solidFill>
              </a:rPr>
              <a:t>Nov 11th, 2025</a:t>
            </a:r>
            <a:br>
              <a:rPr lang="en-US"/>
            </a:br>
            <a:endParaRPr sz="1800">
              <a:solidFill>
                <a:srgbClr val="003F5C"/>
              </a:solidFill>
            </a:endParaRPr>
          </a:p>
          <a:p>
            <a:pPr marL="0" lvl="0" indent="0" algn="ctr" rtl="0">
              <a:spcBef>
                <a:spcPts val="0"/>
              </a:spcBef>
              <a:spcAft>
                <a:spcPts val="0"/>
              </a:spcAft>
              <a:buClr>
                <a:srgbClr val="888888"/>
              </a:buClr>
              <a:buSzPts val="3200"/>
              <a:buNone/>
            </a:pPr>
            <a:endParaRPr sz="2700">
              <a:solidFill>
                <a:srgbClr val="003F5C"/>
              </a:solidFill>
            </a:endParaRPr>
          </a:p>
          <a:p>
            <a:pPr>
              <a:spcBef>
                <a:spcPts val="0"/>
              </a:spcBef>
              <a:buClr>
                <a:srgbClr val="888888"/>
              </a:buClr>
            </a:pPr>
            <a:endParaRPr lang="en-US" sz="2700">
              <a:solidFill>
                <a:srgbClr val="003F5C"/>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4AF4-ED2F-2AA6-7F13-FC4C1187B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30E0B-FBD7-E173-A9C9-ECEF86536935}"/>
              </a:ext>
            </a:extLst>
          </p:cNvPr>
          <p:cNvSpPr>
            <a:spLocks noGrp="1"/>
          </p:cNvSpPr>
          <p:nvPr>
            <p:ph type="title"/>
          </p:nvPr>
        </p:nvSpPr>
        <p:spPr/>
        <p:txBody>
          <a:bodyPr/>
          <a:lstStyle/>
          <a:p>
            <a:pPr algn="l">
              <a:buNone/>
            </a:pPr>
            <a:r>
              <a:rPr lang="en-US" sz="4400" b="1">
                <a:solidFill>
                  <a:srgbClr val="003F5C"/>
                </a:solidFill>
                <a:latin typeface="Garamond"/>
              </a:rPr>
              <a:t>FAQ’s In Progress</a:t>
            </a:r>
          </a:p>
        </p:txBody>
      </p:sp>
      <p:sp>
        <p:nvSpPr>
          <p:cNvPr id="3" name="Text Placeholder 2">
            <a:extLst>
              <a:ext uri="{FF2B5EF4-FFF2-40B4-BE49-F238E27FC236}">
                <a16:creationId xmlns:a16="http://schemas.microsoft.com/office/drawing/2014/main" id="{67803D71-2A99-39BB-50B8-9F1AAD980A7E}"/>
              </a:ext>
            </a:extLst>
          </p:cNvPr>
          <p:cNvSpPr>
            <a:spLocks noGrp="1"/>
          </p:cNvSpPr>
          <p:nvPr>
            <p:ph type="body" idx="1"/>
          </p:nvPr>
        </p:nvSpPr>
        <p:spPr>
          <a:xfrm>
            <a:off x="609600" y="1600200"/>
            <a:ext cx="5484192" cy="4989926"/>
          </a:xfrm>
        </p:spPr>
        <p:txBody>
          <a:bodyPr/>
          <a:lstStyle/>
          <a:p>
            <a:pPr>
              <a:buNone/>
            </a:pPr>
            <a:r>
              <a:rPr lang="en-US" sz="1800" b="1"/>
              <a:t>Purpose of the FAQs:</a:t>
            </a:r>
            <a:endParaRPr lang="en-US" sz="1800"/>
          </a:p>
          <a:p>
            <a:pPr marL="285750" indent="-285750">
              <a:buFont typeface="Calibri"/>
              <a:buChar char="-"/>
            </a:pPr>
            <a:r>
              <a:rPr lang="en-US" sz="1600"/>
              <a:t>To make it easier for users to quickly find answers to common HMIS-related questions.</a:t>
            </a:r>
          </a:p>
          <a:p>
            <a:pPr marL="285750" indent="-285750">
              <a:buFont typeface="Calibri"/>
              <a:buChar char="-"/>
            </a:pPr>
            <a:r>
              <a:rPr lang="en-US" sz="1600"/>
              <a:t>To provide consistent guidance and reduce the need for repetitive support tickets.</a:t>
            </a:r>
          </a:p>
          <a:p>
            <a:pPr marL="285750" indent="-285750">
              <a:buFont typeface="Calibri"/>
              <a:buChar char="-"/>
            </a:pPr>
            <a:r>
              <a:rPr lang="en-US" sz="1600"/>
              <a:t>To strengthen understanding of HMIS processes, data quality, and best practices across our community.</a:t>
            </a:r>
          </a:p>
          <a:p>
            <a:pPr marL="285750" indent="-285750">
              <a:buFont typeface="Calibri"/>
              <a:buChar char="-"/>
            </a:pPr>
            <a:endParaRPr lang="en-US" sz="1800" b="1"/>
          </a:p>
          <a:p>
            <a:pPr marL="0" indent="0">
              <a:buNone/>
            </a:pPr>
            <a:r>
              <a:rPr lang="en-US" sz="1800" b="1"/>
              <a:t>Why We Need Your Input:</a:t>
            </a:r>
            <a:endParaRPr lang="en-US" sz="1800"/>
          </a:p>
          <a:p>
            <a:pPr marL="285750" indent="-285750">
              <a:buFont typeface="Calibri"/>
              <a:buChar char="-"/>
            </a:pPr>
            <a:r>
              <a:rPr lang="en-US" sz="1600"/>
              <a:t>You work directly with the system and clients every day, your perspective helps us identify the most helpful topics.</a:t>
            </a:r>
          </a:p>
          <a:p>
            <a:pPr marL="285750" indent="-285750">
              <a:buFont typeface="Calibri"/>
              <a:buChar char="-"/>
            </a:pPr>
            <a:r>
              <a:rPr lang="en-US" sz="1600"/>
              <a:t>Partner feedback ensures the FAQs are relevant, clear, and address real-world scenarios.</a:t>
            </a:r>
          </a:p>
          <a:p>
            <a:pPr indent="0">
              <a:buNone/>
            </a:pPr>
            <a:r>
              <a:rPr lang="en-US" sz="1600" b="1"/>
              <a:t>How to Contribute:</a:t>
            </a:r>
            <a:endParaRPr lang="en-US" sz="1600"/>
          </a:p>
          <a:p>
            <a:pPr marL="742950" indent="-285750">
              <a:buFont typeface="Calibri"/>
              <a:buChar char="-"/>
            </a:pPr>
            <a:r>
              <a:rPr lang="en-US" sz="1600"/>
              <a:t>Email your suggestions to </a:t>
            </a:r>
            <a:r>
              <a:rPr lang="en-US" sz="1600">
                <a:hlinkClick r:id="rId3"/>
              </a:rPr>
              <a:t>hmis@hsncfl.org</a:t>
            </a:r>
            <a:endParaRPr lang="en-US" sz="1600"/>
          </a:p>
          <a:p>
            <a:pPr marL="742950" indent="-285750">
              <a:buFont typeface="Calibri"/>
              <a:buChar char="-"/>
            </a:pPr>
            <a:r>
              <a:rPr lang="en-US" sz="1600"/>
              <a:t>Or submit a ticket at </a:t>
            </a:r>
            <a:r>
              <a:rPr lang="en-US" sz="1600">
                <a:hlinkClick r:id="rId4"/>
              </a:rPr>
              <a:t>hmiscfl.org</a:t>
            </a:r>
            <a:endParaRPr lang="en-US" sz="1600"/>
          </a:p>
          <a:p>
            <a:pPr marL="114300" indent="0">
              <a:buNone/>
            </a:pPr>
            <a:endParaRPr lang="en-US"/>
          </a:p>
        </p:txBody>
      </p:sp>
      <p:pic>
        <p:nvPicPr>
          <p:cNvPr id="5" name="Picture 4">
            <a:extLst>
              <a:ext uri="{FF2B5EF4-FFF2-40B4-BE49-F238E27FC236}">
                <a16:creationId xmlns:a16="http://schemas.microsoft.com/office/drawing/2014/main" id="{1FDA9851-B6EB-92E2-9BA1-CE8311B4CAFD}"/>
              </a:ext>
            </a:extLst>
          </p:cNvPr>
          <p:cNvPicPr>
            <a:picLocks noChangeAspect="1"/>
          </p:cNvPicPr>
          <p:nvPr/>
        </p:nvPicPr>
        <p:blipFill>
          <a:blip r:embed="rId5"/>
          <a:stretch>
            <a:fillRect/>
          </a:stretch>
        </p:blipFill>
        <p:spPr>
          <a:xfrm>
            <a:off x="7460428" y="1601304"/>
            <a:ext cx="3543840" cy="4417392"/>
          </a:xfrm>
          <a:prstGeom prst="rect">
            <a:avLst/>
          </a:prstGeom>
        </p:spPr>
      </p:pic>
    </p:spTree>
    <p:extLst>
      <p:ext uri="{BB962C8B-B14F-4D97-AF65-F5344CB8AC3E}">
        <p14:creationId xmlns:p14="http://schemas.microsoft.com/office/powerpoint/2010/main" val="60838032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6A139-903E-C0BA-CF63-547331B00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6159EC-2F5A-C2AE-F244-DB744DDE9F5E}"/>
              </a:ext>
            </a:extLst>
          </p:cNvPr>
          <p:cNvSpPr>
            <a:spLocks noGrp="1"/>
          </p:cNvSpPr>
          <p:nvPr>
            <p:ph type="title"/>
          </p:nvPr>
        </p:nvSpPr>
        <p:spPr/>
        <p:txBody>
          <a:bodyPr/>
          <a:lstStyle/>
          <a:p>
            <a:pPr algn="l">
              <a:buNone/>
            </a:pPr>
            <a:r>
              <a:rPr lang="en-US" sz="3200" b="1">
                <a:solidFill>
                  <a:srgbClr val="003F5C"/>
                </a:solidFill>
                <a:latin typeface="Garamond"/>
              </a:rPr>
              <a:t>Tracking Substance Use and Mental Health Treatment</a:t>
            </a:r>
          </a:p>
        </p:txBody>
      </p:sp>
      <p:sp>
        <p:nvSpPr>
          <p:cNvPr id="3" name="Text Placeholder 2">
            <a:extLst>
              <a:ext uri="{FF2B5EF4-FFF2-40B4-BE49-F238E27FC236}">
                <a16:creationId xmlns:a16="http://schemas.microsoft.com/office/drawing/2014/main" id="{BB7FC193-B298-A12F-2661-9D6E2E5CC3CA}"/>
              </a:ext>
            </a:extLst>
          </p:cNvPr>
          <p:cNvSpPr>
            <a:spLocks noGrp="1"/>
          </p:cNvSpPr>
          <p:nvPr>
            <p:ph type="body" idx="1"/>
          </p:nvPr>
        </p:nvSpPr>
        <p:spPr/>
        <p:txBody>
          <a:bodyPr/>
          <a:lstStyle/>
          <a:p>
            <a:endParaRPr lang="en-US"/>
          </a:p>
          <a:p>
            <a:pPr lvl="1"/>
            <a:endParaRPr lang="en-US"/>
          </a:p>
          <a:p>
            <a:pPr lvl="1"/>
            <a:endParaRPr lang="en-US"/>
          </a:p>
        </p:txBody>
      </p:sp>
      <p:sp>
        <p:nvSpPr>
          <p:cNvPr id="4" name="TextBox 3">
            <a:extLst>
              <a:ext uri="{FF2B5EF4-FFF2-40B4-BE49-F238E27FC236}">
                <a16:creationId xmlns:a16="http://schemas.microsoft.com/office/drawing/2014/main" id="{CEEC474F-2FCC-5484-F64E-2FEE3AD86B64}"/>
              </a:ext>
            </a:extLst>
          </p:cNvPr>
          <p:cNvSpPr txBox="1"/>
          <p:nvPr/>
        </p:nvSpPr>
        <p:spPr>
          <a:xfrm>
            <a:off x="607785" y="1288142"/>
            <a:ext cx="1137557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b="1">
                <a:solidFill>
                  <a:srgbClr val="003F5C"/>
                </a:solidFill>
              </a:rPr>
              <a:t>If you need to track any information related to Substance Use or Mental Health Treatment, here are the available service options:</a:t>
            </a:r>
          </a:p>
          <a:p>
            <a:pPr marL="285750" indent="-285750">
              <a:buChar char="•"/>
            </a:pPr>
            <a:endParaRPr lang="en-US">
              <a:solidFill>
                <a:srgbClr val="003F5C"/>
              </a:solidFill>
            </a:endParaRPr>
          </a:p>
          <a:p>
            <a:pPr marL="285750" indent="-285750">
              <a:buChar char="•"/>
            </a:pPr>
            <a:endParaRPr lang="en-US"/>
          </a:p>
        </p:txBody>
      </p:sp>
      <p:pic>
        <p:nvPicPr>
          <p:cNvPr id="5" name="Picture 4" descr="A screenshot of a group of counseling&#10;&#10;AI-generated content may be incorrect.">
            <a:extLst>
              <a:ext uri="{FF2B5EF4-FFF2-40B4-BE49-F238E27FC236}">
                <a16:creationId xmlns:a16="http://schemas.microsoft.com/office/drawing/2014/main" id="{03C2A6FA-C6DC-F67C-0F01-5F41B3A7259F}"/>
              </a:ext>
            </a:extLst>
          </p:cNvPr>
          <p:cNvPicPr>
            <a:picLocks noChangeAspect="1"/>
          </p:cNvPicPr>
          <p:nvPr/>
        </p:nvPicPr>
        <p:blipFill>
          <a:blip r:embed="rId2"/>
          <a:stretch>
            <a:fillRect/>
          </a:stretch>
        </p:blipFill>
        <p:spPr>
          <a:xfrm>
            <a:off x="2370137" y="1713034"/>
            <a:ext cx="7324725" cy="2171700"/>
          </a:xfrm>
          <a:prstGeom prst="rect">
            <a:avLst/>
          </a:prstGeom>
          <a:ln>
            <a:solidFill>
              <a:srgbClr val="003F5C"/>
            </a:solidFill>
          </a:ln>
        </p:spPr>
      </p:pic>
      <p:pic>
        <p:nvPicPr>
          <p:cNvPr id="6" name="Picture 5" descr="A screenshot of a service group&#10;&#10;AI-generated content may be incorrect.">
            <a:extLst>
              <a:ext uri="{FF2B5EF4-FFF2-40B4-BE49-F238E27FC236}">
                <a16:creationId xmlns:a16="http://schemas.microsoft.com/office/drawing/2014/main" id="{96046569-01FB-ACF6-99F2-F910BB497D76}"/>
              </a:ext>
            </a:extLst>
          </p:cNvPr>
          <p:cNvPicPr>
            <a:picLocks noChangeAspect="1"/>
          </p:cNvPicPr>
          <p:nvPr/>
        </p:nvPicPr>
        <p:blipFill>
          <a:blip r:embed="rId3"/>
          <a:stretch>
            <a:fillRect/>
          </a:stretch>
        </p:blipFill>
        <p:spPr>
          <a:xfrm>
            <a:off x="2470150" y="3965487"/>
            <a:ext cx="7124700" cy="1895475"/>
          </a:xfrm>
          <a:prstGeom prst="rect">
            <a:avLst/>
          </a:prstGeom>
          <a:ln>
            <a:solidFill>
              <a:srgbClr val="003F5C"/>
            </a:solidFill>
          </a:ln>
        </p:spPr>
      </p:pic>
      <p:sp>
        <p:nvSpPr>
          <p:cNvPr id="7" name="TextBox 6">
            <a:extLst>
              <a:ext uri="{FF2B5EF4-FFF2-40B4-BE49-F238E27FC236}">
                <a16:creationId xmlns:a16="http://schemas.microsoft.com/office/drawing/2014/main" id="{E5A568BF-581A-A59E-3E10-E04D98DD717A}"/>
              </a:ext>
            </a:extLst>
          </p:cNvPr>
          <p:cNvSpPr txBox="1"/>
          <p:nvPr/>
        </p:nvSpPr>
        <p:spPr>
          <a:xfrm>
            <a:off x="607786" y="6032499"/>
            <a:ext cx="100949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b="1">
                <a:solidFill>
                  <a:srgbClr val="003F5C"/>
                </a:solidFill>
              </a:rPr>
              <a:t>If you do not have access to these services and would like to start tracking: Submit a ticket (</a:t>
            </a:r>
            <a:r>
              <a:rPr lang="en-US" b="1">
                <a:solidFill>
                  <a:srgbClr val="003F5C"/>
                </a:solidFill>
                <a:hlinkClick r:id="rId4">
                  <a:extLst>
                    <a:ext uri="{A12FA001-AC4F-418D-AE19-62706E023703}">
                      <ahyp:hlinkClr xmlns:ahyp="http://schemas.microsoft.com/office/drawing/2018/hyperlinkcolor" val="tx"/>
                    </a:ext>
                  </a:extLst>
                </a:hlinkClick>
              </a:rPr>
              <a:t>hmis@hsncfl.org</a:t>
            </a:r>
            <a:r>
              <a:rPr lang="en-US" b="1">
                <a:solidFill>
                  <a:srgbClr val="003F5C"/>
                </a:solidFill>
              </a:rPr>
              <a:t>)</a:t>
            </a:r>
            <a:endParaRPr lang="en-US"/>
          </a:p>
        </p:txBody>
      </p:sp>
    </p:spTree>
    <p:extLst>
      <p:ext uri="{BB962C8B-B14F-4D97-AF65-F5344CB8AC3E}">
        <p14:creationId xmlns:p14="http://schemas.microsoft.com/office/powerpoint/2010/main" val="1428797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title"/>
          </p:nvPr>
        </p:nvSpPr>
        <p:spPr>
          <a:xfrm>
            <a:off x="1981200" y="0"/>
            <a:ext cx="8229600" cy="957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3F5C"/>
                </a:solidFill>
                <a:latin typeface="Garamond"/>
                <a:ea typeface="Cabin"/>
                <a:cs typeface="Cabin"/>
                <a:sym typeface="Cabin"/>
              </a:rPr>
              <a:t>HMIS Training &amp; Support</a:t>
            </a:r>
            <a:endParaRPr lang="en-US" sz="3600" b="1">
              <a:latin typeface="Garamond"/>
            </a:endParaRPr>
          </a:p>
        </p:txBody>
      </p:sp>
      <p:sp>
        <p:nvSpPr>
          <p:cNvPr id="308" name="Google Shape;308;p43"/>
          <p:cNvSpPr txBox="1">
            <a:spLocks noGrp="1"/>
          </p:cNvSpPr>
          <p:nvPr>
            <p:ph type="body" idx="1"/>
          </p:nvPr>
        </p:nvSpPr>
        <p:spPr>
          <a:xfrm>
            <a:off x="1280984" y="605822"/>
            <a:ext cx="8929816" cy="570290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40"/>
              </a:spcBef>
              <a:spcAft>
                <a:spcPts val="0"/>
              </a:spcAft>
              <a:buNone/>
            </a:pPr>
            <a:endParaRPr sz="200" b="1"/>
          </a:p>
          <a:p>
            <a:pPr marL="0" lvl="0" indent="0" algn="l" rtl="0">
              <a:lnSpc>
                <a:spcPct val="115000"/>
              </a:lnSpc>
              <a:spcBef>
                <a:spcPts val="640"/>
              </a:spcBef>
              <a:spcAft>
                <a:spcPts val="0"/>
              </a:spcAft>
              <a:buNone/>
            </a:pPr>
            <a:r>
              <a:rPr lang="en-US" sz="1700" b="1">
                <a:solidFill>
                  <a:srgbClr val="003F5C"/>
                </a:solidFill>
                <a:latin typeface="Calibri"/>
              </a:rPr>
              <a:t>Our routine monthly training calendar:</a:t>
            </a:r>
            <a:endParaRPr sz="1700">
              <a:solidFill>
                <a:srgbClr val="003F5C"/>
              </a:solidFill>
              <a:latin typeface="Calibri"/>
            </a:endParaRPr>
          </a:p>
          <a:p>
            <a:pPr marL="0" lvl="0" indent="0" algn="l" rtl="0">
              <a:lnSpc>
                <a:spcPct val="115000"/>
              </a:lnSpc>
              <a:spcBef>
                <a:spcPts val="640"/>
              </a:spcBef>
              <a:spcAft>
                <a:spcPts val="0"/>
              </a:spcAft>
              <a:buNone/>
            </a:pPr>
            <a:r>
              <a:rPr lang="en-US" sz="1700">
                <a:solidFill>
                  <a:srgbClr val="003F5C"/>
                </a:solidFill>
                <a:latin typeface="Calibri"/>
              </a:rPr>
              <a:t>1st &amp; 3rd Tuesday: HMIS 101 New User Training (9a - 2p)</a:t>
            </a:r>
            <a:endParaRPr sz="1700" b="1" i="1">
              <a:solidFill>
                <a:srgbClr val="003F5C"/>
              </a:solidFill>
              <a:latin typeface="Calibri"/>
            </a:endParaRPr>
          </a:p>
          <a:p>
            <a:pPr marL="0" lvl="0" indent="0" algn="l" rtl="0">
              <a:lnSpc>
                <a:spcPct val="115000"/>
              </a:lnSpc>
              <a:spcBef>
                <a:spcPts val="640"/>
              </a:spcBef>
              <a:spcAft>
                <a:spcPts val="0"/>
              </a:spcAft>
              <a:buNone/>
            </a:pPr>
            <a:r>
              <a:rPr lang="en-US" sz="1700">
                <a:solidFill>
                  <a:srgbClr val="003F5C"/>
                </a:solidFill>
                <a:latin typeface="Calibri"/>
              </a:rPr>
              <a:t>2nd &amp; 4th Wednesday: HMIS 101/102 Refreshers (2p - 4p)</a:t>
            </a:r>
            <a:endParaRPr sz="1700">
              <a:solidFill>
                <a:srgbClr val="003F5C"/>
              </a:solidFill>
              <a:latin typeface="Calibri"/>
            </a:endParaRPr>
          </a:p>
          <a:p>
            <a:pPr marL="0" lvl="0" indent="0" algn="l" rtl="0">
              <a:lnSpc>
                <a:spcPct val="115000"/>
              </a:lnSpc>
              <a:spcBef>
                <a:spcPts val="640"/>
              </a:spcBef>
              <a:spcAft>
                <a:spcPts val="0"/>
              </a:spcAft>
              <a:buNone/>
            </a:pPr>
            <a:r>
              <a:rPr lang="en-US" sz="1700">
                <a:solidFill>
                  <a:srgbClr val="003F5C"/>
                </a:solidFill>
                <a:latin typeface="Calibri"/>
              </a:rPr>
              <a:t>3rd Tuesday: </a:t>
            </a:r>
            <a:r>
              <a:rPr lang="en-US" sz="1700" err="1">
                <a:solidFill>
                  <a:srgbClr val="003F5C"/>
                </a:solidFill>
                <a:latin typeface="Calibri"/>
              </a:rPr>
              <a:t>ClientTrack</a:t>
            </a:r>
            <a:r>
              <a:rPr lang="en-US" sz="1700">
                <a:solidFill>
                  <a:srgbClr val="003F5C"/>
                </a:solidFill>
                <a:latin typeface="Calibri"/>
              </a:rPr>
              <a:t> Introduction to Reports Training (3p - 4:30p)</a:t>
            </a:r>
            <a:endParaRPr sz="1700">
              <a:solidFill>
                <a:srgbClr val="003F5C"/>
              </a:solidFill>
              <a:latin typeface="Calibri"/>
            </a:endParaRPr>
          </a:p>
          <a:p>
            <a:pPr marL="0" lvl="0" indent="0" algn="l" rtl="0">
              <a:lnSpc>
                <a:spcPct val="115000"/>
              </a:lnSpc>
              <a:spcBef>
                <a:spcPts val="640"/>
              </a:spcBef>
              <a:spcAft>
                <a:spcPts val="0"/>
              </a:spcAft>
              <a:buNone/>
            </a:pPr>
            <a:endParaRPr sz="500">
              <a:solidFill>
                <a:srgbClr val="003F5C"/>
              </a:solidFill>
              <a:latin typeface="Calibri"/>
            </a:endParaRPr>
          </a:p>
          <a:p>
            <a:pPr marL="0" lvl="0" indent="0" algn="l" rtl="0">
              <a:lnSpc>
                <a:spcPct val="115000"/>
              </a:lnSpc>
              <a:spcBef>
                <a:spcPts val="640"/>
              </a:spcBef>
              <a:spcAft>
                <a:spcPts val="0"/>
              </a:spcAft>
              <a:buNone/>
            </a:pPr>
            <a:r>
              <a:rPr lang="en-US" sz="1700" b="1">
                <a:solidFill>
                  <a:srgbClr val="003F5C"/>
                </a:solidFill>
                <a:latin typeface="Calibri"/>
              </a:rPr>
              <a:t>Ad-Hoc Reports Training (request via HMIS Support Ticket)</a:t>
            </a:r>
            <a:endParaRPr sz="1700" b="1">
              <a:solidFill>
                <a:srgbClr val="003F5C"/>
              </a:solidFill>
              <a:latin typeface="Calibri"/>
            </a:endParaRPr>
          </a:p>
          <a:p>
            <a:pPr marL="0" lvl="0" indent="0" algn="l" rtl="0">
              <a:lnSpc>
                <a:spcPct val="115000"/>
              </a:lnSpc>
              <a:spcBef>
                <a:spcPts val="640"/>
              </a:spcBef>
              <a:spcAft>
                <a:spcPts val="0"/>
              </a:spcAft>
              <a:buNone/>
            </a:pPr>
            <a:r>
              <a:rPr lang="en-US" sz="1700">
                <a:solidFill>
                  <a:srgbClr val="003F5C"/>
                </a:solidFill>
                <a:latin typeface="Calibri"/>
              </a:rPr>
              <a:t>APR/CAPER in </a:t>
            </a:r>
            <a:r>
              <a:rPr lang="en-US" sz="1700" err="1">
                <a:solidFill>
                  <a:srgbClr val="003F5C"/>
                </a:solidFill>
                <a:latin typeface="Calibri"/>
              </a:rPr>
              <a:t>ClientTrack</a:t>
            </a:r>
            <a:endParaRPr sz="1700">
              <a:solidFill>
                <a:srgbClr val="003F5C"/>
              </a:solidFill>
              <a:latin typeface="Calibri"/>
            </a:endParaRPr>
          </a:p>
          <a:p>
            <a:pPr marL="0" lvl="0" indent="0" algn="l" rtl="0">
              <a:lnSpc>
                <a:spcPct val="115000"/>
              </a:lnSpc>
              <a:spcBef>
                <a:spcPts val="640"/>
              </a:spcBef>
              <a:spcAft>
                <a:spcPts val="0"/>
              </a:spcAft>
              <a:buNone/>
            </a:pPr>
            <a:r>
              <a:rPr lang="en-US" sz="1700">
                <a:solidFill>
                  <a:srgbClr val="003F5C"/>
                </a:solidFill>
                <a:latin typeface="Calibri"/>
              </a:rPr>
              <a:t>Everyday Reporting in </a:t>
            </a:r>
            <a:r>
              <a:rPr lang="en-US" sz="1700" err="1">
                <a:solidFill>
                  <a:srgbClr val="003F5C"/>
                </a:solidFill>
                <a:latin typeface="Calibri"/>
              </a:rPr>
              <a:t>ClientTrack</a:t>
            </a:r>
            <a:r>
              <a:rPr lang="en-US" sz="1700">
                <a:solidFill>
                  <a:srgbClr val="003F5C"/>
                </a:solidFill>
                <a:latin typeface="Calibri"/>
              </a:rPr>
              <a:t> </a:t>
            </a:r>
            <a:endParaRPr sz="1700">
              <a:solidFill>
                <a:srgbClr val="003F5C"/>
              </a:solidFill>
              <a:latin typeface="Calibri"/>
            </a:endParaRPr>
          </a:p>
          <a:p>
            <a:pPr marL="0" lvl="0" indent="0" algn="l" rtl="0">
              <a:lnSpc>
                <a:spcPct val="115000"/>
              </a:lnSpc>
              <a:spcBef>
                <a:spcPts val="640"/>
              </a:spcBef>
              <a:spcAft>
                <a:spcPts val="0"/>
              </a:spcAft>
              <a:buNone/>
            </a:pPr>
            <a:r>
              <a:rPr lang="en-US" sz="1700">
                <a:solidFill>
                  <a:srgbClr val="003F5C"/>
                </a:solidFill>
                <a:latin typeface="Calibri"/>
              </a:rPr>
              <a:t>Explore Data Explorer</a:t>
            </a:r>
            <a:endParaRPr sz="1700">
              <a:solidFill>
                <a:srgbClr val="003F5C"/>
              </a:solidFill>
              <a:latin typeface="Calibri"/>
            </a:endParaRPr>
          </a:p>
          <a:p>
            <a:pPr marL="0" lvl="0" indent="0" algn="l" rtl="0">
              <a:lnSpc>
                <a:spcPct val="115000"/>
              </a:lnSpc>
              <a:spcBef>
                <a:spcPts val="640"/>
              </a:spcBef>
              <a:spcAft>
                <a:spcPts val="0"/>
              </a:spcAft>
              <a:buNone/>
            </a:pPr>
            <a:r>
              <a:rPr lang="en-US" sz="1700">
                <a:solidFill>
                  <a:srgbClr val="003F5C"/>
                </a:solidFill>
                <a:latin typeface="Calibri"/>
              </a:rPr>
              <a:t>Data Quality Workshop</a:t>
            </a:r>
            <a:endParaRPr sz="1700">
              <a:solidFill>
                <a:srgbClr val="003F5C"/>
              </a:solidFill>
              <a:latin typeface="Calibri"/>
            </a:endParaRPr>
          </a:p>
          <a:p>
            <a:pPr marL="0" lvl="0" indent="0" algn="l" rtl="0">
              <a:lnSpc>
                <a:spcPct val="115000"/>
              </a:lnSpc>
              <a:spcBef>
                <a:spcPts val="640"/>
              </a:spcBef>
              <a:spcAft>
                <a:spcPts val="0"/>
              </a:spcAft>
              <a:buNone/>
            </a:pPr>
            <a:endParaRPr sz="400" i="1">
              <a:solidFill>
                <a:srgbClr val="003F5C"/>
              </a:solidFill>
              <a:latin typeface="Calibri"/>
            </a:endParaRPr>
          </a:p>
          <a:p>
            <a:pPr marL="0" lvl="0" indent="0" algn="l" rtl="0">
              <a:lnSpc>
                <a:spcPct val="115000"/>
              </a:lnSpc>
              <a:spcBef>
                <a:spcPts val="640"/>
              </a:spcBef>
              <a:spcAft>
                <a:spcPts val="0"/>
              </a:spcAft>
              <a:buNone/>
            </a:pPr>
            <a:r>
              <a:rPr lang="en-US" sz="1600" u="sng">
                <a:solidFill>
                  <a:srgbClr val="003F5C"/>
                </a:solidFill>
                <a:latin typeface="Calibri"/>
                <a:hlinkClick r:id="rId4">
                  <a:extLst>
                    <a:ext uri="{A12FA001-AC4F-418D-AE19-62706E023703}">
                      <ahyp:hlinkClr xmlns:ahyp="http://schemas.microsoft.com/office/drawing/2018/hyperlinkcolor" val="tx"/>
                    </a:ext>
                  </a:extLst>
                </a:hlinkClick>
              </a:rPr>
              <a:t>Join</a:t>
            </a:r>
            <a:r>
              <a:rPr lang="en-US" sz="1600">
                <a:solidFill>
                  <a:srgbClr val="003F5C"/>
                </a:solidFill>
                <a:latin typeface="Calibri"/>
              </a:rPr>
              <a:t> us for our office hours M/W from 1p - 2p for additional one-on-one HMIS support.</a:t>
            </a:r>
            <a:endParaRPr sz="1600">
              <a:solidFill>
                <a:srgbClr val="003F5C"/>
              </a:solidFill>
              <a:latin typeface="Calibri"/>
            </a:endParaRPr>
          </a:p>
          <a:p>
            <a:pPr marL="0" lvl="0" indent="0" algn="l" rtl="0">
              <a:lnSpc>
                <a:spcPct val="115000"/>
              </a:lnSpc>
              <a:spcBef>
                <a:spcPts val="640"/>
              </a:spcBef>
              <a:spcAft>
                <a:spcPts val="0"/>
              </a:spcAft>
              <a:buNone/>
            </a:pPr>
            <a:r>
              <a:rPr lang="en-US" sz="1600" b="1">
                <a:solidFill>
                  <a:srgbClr val="FF0000"/>
                </a:solidFill>
                <a:latin typeface="Calibri"/>
              </a:rPr>
              <a:t>Reminders:</a:t>
            </a:r>
            <a:r>
              <a:rPr lang="en-US" sz="1600" b="1">
                <a:solidFill>
                  <a:schemeClr val="dk1"/>
                </a:solidFill>
                <a:latin typeface="Calibri"/>
              </a:rPr>
              <a:t> </a:t>
            </a:r>
            <a:endParaRPr sz="1600" b="1">
              <a:solidFill>
                <a:schemeClr val="dk1"/>
              </a:solidFill>
              <a:latin typeface="Calibri"/>
            </a:endParaRPr>
          </a:p>
          <a:p>
            <a:pPr marL="0" lvl="0" indent="0" algn="l" rtl="0">
              <a:lnSpc>
                <a:spcPct val="115000"/>
              </a:lnSpc>
              <a:spcBef>
                <a:spcPts val="640"/>
              </a:spcBef>
              <a:spcAft>
                <a:spcPts val="0"/>
              </a:spcAft>
              <a:buNone/>
            </a:pPr>
            <a:r>
              <a:rPr lang="en-US" sz="1600" i="1">
                <a:solidFill>
                  <a:srgbClr val="003F5C"/>
                </a:solidFill>
                <a:latin typeface="Calibri"/>
              </a:rPr>
              <a:t>All </a:t>
            </a:r>
            <a:r>
              <a:rPr lang="en-US" sz="1600" b="1" i="1">
                <a:solidFill>
                  <a:srgbClr val="003F5C"/>
                </a:solidFill>
                <a:latin typeface="Calibri"/>
              </a:rPr>
              <a:t>new user</a:t>
            </a:r>
            <a:r>
              <a:rPr lang="en-US" sz="1600" i="1">
                <a:solidFill>
                  <a:srgbClr val="003F5C"/>
                </a:solidFill>
                <a:latin typeface="Calibri"/>
              </a:rPr>
              <a:t> training requests must come through the Agency Liaison.</a:t>
            </a:r>
            <a:endParaRPr sz="1600">
              <a:solidFill>
                <a:srgbClr val="003F5C"/>
              </a:solidFill>
              <a:latin typeface="Calibri"/>
            </a:endParaRPr>
          </a:p>
          <a:p>
            <a:pPr marL="0" lvl="0" indent="0" algn="l" rtl="0">
              <a:lnSpc>
                <a:spcPct val="115000"/>
              </a:lnSpc>
              <a:spcBef>
                <a:spcPts val="640"/>
              </a:spcBef>
              <a:spcAft>
                <a:spcPts val="0"/>
              </a:spcAft>
              <a:buNone/>
            </a:pPr>
            <a:r>
              <a:rPr lang="en-US" sz="1600" b="1" i="1">
                <a:solidFill>
                  <a:srgbClr val="003F5C"/>
                </a:solidFill>
                <a:latin typeface="Calibri"/>
              </a:rPr>
              <a:t>Agency Liaison</a:t>
            </a:r>
            <a:r>
              <a:rPr lang="en-US" sz="1600" i="1">
                <a:solidFill>
                  <a:srgbClr val="003F5C"/>
                </a:solidFill>
                <a:latin typeface="Calibri"/>
              </a:rPr>
              <a:t> needs to </a:t>
            </a:r>
            <a:r>
              <a:rPr lang="en-US" sz="1600" b="1" i="1">
                <a:solidFill>
                  <a:srgbClr val="003F5C"/>
                </a:solidFill>
                <a:latin typeface="Calibri"/>
              </a:rPr>
              <a:t>let the HMIS team know ASAP when someone leaves</a:t>
            </a:r>
            <a:endParaRPr sz="1600" b="1" i="1">
              <a:solidFill>
                <a:srgbClr val="003F5C"/>
              </a:solidFill>
              <a:latin typeface="Calibri"/>
            </a:endParaRPr>
          </a:p>
          <a:p>
            <a:pPr marL="0" lvl="0" indent="0" algn="l" rtl="0">
              <a:lnSpc>
                <a:spcPct val="115000"/>
              </a:lnSpc>
              <a:spcBef>
                <a:spcPts val="640"/>
              </a:spcBef>
              <a:spcAft>
                <a:spcPts val="0"/>
              </a:spcAft>
              <a:buNone/>
            </a:pPr>
            <a:r>
              <a:rPr lang="en-US" sz="1600" b="1" i="1">
                <a:solidFill>
                  <a:srgbClr val="003F5C"/>
                </a:solidFill>
                <a:latin typeface="Calibri"/>
              </a:rPr>
              <a:t>the agency</a:t>
            </a:r>
            <a:r>
              <a:rPr lang="en-US" sz="1600" i="1">
                <a:solidFill>
                  <a:srgbClr val="003F5C"/>
                </a:solidFill>
                <a:latin typeface="Calibri"/>
              </a:rPr>
              <a:t> so we can inactivate accounts. This is to protect the system and keep an accurate count of available subscriptions for assignment.</a:t>
            </a:r>
            <a:endParaRPr sz="1600" i="1">
              <a:solidFill>
                <a:srgbClr val="003F5C"/>
              </a:solidFill>
              <a:latin typeface="Calibri"/>
            </a:endParaRPr>
          </a:p>
        </p:txBody>
      </p:sp>
      <p:pic>
        <p:nvPicPr>
          <p:cNvPr id="309" name="Google Shape;309;p43">
            <a:hlinkClick r:id="rId5"/>
          </p:cNvPr>
          <p:cNvPicPr preferRelativeResize="0"/>
          <p:nvPr/>
        </p:nvPicPr>
        <p:blipFill>
          <a:blip r:embed="rId6">
            <a:alphaModFix/>
          </a:blip>
          <a:stretch>
            <a:fillRect/>
          </a:stretch>
        </p:blipFill>
        <p:spPr>
          <a:xfrm>
            <a:off x="9264175" y="6308714"/>
            <a:ext cx="1220106" cy="42703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4"/>
          <p:cNvSpPr txBox="1">
            <a:spLocks noGrp="1"/>
          </p:cNvSpPr>
          <p:nvPr>
            <p:ph type="title"/>
          </p:nvPr>
        </p:nvSpPr>
        <p:spPr>
          <a:xfrm>
            <a:off x="4493418" y="357982"/>
            <a:ext cx="6705601"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600" b="1">
                <a:solidFill>
                  <a:srgbClr val="002060"/>
                </a:solidFill>
                <a:latin typeface="Garamond"/>
                <a:ea typeface="Cabin"/>
                <a:cs typeface="Cabin"/>
                <a:sym typeface="Cabin"/>
              </a:rPr>
              <a:t>HMIS Training &amp; Support</a:t>
            </a:r>
            <a:endParaRPr lang="en-US" sz="3600" b="1">
              <a:solidFill>
                <a:schemeClr val="dk1"/>
              </a:solidFill>
            </a:endParaRPr>
          </a:p>
          <a:p>
            <a:pPr marL="0" lvl="0" indent="0" algn="ctr" rtl="0">
              <a:spcBef>
                <a:spcPts val="0"/>
              </a:spcBef>
              <a:spcAft>
                <a:spcPts val="0"/>
              </a:spcAft>
              <a:buNone/>
            </a:pPr>
            <a:endParaRPr/>
          </a:p>
        </p:txBody>
      </p:sp>
      <p:sp>
        <p:nvSpPr>
          <p:cNvPr id="315" name="Google Shape;315;p44"/>
          <p:cNvSpPr txBox="1">
            <a:spLocks noGrp="1"/>
          </p:cNvSpPr>
          <p:nvPr>
            <p:ph type="body" idx="1"/>
          </p:nvPr>
        </p:nvSpPr>
        <p:spPr>
          <a:xfrm>
            <a:off x="5100637" y="1504950"/>
            <a:ext cx="6705601" cy="49275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700" b="1">
                <a:solidFill>
                  <a:srgbClr val="003F5C"/>
                </a:solidFill>
                <a:latin typeface="Calibri"/>
              </a:rPr>
              <a:t>HMIS data collection templates are available on our website at: </a:t>
            </a:r>
            <a:r>
              <a:rPr lang="en-US" sz="1700" b="1" u="sng">
                <a:solidFill>
                  <a:srgbClr val="003F5C"/>
                </a:solidFill>
                <a:latin typeface="Calibri"/>
                <a:hlinkClick r:id="rId3">
                  <a:extLst>
                    <a:ext uri="{A12FA001-AC4F-418D-AE19-62706E023703}">
                      <ahyp:hlinkClr xmlns:ahyp="http://schemas.microsoft.com/office/drawing/2018/hyperlinkcolor" val="tx"/>
                    </a:ext>
                  </a:extLst>
                </a:hlinkClick>
              </a:rPr>
              <a:t>www.hmiscfl.org</a:t>
            </a:r>
            <a:endParaRPr lang="en-US" sz="1700" b="1">
              <a:solidFill>
                <a:srgbClr val="003F5C"/>
              </a:solidFill>
              <a:latin typeface="Calibri"/>
            </a:endParaRPr>
          </a:p>
          <a:p>
            <a:pPr marL="0" lvl="0" indent="0" algn="l" rtl="0">
              <a:spcBef>
                <a:spcPts val="360"/>
              </a:spcBef>
              <a:spcAft>
                <a:spcPts val="0"/>
              </a:spcAft>
              <a:buNone/>
            </a:pPr>
            <a:endParaRPr sz="1600">
              <a:solidFill>
                <a:srgbClr val="003F5C"/>
              </a:solidFill>
              <a:latin typeface="Calibri"/>
            </a:endParaRPr>
          </a:p>
          <a:p>
            <a:pPr marL="457200" lvl="0" indent="-355600" algn="l" rtl="0">
              <a:spcBef>
                <a:spcPts val="360"/>
              </a:spcBef>
              <a:spcAft>
                <a:spcPts val="0"/>
              </a:spcAft>
              <a:buSzPts val="2000"/>
              <a:buChar char="●"/>
            </a:pPr>
            <a:r>
              <a:rPr lang="en-US" sz="1600">
                <a:solidFill>
                  <a:srgbClr val="003F5C"/>
                </a:solidFill>
                <a:latin typeface="Calibri"/>
              </a:rPr>
              <a:t>Recommended to have hard copies on hand in the event that inclement weather results in a power outage.</a:t>
            </a:r>
            <a:endParaRPr sz="1600">
              <a:solidFill>
                <a:srgbClr val="003F5C"/>
              </a:solidFill>
              <a:latin typeface="Calibri"/>
            </a:endParaRPr>
          </a:p>
          <a:p>
            <a:pPr marL="457200" lvl="0" indent="-355600" algn="l" rtl="0">
              <a:spcBef>
                <a:spcPts val="0"/>
              </a:spcBef>
              <a:spcAft>
                <a:spcPts val="0"/>
              </a:spcAft>
              <a:buSzPts val="2000"/>
              <a:buChar char="●"/>
            </a:pPr>
            <a:r>
              <a:rPr lang="en-US" sz="1600" b="1">
                <a:solidFill>
                  <a:srgbClr val="003F5C"/>
                </a:solidFill>
                <a:latin typeface="Calibri"/>
              </a:rPr>
              <a:t>Fillable </a:t>
            </a:r>
            <a:r>
              <a:rPr lang="en-US" sz="1600">
                <a:solidFill>
                  <a:srgbClr val="003F5C"/>
                </a:solidFill>
                <a:latin typeface="Calibri"/>
              </a:rPr>
              <a:t>templates available for all projects types and collection points</a:t>
            </a:r>
            <a:endParaRPr sz="1600">
              <a:solidFill>
                <a:srgbClr val="003F5C"/>
              </a:solidFill>
              <a:latin typeface="Calibri"/>
            </a:endParaRPr>
          </a:p>
          <a:p>
            <a:pPr marL="914400" lvl="1" indent="-355600" algn="l" rtl="0">
              <a:spcBef>
                <a:spcPts val="0"/>
              </a:spcBef>
              <a:spcAft>
                <a:spcPts val="0"/>
              </a:spcAft>
              <a:buSzPts val="2000"/>
              <a:buChar char="○"/>
            </a:pPr>
            <a:r>
              <a:rPr lang="en-US" sz="1600">
                <a:solidFill>
                  <a:srgbClr val="003F5C"/>
                </a:solidFill>
                <a:latin typeface="Calibri"/>
              </a:rPr>
              <a:t>entry, exit, update and annual assessment templates</a:t>
            </a:r>
            <a:endParaRPr sz="1600">
              <a:solidFill>
                <a:srgbClr val="003F5C"/>
              </a:solidFill>
              <a:latin typeface="Calibri"/>
            </a:endParaRPr>
          </a:p>
          <a:p>
            <a:pPr marL="914400" lvl="1" indent="-355600" algn="l" rtl="0">
              <a:spcBef>
                <a:spcPts val="0"/>
              </a:spcBef>
              <a:spcAft>
                <a:spcPts val="0"/>
              </a:spcAft>
              <a:buSzPts val="2000"/>
              <a:buChar char="○"/>
            </a:pPr>
            <a:r>
              <a:rPr lang="en-US" sz="1600">
                <a:solidFill>
                  <a:srgbClr val="003F5C"/>
                </a:solidFill>
                <a:latin typeface="Calibri"/>
              </a:rPr>
              <a:t>emergency shelter, transitional, rapid-rehousing, PATH, SSVF, </a:t>
            </a:r>
            <a:r>
              <a:rPr lang="en-US" sz="1600" err="1">
                <a:solidFill>
                  <a:srgbClr val="003F5C"/>
                </a:solidFill>
                <a:latin typeface="Calibri"/>
              </a:rPr>
              <a:t>ect.</a:t>
            </a:r>
            <a:endParaRPr sz="1600">
              <a:solidFill>
                <a:srgbClr val="003F5C"/>
              </a:solidFill>
              <a:latin typeface="Calibri"/>
            </a:endParaRPr>
          </a:p>
          <a:p>
            <a:pPr marL="0" lvl="0" indent="0" algn="l" rtl="0">
              <a:spcBef>
                <a:spcPts val="360"/>
              </a:spcBef>
              <a:spcAft>
                <a:spcPts val="0"/>
              </a:spcAft>
              <a:buNone/>
            </a:pPr>
            <a:endParaRPr sz="1600">
              <a:solidFill>
                <a:srgbClr val="003F5C"/>
              </a:solidFill>
              <a:latin typeface="Calibri"/>
            </a:endParaRPr>
          </a:p>
          <a:p>
            <a:pPr marL="0" lvl="0" indent="0" algn="ctr" rtl="0">
              <a:spcBef>
                <a:spcPts val="360"/>
              </a:spcBef>
              <a:spcAft>
                <a:spcPts val="0"/>
              </a:spcAft>
              <a:buNone/>
            </a:pPr>
            <a:r>
              <a:rPr lang="en-US" sz="1600" b="1">
                <a:solidFill>
                  <a:srgbClr val="003F5C"/>
                </a:solidFill>
                <a:latin typeface="Calibri"/>
              </a:rPr>
              <a:t>Schedule a Live HMIS Refresher Training!</a:t>
            </a:r>
            <a:endParaRPr sz="1600" b="1">
              <a:solidFill>
                <a:srgbClr val="003F5C"/>
              </a:solidFill>
              <a:latin typeface="Calibri"/>
            </a:endParaRPr>
          </a:p>
          <a:p>
            <a:pPr marL="0" indent="0" algn="ctr">
              <a:buNone/>
            </a:pPr>
            <a:r>
              <a:rPr lang="en-US" sz="1600">
                <a:solidFill>
                  <a:srgbClr val="003F5C"/>
                </a:solidFill>
                <a:latin typeface="Calibri"/>
              </a:rPr>
              <a:t>Agencies are invited to schedule an in-person HMIS Refresher training for your HMIS users. </a:t>
            </a:r>
            <a:r>
              <a:rPr lang="en-US" sz="1600" b="1">
                <a:solidFill>
                  <a:srgbClr val="003F5C"/>
                </a:solidFill>
                <a:latin typeface="Calibri"/>
              </a:rPr>
              <a:t>This opportunity is now available</a:t>
            </a:r>
            <a:r>
              <a:rPr lang="en-US" sz="1600">
                <a:solidFill>
                  <a:srgbClr val="003F5C"/>
                </a:solidFill>
                <a:latin typeface="Calibri"/>
              </a:rPr>
              <a:t> </a:t>
            </a:r>
            <a:r>
              <a:rPr lang="en-US" sz="1600" b="1">
                <a:solidFill>
                  <a:srgbClr val="003F5C"/>
                </a:solidFill>
                <a:latin typeface="Calibri"/>
              </a:rPr>
              <a:t>year-round!</a:t>
            </a:r>
            <a:endParaRPr lang="en-US" sz="1600">
              <a:solidFill>
                <a:srgbClr val="003F5C"/>
              </a:solidFill>
              <a:latin typeface="Calibri"/>
            </a:endParaRPr>
          </a:p>
          <a:p>
            <a:pPr marL="0" indent="0" algn="ctr">
              <a:buNone/>
            </a:pPr>
            <a:endParaRPr lang="en-US" sz="1600">
              <a:solidFill>
                <a:srgbClr val="003F5C"/>
              </a:solidFill>
              <a:latin typeface="Calibri"/>
            </a:endParaRPr>
          </a:p>
          <a:p>
            <a:pPr marL="0" indent="0" algn="ctr">
              <a:buNone/>
            </a:pPr>
            <a:r>
              <a:rPr lang="en-US" sz="1600">
                <a:solidFill>
                  <a:srgbClr val="003F5C"/>
                </a:solidFill>
                <a:latin typeface="Calibri"/>
              </a:rPr>
              <a:t>Schedule your agency for this training by submitting a training request via the support ticket system.</a:t>
            </a:r>
          </a:p>
          <a:p>
            <a:pPr marL="0" indent="0" algn="ctr">
              <a:buNone/>
            </a:pPr>
            <a:r>
              <a:rPr lang="en-US" sz="1600">
                <a:solidFill>
                  <a:srgbClr val="003F5C"/>
                </a:solidFill>
                <a:latin typeface="Calibri"/>
              </a:rPr>
              <a:t>Questions? Contact us at </a:t>
            </a:r>
            <a:r>
              <a:rPr lang="en-US" sz="1600" u="sng">
                <a:solidFill>
                  <a:srgbClr val="003F5C"/>
                </a:solidFill>
                <a:latin typeface="Calibri"/>
                <a:hlinkClick r:id="rId4">
                  <a:extLst>
                    <a:ext uri="{A12FA001-AC4F-418D-AE19-62706E023703}">
                      <ahyp:hlinkClr xmlns:ahyp="http://schemas.microsoft.com/office/drawing/2018/hyperlinkcolor" val="tx"/>
                    </a:ext>
                  </a:extLst>
                </a:hlinkClick>
              </a:rPr>
              <a:t>hmis@hsncfl.org</a:t>
            </a:r>
            <a:r>
              <a:rPr lang="en-US" sz="1600">
                <a:solidFill>
                  <a:srgbClr val="003F5C"/>
                </a:solidFill>
                <a:latin typeface="Calibri"/>
              </a:rPr>
              <a:t> </a:t>
            </a:r>
            <a:endParaRPr sz="1600">
              <a:solidFill>
                <a:srgbClr val="003F5C"/>
              </a:solidFill>
              <a:latin typeface="Calibri"/>
            </a:endParaRPr>
          </a:p>
        </p:txBody>
      </p:sp>
      <p:pic>
        <p:nvPicPr>
          <p:cNvPr id="2" name="Picture 1" descr="Training - Free business icons">
            <a:extLst>
              <a:ext uri="{FF2B5EF4-FFF2-40B4-BE49-F238E27FC236}">
                <a16:creationId xmlns:a16="http://schemas.microsoft.com/office/drawing/2014/main" id="{6A3FA48B-BD21-1BAA-D1CE-E8BB417E2537}"/>
              </a:ext>
            </a:extLst>
          </p:cNvPr>
          <p:cNvPicPr>
            <a:picLocks noChangeAspect="1"/>
          </p:cNvPicPr>
          <p:nvPr/>
        </p:nvPicPr>
        <p:blipFill>
          <a:blip r:embed="rId5"/>
          <a:stretch>
            <a:fillRect/>
          </a:stretch>
        </p:blipFill>
        <p:spPr>
          <a:xfrm>
            <a:off x="700087" y="2069306"/>
            <a:ext cx="3802856" cy="38028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ctrTitle"/>
          </p:nvPr>
        </p:nvSpPr>
        <p:spPr>
          <a:xfrm>
            <a:off x="-1025" y="1723"/>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Garamond"/>
              </a:rPr>
              <a:t>HSN University Training</a:t>
            </a:r>
            <a:endParaRPr>
              <a:latin typeface="Garamond"/>
            </a:endParaRPr>
          </a:p>
        </p:txBody>
      </p:sp>
      <p:sp>
        <p:nvSpPr>
          <p:cNvPr id="302" name="Google Shape;302;p42"/>
          <p:cNvSpPr txBox="1">
            <a:spLocks noGrp="1"/>
          </p:cNvSpPr>
          <p:nvPr>
            <p:ph type="subTitle" idx="1"/>
          </p:nvPr>
        </p:nvSpPr>
        <p:spPr>
          <a:xfrm>
            <a:off x="908825" y="947737"/>
            <a:ext cx="8054306" cy="5446031"/>
          </a:xfrm>
          <a:prstGeom prst="rect">
            <a:avLst/>
          </a:prstGeom>
          <a:ln>
            <a:noFill/>
          </a:ln>
        </p:spPr>
        <p:txBody>
          <a:bodyPr spcFirstLastPara="1" wrap="square" lIns="91425" tIns="91425" rIns="91425" bIns="91425" anchor="t" anchorCtr="0">
            <a:noAutofit/>
          </a:bodyPr>
          <a:lstStyle/>
          <a:p>
            <a:pPr>
              <a:spcBef>
                <a:spcPts val="0"/>
              </a:spcBef>
            </a:pPr>
            <a:endParaRPr lang="en-US" sz="1600" i="1">
              <a:solidFill>
                <a:srgbClr val="002060"/>
              </a:solidFill>
              <a:highlight>
                <a:srgbClr val="FFFF00"/>
              </a:highlight>
              <a:ea typeface="Arial"/>
              <a:cs typeface="Arial"/>
            </a:endParaRPr>
          </a:p>
          <a:p>
            <a:pPr algn="l">
              <a:spcBef>
                <a:spcPts val="0"/>
              </a:spcBef>
            </a:pPr>
            <a:r>
              <a:rPr lang="en-US" sz="1800" i="1">
                <a:solidFill>
                  <a:srgbClr val="002060"/>
                </a:solidFill>
                <a:highlight>
                  <a:srgbClr val="FFFF00"/>
                </a:highlight>
                <a:ea typeface="Arial"/>
                <a:cs typeface="Arial"/>
                <a:sym typeface="Arial"/>
              </a:rPr>
              <a:t>We are encouraging our trainees to complete the HMIS 101 New User Training</a:t>
            </a:r>
            <a:endParaRPr lang="en-US" sz="1800" i="1">
              <a:solidFill>
                <a:srgbClr val="002060"/>
              </a:solidFill>
              <a:highlight>
                <a:srgbClr val="FFFF00"/>
              </a:highlight>
              <a:ea typeface="Arial"/>
              <a:cs typeface="Arial"/>
            </a:endParaRPr>
          </a:p>
          <a:p>
            <a:pPr algn="l">
              <a:spcBef>
                <a:spcPts val="0"/>
              </a:spcBef>
            </a:pPr>
            <a:r>
              <a:rPr lang="en-US" sz="1800" i="1">
                <a:solidFill>
                  <a:srgbClr val="002060"/>
                </a:solidFill>
                <a:highlight>
                  <a:srgbClr val="FFFF00"/>
                </a:highlight>
                <a:ea typeface="Arial"/>
                <a:cs typeface="Arial"/>
                <a:sym typeface="Arial"/>
              </a:rPr>
              <a:t>via HSN University vs waiting for a live training session. </a:t>
            </a:r>
            <a:endParaRPr lang="en-US" sz="1800" i="1">
              <a:solidFill>
                <a:srgbClr val="002060"/>
              </a:solidFill>
              <a:highlight>
                <a:srgbClr val="FFFF00"/>
              </a:highlight>
              <a:ea typeface="Arial"/>
              <a:cs typeface="Arial"/>
            </a:endParaRPr>
          </a:p>
          <a:p>
            <a:pPr algn="l">
              <a:spcBef>
                <a:spcPts val="1000"/>
              </a:spcBef>
            </a:pPr>
            <a:endParaRPr lang="en-US" sz="1800" b="1">
              <a:solidFill>
                <a:srgbClr val="002060"/>
              </a:solidFill>
              <a:ea typeface="Arial"/>
              <a:cs typeface="Arial"/>
            </a:endParaRPr>
          </a:p>
          <a:p>
            <a:pPr marL="0" lvl="0" indent="0" algn="l">
              <a:lnSpc>
                <a:spcPct val="100000"/>
              </a:lnSpc>
              <a:spcBef>
                <a:spcPts val="1000"/>
              </a:spcBef>
              <a:spcAft>
                <a:spcPts val="0"/>
              </a:spcAft>
              <a:buNone/>
            </a:pPr>
            <a:r>
              <a:rPr lang="en-US" sz="1800" b="1">
                <a:solidFill>
                  <a:srgbClr val="002060"/>
                </a:solidFill>
                <a:ea typeface="Arial"/>
                <a:cs typeface="Arial"/>
                <a:sym typeface="Arial"/>
              </a:rPr>
              <a:t>HMIS 101 Course Requirements include:</a:t>
            </a:r>
            <a:endParaRPr sz="1800" b="1">
              <a:solidFill>
                <a:srgbClr val="002060"/>
              </a:solidFill>
              <a:ea typeface="Arial"/>
              <a:cs typeface="Arial"/>
            </a:endParaRPr>
          </a:p>
          <a:p>
            <a:pPr marL="285750" indent="-285750" algn="l">
              <a:spcBef>
                <a:spcPts val="1000"/>
              </a:spcBef>
              <a:buFont typeface="Arial"/>
              <a:buChar char="•"/>
            </a:pPr>
            <a:r>
              <a:rPr lang="en-US" sz="1800">
                <a:solidFill>
                  <a:srgbClr val="002060"/>
                </a:solidFill>
                <a:ea typeface="Arial"/>
                <a:cs typeface="Arial"/>
                <a:sym typeface="Arial"/>
              </a:rPr>
              <a:t>Completion of all required course modules; </a:t>
            </a:r>
            <a:endParaRPr lang="en-US" sz="1800">
              <a:solidFill>
                <a:srgbClr val="002060"/>
              </a:solidFill>
              <a:ea typeface="Arial"/>
              <a:cs typeface="Arial"/>
            </a:endParaRPr>
          </a:p>
          <a:p>
            <a:pPr marL="285750" indent="-285750" algn="l">
              <a:spcBef>
                <a:spcPts val="1000"/>
              </a:spcBef>
              <a:buFont typeface="Arial"/>
              <a:buChar char="•"/>
            </a:pPr>
            <a:r>
              <a:rPr lang="en-US" sz="1800">
                <a:solidFill>
                  <a:srgbClr val="002060"/>
                </a:solidFill>
                <a:ea typeface="Arial"/>
                <a:cs typeface="Arial"/>
                <a:sym typeface="Arial"/>
              </a:rPr>
              <a:t>Demonstrate knowledge in the practical portion of the training by completing required tasks/workflows in the HMIS training site;</a:t>
            </a:r>
            <a:endParaRPr sz="1800" b="1">
              <a:solidFill>
                <a:srgbClr val="002060"/>
              </a:solidFill>
              <a:ea typeface="Arial"/>
              <a:cs typeface="Arial"/>
            </a:endParaRPr>
          </a:p>
          <a:p>
            <a:pPr marL="285750" indent="-285750" algn="l">
              <a:lnSpc>
                <a:spcPct val="100000"/>
              </a:lnSpc>
              <a:spcBef>
                <a:spcPts val="1000"/>
              </a:spcBef>
              <a:spcAft>
                <a:spcPts val="0"/>
              </a:spcAft>
              <a:buFont typeface="Arial"/>
              <a:buChar char="•"/>
            </a:pPr>
            <a:r>
              <a:rPr lang="en-US" sz="1800">
                <a:solidFill>
                  <a:srgbClr val="002060"/>
                </a:solidFill>
                <a:ea typeface="Arial"/>
                <a:cs typeface="Arial"/>
                <a:sym typeface="Arial"/>
              </a:rPr>
              <a:t>Review, sign and submit the HMIS User Agreement</a:t>
            </a:r>
            <a:endParaRPr sz="1800" b="1">
              <a:solidFill>
                <a:srgbClr val="002060"/>
              </a:solidFill>
              <a:ea typeface="Arial"/>
              <a:cs typeface="Arial"/>
            </a:endParaRPr>
          </a:p>
          <a:p>
            <a:pPr algn="l">
              <a:lnSpc>
                <a:spcPct val="150000"/>
              </a:lnSpc>
              <a:spcBef>
                <a:spcPts val="1000"/>
              </a:spcBef>
            </a:pPr>
            <a:r>
              <a:rPr lang="en-US" sz="1900" b="1" i="1">
                <a:solidFill>
                  <a:srgbClr val="002060"/>
                </a:solidFill>
                <a:ea typeface="Arial"/>
                <a:cs typeface="Arial"/>
                <a:sym typeface="Arial"/>
              </a:rPr>
              <a:t>Other courses available in HSN University include:</a:t>
            </a:r>
            <a:endParaRPr sz="1900" b="1" i="1">
              <a:solidFill>
                <a:srgbClr val="002060"/>
              </a:solidFill>
              <a:ea typeface="Arial"/>
              <a:cs typeface="Arial"/>
            </a:endParaRPr>
          </a:p>
          <a:p>
            <a:pPr algn="l">
              <a:lnSpc>
                <a:spcPct val="150000"/>
              </a:lnSpc>
              <a:spcBef>
                <a:spcPts val="0"/>
              </a:spcBef>
            </a:pPr>
            <a:r>
              <a:rPr lang="en-US" sz="1600">
                <a:solidFill>
                  <a:srgbClr val="002060"/>
                </a:solidFill>
                <a:ea typeface="Arial"/>
                <a:cs typeface="Arial"/>
                <a:sym typeface="Arial"/>
              </a:rPr>
              <a:t>HMIS 101 New User      HMIS Agency Liaison Orientation  </a:t>
            </a:r>
            <a:endParaRPr lang="en-US" sz="1600">
              <a:solidFill>
                <a:srgbClr val="002060"/>
              </a:solidFill>
              <a:ea typeface="Arial"/>
              <a:cs typeface="Arial"/>
            </a:endParaRPr>
          </a:p>
          <a:p>
            <a:pPr algn="l">
              <a:lnSpc>
                <a:spcPct val="150000"/>
              </a:lnSpc>
              <a:spcBef>
                <a:spcPts val="0"/>
              </a:spcBef>
            </a:pPr>
            <a:r>
              <a:rPr lang="en-US" sz="1600">
                <a:solidFill>
                  <a:srgbClr val="002060"/>
                </a:solidFill>
                <a:ea typeface="Arial"/>
                <a:cs typeface="Arial"/>
                <a:sym typeface="Arial"/>
              </a:rPr>
              <a:t>HMIS 101: Refresher        HMIS 102: PATH        </a:t>
            </a:r>
            <a:endParaRPr lang="en-US" sz="1600">
              <a:solidFill>
                <a:srgbClr val="002060"/>
              </a:solidFill>
              <a:ea typeface="Arial"/>
              <a:cs typeface="Arial"/>
            </a:endParaRPr>
          </a:p>
          <a:p>
            <a:pPr algn="l">
              <a:lnSpc>
                <a:spcPct val="150000"/>
              </a:lnSpc>
              <a:spcBef>
                <a:spcPts val="0"/>
              </a:spcBef>
            </a:pPr>
            <a:r>
              <a:rPr lang="en-US" sz="1600">
                <a:solidFill>
                  <a:srgbClr val="002060"/>
                </a:solidFill>
                <a:ea typeface="Arial"/>
                <a:cs typeface="Arial"/>
                <a:sym typeface="Arial"/>
              </a:rPr>
              <a:t>HMIS 102: Street Outreach    HMIS 102: SSVF</a:t>
            </a:r>
            <a:endParaRPr lang="en-US" sz="1600">
              <a:solidFill>
                <a:srgbClr val="002060"/>
              </a:solidFill>
              <a:ea typeface="Arial"/>
              <a:cs typeface="Arial"/>
            </a:endParaRPr>
          </a:p>
          <a:p>
            <a:pPr algn="l">
              <a:lnSpc>
                <a:spcPct val="150000"/>
              </a:lnSpc>
              <a:spcBef>
                <a:spcPts val="0"/>
              </a:spcBef>
            </a:pPr>
            <a:r>
              <a:rPr lang="en-US" sz="1600">
                <a:solidFill>
                  <a:schemeClr val="tx1"/>
                </a:solidFill>
                <a:ea typeface="Arial"/>
                <a:cs typeface="Arial"/>
                <a:sym typeface="Arial"/>
              </a:rPr>
              <a:t>           </a:t>
            </a:r>
            <a:endParaRPr lang="en-US" sz="1600">
              <a:solidFill>
                <a:schemeClr val="tx1"/>
              </a:solidFill>
              <a:ea typeface="Arial"/>
              <a:cs typeface="Arial"/>
            </a:endParaRPr>
          </a:p>
          <a:p>
            <a:pPr algn="l">
              <a:lnSpc>
                <a:spcPct val="150000"/>
              </a:lnSpc>
              <a:spcBef>
                <a:spcPts val="0"/>
              </a:spcBef>
            </a:pPr>
            <a:r>
              <a:rPr lang="en-US" sz="1900" b="1">
                <a:solidFill>
                  <a:srgbClr val="002060"/>
                </a:solidFill>
                <a:ea typeface="Arial"/>
                <a:cs typeface="Arial"/>
                <a:sym typeface="Arial"/>
              </a:rPr>
              <a:t>Upcoming Virtual Courses:</a:t>
            </a:r>
            <a:r>
              <a:rPr lang="en-US" sz="1900">
                <a:solidFill>
                  <a:srgbClr val="002060"/>
                </a:solidFill>
                <a:ea typeface="Arial"/>
                <a:cs typeface="Arial"/>
                <a:sym typeface="Arial"/>
              </a:rPr>
              <a:t> Reporting and Data Quality in </a:t>
            </a:r>
            <a:r>
              <a:rPr lang="en-US" sz="1900" err="1">
                <a:solidFill>
                  <a:srgbClr val="002060"/>
                </a:solidFill>
                <a:ea typeface="Arial"/>
                <a:cs typeface="Arial"/>
                <a:sym typeface="Arial"/>
              </a:rPr>
              <a:t>ClientTrack</a:t>
            </a:r>
            <a:endParaRPr sz="1900" b="1">
              <a:solidFill>
                <a:srgbClr val="002060"/>
              </a:solidFill>
              <a:ea typeface="Arial"/>
              <a:cs typeface="Arial"/>
            </a:endParaRPr>
          </a:p>
        </p:txBody>
      </p:sp>
      <p:pic>
        <p:nvPicPr>
          <p:cNvPr id="2" name="Picture 1" descr="Course PNG Transparent Images Free Download | Vector Files | Pngtree">
            <a:extLst>
              <a:ext uri="{FF2B5EF4-FFF2-40B4-BE49-F238E27FC236}">
                <a16:creationId xmlns:a16="http://schemas.microsoft.com/office/drawing/2014/main" id="{321A5F3C-ED93-597C-3D20-CBC93CC730EE}"/>
              </a:ext>
            </a:extLst>
          </p:cNvPr>
          <p:cNvPicPr>
            <a:picLocks noChangeAspect="1"/>
          </p:cNvPicPr>
          <p:nvPr/>
        </p:nvPicPr>
        <p:blipFill>
          <a:blip r:embed="rId3"/>
          <a:srcRect b="1296"/>
          <a:stretch/>
        </p:blipFill>
        <p:spPr>
          <a:xfrm>
            <a:off x="8183624" y="1553368"/>
            <a:ext cx="3796444" cy="37454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2075025" y="274650"/>
            <a:ext cx="74118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4000" b="1">
                <a:solidFill>
                  <a:srgbClr val="002060"/>
                </a:solidFill>
                <a:latin typeface="Garamond"/>
                <a:sym typeface="Cabin"/>
              </a:rPr>
              <a:t>HMIS Data Quality Monitoring</a:t>
            </a:r>
            <a:endParaRPr lang="en-US" sz="4000" b="1">
              <a:solidFill>
                <a:srgbClr val="002060"/>
              </a:solidFill>
              <a:latin typeface="Garamond"/>
            </a:endParaRPr>
          </a:p>
        </p:txBody>
      </p:sp>
      <p:sp>
        <p:nvSpPr>
          <p:cNvPr id="321" name="Google Shape;321;p45"/>
          <p:cNvSpPr txBox="1">
            <a:spLocks noGrp="1"/>
          </p:cNvSpPr>
          <p:nvPr>
            <p:ph type="body" idx="1"/>
          </p:nvPr>
        </p:nvSpPr>
        <p:spPr>
          <a:xfrm>
            <a:off x="839801" y="1418938"/>
            <a:ext cx="10202054" cy="5171071"/>
          </a:xfrm>
          <a:prstGeom prst="rect">
            <a:avLst/>
          </a:prstGeom>
          <a:noFill/>
          <a:ln>
            <a:noFill/>
          </a:ln>
        </p:spPr>
        <p:txBody>
          <a:bodyPr spcFirstLastPara="1" wrap="square" lIns="91425" tIns="45700" rIns="91425" bIns="45700" anchor="t" anchorCtr="0">
            <a:noAutofit/>
          </a:bodyPr>
          <a:lstStyle/>
          <a:p>
            <a:pPr marL="0" indent="0" algn="ctr">
              <a:lnSpc>
                <a:spcPct val="115000"/>
              </a:lnSpc>
              <a:spcBef>
                <a:spcPts val="0"/>
              </a:spcBef>
              <a:buNone/>
            </a:pPr>
            <a:r>
              <a:rPr lang="en-US" sz="1800" b="1"/>
              <a:t>Our current fiscal year is coming to a close!</a:t>
            </a:r>
            <a:endParaRPr lang="en-US" sz="1800"/>
          </a:p>
          <a:p>
            <a:pPr marL="0" indent="0">
              <a:lnSpc>
                <a:spcPct val="115000"/>
              </a:lnSpc>
              <a:spcBef>
                <a:spcPts val="1000"/>
              </a:spcBef>
              <a:buNone/>
            </a:pPr>
            <a:r>
              <a:rPr lang="en-US" sz="1600"/>
              <a:t>Providers are expected to review and clean up data as much as possible for:</a:t>
            </a:r>
            <a:endParaRPr lang="en-US" sz="1600" i="1"/>
          </a:p>
          <a:p>
            <a:pPr marL="0" indent="0">
              <a:lnSpc>
                <a:spcPct val="114999"/>
              </a:lnSpc>
              <a:spcBef>
                <a:spcPts val="1000"/>
              </a:spcBef>
              <a:buNone/>
            </a:pPr>
            <a:r>
              <a:rPr lang="en-US" sz="1600" b="1"/>
              <a:t>October 1, 2024 to September 30, 2025 </a:t>
            </a:r>
            <a:endParaRPr lang="en-US" sz="1600" b="1" i="1"/>
          </a:p>
          <a:p>
            <a:pPr marL="0" indent="0">
              <a:lnSpc>
                <a:spcPct val="114999"/>
              </a:lnSpc>
              <a:spcBef>
                <a:spcPts val="1000"/>
              </a:spcBef>
              <a:buNone/>
            </a:pPr>
            <a:r>
              <a:rPr lang="en-US" sz="1600" b="1"/>
              <a:t>HMIS Team will be reaching out to schedule Data Quality Monitors starting October 1st, 2025. </a:t>
            </a:r>
            <a:br>
              <a:rPr lang="en-US" sz="1600" b="1"/>
            </a:br>
            <a:endParaRPr lang="en-US" sz="800" b="1"/>
          </a:p>
          <a:p>
            <a:pPr marL="0" indent="0">
              <a:lnSpc>
                <a:spcPct val="114999"/>
              </a:lnSpc>
              <a:spcBef>
                <a:spcPts val="1000"/>
              </a:spcBef>
              <a:buNone/>
            </a:pPr>
            <a:r>
              <a:rPr lang="en-US" sz="1800" b="1" u="sng">
                <a:solidFill>
                  <a:srgbClr val="073763"/>
                </a:solidFill>
              </a:rPr>
              <a:t>Data Quality Clean-Up Tips</a:t>
            </a:r>
            <a:endParaRPr sz="1800" u="sng"/>
          </a:p>
          <a:p>
            <a:pPr marL="285750" indent="-285750">
              <a:lnSpc>
                <a:spcPct val="114999"/>
              </a:lnSpc>
              <a:spcBef>
                <a:spcPts val="1000"/>
              </a:spcBef>
              <a:buFont typeface="Arial"/>
              <a:buChar char="•"/>
            </a:pPr>
            <a:r>
              <a:rPr lang="en-US" sz="1500"/>
              <a:t>Utilize the new Scorecard Dashboard to identify data quality issues, including High Priority Issues, Errors, and Warnings: </a:t>
            </a:r>
            <a:r>
              <a:rPr lang="en-US" sz="1500">
                <a:hlinkClick r:id="rId3"/>
              </a:rPr>
              <a:t>https://www.hmiscfl.org/data_scorecard/</a:t>
            </a:r>
            <a:endParaRPr lang="en-US" sz="1500"/>
          </a:p>
          <a:p>
            <a:pPr marL="285750" indent="-285750">
              <a:lnSpc>
                <a:spcPct val="114999"/>
              </a:lnSpc>
              <a:spcBef>
                <a:spcPts val="1000"/>
              </a:spcBef>
              <a:buFont typeface="Arial"/>
              <a:buChar char="•"/>
            </a:pPr>
            <a:r>
              <a:rPr lang="en-US" sz="1500"/>
              <a:t>Don't know how to use the Scorecard? Send a ticket to the helpdesk to schedule a 1-hour training!</a:t>
            </a:r>
          </a:p>
          <a:p>
            <a:pPr marL="285750" indent="-285750">
              <a:lnSpc>
                <a:spcPct val="114999"/>
              </a:lnSpc>
              <a:spcBef>
                <a:spcPts val="1000"/>
              </a:spcBef>
              <a:buFont typeface="Arial"/>
              <a:buChar char="•"/>
            </a:pPr>
            <a:r>
              <a:rPr lang="en-US" sz="1500"/>
              <a:t>Scorecard is updated on the 1st and 15th of each month.</a:t>
            </a:r>
          </a:p>
          <a:p>
            <a:pPr marL="285750" indent="-285750">
              <a:lnSpc>
                <a:spcPct val="114999"/>
              </a:lnSpc>
              <a:spcBef>
                <a:spcPts val="1000"/>
              </a:spcBef>
              <a:buFont typeface="Arial"/>
              <a:buChar char="•"/>
            </a:pPr>
            <a:r>
              <a:rPr lang="en-US" sz="1500"/>
              <a:t>Scorecard grades will be sent out to Agency Liaisons at the end of the Quarter – use the monitoring time to put your best foot forward!</a:t>
            </a:r>
            <a:br>
              <a:rPr lang="en-US"/>
            </a:br>
            <a:endParaRPr lang="en-US"/>
          </a:p>
          <a:p>
            <a:pPr marL="0" indent="0">
              <a:lnSpc>
                <a:spcPct val="114999"/>
              </a:lnSpc>
              <a:spcBef>
                <a:spcPts val="1000"/>
              </a:spcBef>
              <a:buNone/>
            </a:pPr>
            <a:r>
              <a:rPr lang="en-US" sz="2000" b="1" i="1">
                <a:solidFill>
                  <a:srgbClr val="FF0000"/>
                </a:solidFill>
              </a:rPr>
              <a:t>Reminder:</a:t>
            </a:r>
            <a:r>
              <a:rPr lang="en-US" sz="1600" b="1" i="1"/>
              <a:t> Data cleansing helps prepare our community for reporting to HUD and other federal funders and give us an accurate picture of what is going on in our community/system.</a:t>
            </a:r>
            <a:endParaRPr lang="en-US"/>
          </a:p>
          <a:p>
            <a:pPr marL="0" indent="0" algn="ctr">
              <a:lnSpc>
                <a:spcPct val="115000"/>
              </a:lnSpc>
              <a:spcBef>
                <a:spcPts val="1000"/>
              </a:spcBef>
              <a:spcAft>
                <a:spcPts val="1000"/>
              </a:spcAft>
              <a:buNone/>
            </a:pPr>
            <a:endParaRPr lang="en-US" sz="2000" b="1">
              <a:solidFill>
                <a:srgbClr val="073763"/>
              </a:solidFill>
            </a:endParaRPr>
          </a:p>
        </p:txBody>
      </p:sp>
      <p:pic>
        <p:nvPicPr>
          <p:cNvPr id="322" name="Google Shape;322;p45">
            <a:hlinkClick r:id="rId4"/>
          </p:cNvPr>
          <p:cNvPicPr preferRelativeResize="0"/>
          <p:nvPr/>
        </p:nvPicPr>
        <p:blipFill>
          <a:blip r:embed="rId5">
            <a:alphaModFix/>
          </a:blip>
          <a:stretch>
            <a:fillRect/>
          </a:stretch>
        </p:blipFill>
        <p:spPr>
          <a:xfrm>
            <a:off x="10470319" y="6138927"/>
            <a:ext cx="1398699" cy="5937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6"/>
          <p:cNvSpPr txBox="1">
            <a:spLocks noGrp="1"/>
          </p:cNvSpPr>
          <p:nvPr>
            <p:ph type="ctrTitle"/>
          </p:nvPr>
        </p:nvSpPr>
        <p:spPr>
          <a:xfrm>
            <a:off x="2209800" y="2130425"/>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Garamond"/>
              </a:rPr>
              <a:t>Committee Roll-Call Vote</a:t>
            </a:r>
          </a:p>
          <a:p>
            <a:pPr marL="0" lvl="0" indent="0" algn="ctr" rtl="0">
              <a:spcBef>
                <a:spcPts val="0"/>
              </a:spcBef>
              <a:spcAft>
                <a:spcPts val="0"/>
              </a:spcAft>
              <a:buNone/>
            </a:pPr>
            <a:r>
              <a:rPr lang="en-US">
                <a:latin typeface="Garamond"/>
              </a:rPr>
              <a:t>HMIS Committee Officers</a:t>
            </a:r>
            <a:endParaRPr>
              <a:latin typeface="Garamond"/>
            </a:endParaRPr>
          </a:p>
        </p:txBody>
      </p:sp>
      <p:sp>
        <p:nvSpPr>
          <p:cNvPr id="328" name="Google Shape;328;p46"/>
          <p:cNvSpPr txBox="1">
            <a:spLocks noGrp="1"/>
          </p:cNvSpPr>
          <p:nvPr>
            <p:ph type="subTitle" idx="1"/>
          </p:nvPr>
        </p:nvSpPr>
        <p:spPr>
          <a:xfrm>
            <a:off x="2895600" y="3886200"/>
            <a:ext cx="6400800" cy="17529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ctrTitle"/>
          </p:nvPr>
        </p:nvSpPr>
        <p:spPr>
          <a:xfrm>
            <a:off x="2209800" y="2130425"/>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Garamond"/>
              </a:rPr>
              <a:t>Committee Roll-Call Vote</a:t>
            </a:r>
          </a:p>
          <a:p>
            <a:pPr marL="0" lvl="0" indent="0" algn="ctr" rtl="0">
              <a:spcBef>
                <a:spcPts val="0"/>
              </a:spcBef>
              <a:spcAft>
                <a:spcPts val="0"/>
              </a:spcAft>
              <a:buNone/>
            </a:pPr>
            <a:r>
              <a:rPr lang="en-US">
                <a:latin typeface="Garamond"/>
              </a:rPr>
              <a:t>Any other motion before committee</a:t>
            </a:r>
            <a:endParaRPr/>
          </a:p>
        </p:txBody>
      </p:sp>
      <p:sp>
        <p:nvSpPr>
          <p:cNvPr id="334" name="Google Shape;334;p47"/>
          <p:cNvSpPr txBox="1">
            <a:spLocks noGrp="1"/>
          </p:cNvSpPr>
          <p:nvPr>
            <p:ph type="subTitle" idx="1"/>
          </p:nvPr>
        </p:nvSpPr>
        <p:spPr>
          <a:xfrm>
            <a:off x="2895600" y="3886200"/>
            <a:ext cx="6400800" cy="17529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p48"/>
          <p:cNvSpPr txBox="1">
            <a:spLocks noGrp="1"/>
          </p:cNvSpPr>
          <p:nvPr>
            <p:ph type="body" idx="1"/>
          </p:nvPr>
        </p:nvSpPr>
        <p:spPr>
          <a:xfrm>
            <a:off x="4243576" y="1715192"/>
            <a:ext cx="7524300" cy="3429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40"/>
              </a:spcBef>
              <a:spcAft>
                <a:spcPts val="0"/>
              </a:spcAft>
              <a:buNone/>
            </a:pPr>
            <a:endParaRPr lang="en-US" sz="3600">
              <a:solidFill>
                <a:srgbClr val="003F5C"/>
              </a:solidFill>
              <a:latin typeface="Calibri"/>
            </a:endParaRPr>
          </a:p>
          <a:p>
            <a:pPr marL="342900" lvl="0" indent="0" algn="ctr" rtl="0">
              <a:lnSpc>
                <a:spcPct val="90000"/>
              </a:lnSpc>
              <a:spcBef>
                <a:spcPts val="640"/>
              </a:spcBef>
              <a:spcAft>
                <a:spcPts val="0"/>
              </a:spcAft>
              <a:buNone/>
            </a:pPr>
            <a:r>
              <a:rPr lang="en-US" sz="3500">
                <a:solidFill>
                  <a:srgbClr val="003F5C"/>
                </a:solidFill>
                <a:latin typeface="Calibri"/>
              </a:rPr>
              <a:t>Next meeting date:</a:t>
            </a:r>
            <a:endParaRPr sz="3500">
              <a:solidFill>
                <a:srgbClr val="003F5C"/>
              </a:solidFill>
              <a:latin typeface="Calibri"/>
            </a:endParaRPr>
          </a:p>
          <a:p>
            <a:pPr marL="342900" lvl="0" indent="0" algn="ctr" rtl="0">
              <a:lnSpc>
                <a:spcPct val="90000"/>
              </a:lnSpc>
              <a:spcBef>
                <a:spcPts val="640"/>
              </a:spcBef>
              <a:spcAft>
                <a:spcPts val="0"/>
              </a:spcAft>
              <a:buNone/>
            </a:pPr>
            <a:endParaRPr sz="3500">
              <a:solidFill>
                <a:srgbClr val="003F5C"/>
              </a:solidFill>
              <a:latin typeface="Calibri"/>
            </a:endParaRPr>
          </a:p>
          <a:p>
            <a:pPr marL="800100" indent="0" algn="ctr">
              <a:lnSpc>
                <a:spcPct val="90000"/>
              </a:lnSpc>
              <a:spcBef>
                <a:spcPts val="640"/>
              </a:spcBef>
              <a:buNone/>
            </a:pPr>
            <a:r>
              <a:rPr lang="en-US" sz="3500" b="1">
                <a:solidFill>
                  <a:srgbClr val="003F5C"/>
                </a:solidFill>
                <a:latin typeface="Calibri"/>
              </a:rPr>
              <a:t>Tuesday, Jan 13th, 2026</a:t>
            </a:r>
            <a:endParaRPr sz="3500" b="1">
              <a:solidFill>
                <a:srgbClr val="003F5C"/>
              </a:solidFill>
              <a:latin typeface="Calibri"/>
            </a:endParaRPr>
          </a:p>
          <a:p>
            <a:pPr marL="800100" lvl="0" indent="0" algn="ctr" rtl="0">
              <a:lnSpc>
                <a:spcPct val="90000"/>
              </a:lnSpc>
              <a:spcBef>
                <a:spcPts val="640"/>
              </a:spcBef>
              <a:spcAft>
                <a:spcPts val="0"/>
              </a:spcAft>
              <a:buNone/>
            </a:pPr>
            <a:r>
              <a:rPr lang="en-US" sz="3500" b="1">
                <a:solidFill>
                  <a:srgbClr val="003F5C"/>
                </a:solidFill>
                <a:latin typeface="Calibri"/>
              </a:rPr>
              <a:t>10:30 am to 12:00 pm</a:t>
            </a:r>
            <a:endParaRPr sz="3500" b="1">
              <a:latin typeface="Calibri"/>
            </a:endParaRPr>
          </a:p>
          <a:p>
            <a:pPr marL="800100" lvl="0" indent="0" algn="ctr" rtl="0">
              <a:lnSpc>
                <a:spcPct val="90000"/>
              </a:lnSpc>
              <a:spcBef>
                <a:spcPts val="640"/>
              </a:spcBef>
              <a:spcAft>
                <a:spcPts val="0"/>
              </a:spcAft>
              <a:buNone/>
            </a:pPr>
            <a:endParaRPr sz="3500" b="1">
              <a:solidFill>
                <a:srgbClr val="FF0000"/>
              </a:solidFill>
            </a:endParaRPr>
          </a:p>
          <a:p>
            <a:pPr marL="342900" lvl="0" indent="0" algn="ctr" rtl="0">
              <a:lnSpc>
                <a:spcPct val="90000"/>
              </a:lnSpc>
              <a:spcBef>
                <a:spcPts val="640"/>
              </a:spcBef>
              <a:spcAft>
                <a:spcPts val="0"/>
              </a:spcAft>
              <a:buNone/>
            </a:pPr>
            <a:endParaRPr sz="1300"/>
          </a:p>
        </p:txBody>
      </p:sp>
      <p:sp>
        <p:nvSpPr>
          <p:cNvPr id="341" name="Google Shape;341;p48"/>
          <p:cNvSpPr txBox="1"/>
          <p:nvPr/>
        </p:nvSpPr>
        <p:spPr>
          <a:xfrm>
            <a:off x="4947781" y="5424189"/>
            <a:ext cx="6617918" cy="1154132"/>
          </a:xfrm>
          <a:prstGeom prst="rect">
            <a:avLst/>
          </a:prstGeom>
          <a:noFill/>
          <a:ln>
            <a:noFill/>
          </a:ln>
        </p:spPr>
        <p:txBody>
          <a:bodyPr spcFirstLastPara="1" wrap="square" lIns="91425" tIns="91425" rIns="91425" bIns="91425" anchor="t" anchorCtr="0">
            <a:spAutoFit/>
          </a:bodyPr>
          <a:lstStyle/>
          <a:p>
            <a:pPr marL="0" lvl="0" indent="0" algn="ctr" rtl="0">
              <a:spcBef>
                <a:spcPts val="640"/>
              </a:spcBef>
              <a:spcAft>
                <a:spcPts val="0"/>
              </a:spcAft>
              <a:buNone/>
            </a:pPr>
            <a:r>
              <a:rPr lang="en-US" sz="1600" b="1">
                <a:solidFill>
                  <a:srgbClr val="003F5C"/>
                </a:solidFill>
                <a:latin typeface="Calibri"/>
              </a:rPr>
              <a:t>HMIS Guides, Documents, Training, Acronyms &amp; More</a:t>
            </a:r>
          </a:p>
          <a:p>
            <a:pPr marL="457200" lvl="0" indent="0" algn="ctr" rtl="0">
              <a:spcBef>
                <a:spcPts val="640"/>
              </a:spcBef>
              <a:spcAft>
                <a:spcPts val="0"/>
              </a:spcAft>
              <a:buNone/>
            </a:pPr>
            <a:r>
              <a:rPr lang="en-US" sz="1600" b="1" u="sng">
                <a:solidFill>
                  <a:srgbClr val="003F5C"/>
                </a:solidFill>
                <a:latin typeface="Calibri"/>
                <a:hlinkClick r:id="rId3">
                  <a:extLst>
                    <a:ext uri="{A12FA001-AC4F-418D-AE19-62706E023703}">
                      <ahyp:hlinkClr xmlns:ahyp="http://schemas.microsoft.com/office/drawing/2018/hyperlinkcolor" val="tx"/>
                    </a:ext>
                  </a:extLst>
                </a:hlinkClick>
              </a:rPr>
              <a:t>hmiscfl.org</a:t>
            </a:r>
            <a:endParaRPr sz="1600">
              <a:solidFill>
                <a:srgbClr val="003F5C"/>
              </a:solidFill>
              <a:latin typeface="Calibri"/>
            </a:endParaRPr>
          </a:p>
          <a:p>
            <a:pPr marL="457200" marR="0" lvl="0" indent="0" algn="ctr" rtl="0">
              <a:lnSpc>
                <a:spcPct val="100000"/>
              </a:lnSpc>
              <a:spcBef>
                <a:spcPts val="640"/>
              </a:spcBef>
              <a:spcAft>
                <a:spcPts val="0"/>
              </a:spcAft>
              <a:buNone/>
            </a:pPr>
            <a:r>
              <a:rPr lang="en-US" sz="1600" b="1" u="sng">
                <a:solidFill>
                  <a:srgbClr val="003F5C"/>
                </a:solidFill>
                <a:latin typeface="Calibri"/>
              </a:rPr>
              <a:t>https://www.hmiscfl.org/training/datadefinitions/</a:t>
            </a:r>
            <a:endParaRPr sz="1600" b="1" u="sng">
              <a:solidFill>
                <a:srgbClr val="0000FF"/>
              </a:solidFill>
              <a:latin typeface="Calibri"/>
            </a:endParaRPr>
          </a:p>
        </p:txBody>
      </p:sp>
      <p:pic>
        <p:nvPicPr>
          <p:cNvPr id="2" name="Picture 1" descr="OpenApply on X: &quot;&quot;This has been an enriching experience. I found the  sessions informative and meeting colleagues from around the globe very  exciting!&quot; - Praline from Barcelona That's a wrap for our">
            <a:extLst>
              <a:ext uri="{FF2B5EF4-FFF2-40B4-BE49-F238E27FC236}">
                <a16:creationId xmlns:a16="http://schemas.microsoft.com/office/drawing/2014/main" id="{DDE9C204-7283-F8EA-6DB4-C96BC12CDF9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75" y="2041612"/>
            <a:ext cx="4956130" cy="2795651"/>
          </a:xfrm>
          <a:prstGeom prst="rect">
            <a:avLst/>
          </a:prstGeom>
        </p:spPr>
      </p:pic>
      <p:sp>
        <p:nvSpPr>
          <p:cNvPr id="5" name="TextBox 4">
            <a:extLst>
              <a:ext uri="{FF2B5EF4-FFF2-40B4-BE49-F238E27FC236}">
                <a16:creationId xmlns:a16="http://schemas.microsoft.com/office/drawing/2014/main" id="{365C5F20-D92D-F44F-E7A3-89477FB35898}"/>
              </a:ext>
            </a:extLst>
          </p:cNvPr>
          <p:cNvSpPr txBox="1"/>
          <p:nvPr/>
        </p:nvSpPr>
        <p:spPr>
          <a:xfrm>
            <a:off x="5356141" y="511233"/>
            <a:ext cx="52789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003F5C"/>
                </a:solidFill>
                <a:latin typeface="Garamond"/>
              </a:rPr>
              <a:t>Thank you for attending!</a:t>
            </a:r>
            <a:endParaRPr lang="en-US" sz="3600">
              <a:solidFill>
                <a:srgbClr val="003F5C"/>
              </a:solidFill>
              <a:latin typeface="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9"/>
          <p:cNvSpPr txBox="1">
            <a:spLocks noGrp="1"/>
          </p:cNvSpPr>
          <p:nvPr>
            <p:ph type="title"/>
          </p:nvPr>
        </p:nvSpPr>
        <p:spPr>
          <a:xfrm>
            <a:off x="1981200" y="274638"/>
            <a:ext cx="8229600" cy="1143000"/>
          </a:xfrm>
          <a:prstGeom prst="rect">
            <a:avLst/>
          </a:prstGeom>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3F5C"/>
                </a:solidFill>
                <a:latin typeface="Garamond"/>
                <a:ea typeface="Cabin"/>
                <a:cs typeface="Cabin"/>
                <a:sym typeface="Cabin"/>
              </a:rPr>
              <a:t>HSN HMIS Team</a:t>
            </a:r>
            <a:r>
              <a:rPr lang="en-US" sz="3950" b="1">
                <a:solidFill>
                  <a:srgbClr val="003F5C"/>
                </a:solidFill>
                <a:latin typeface="Garamond"/>
              </a:rPr>
              <a:t>	</a:t>
            </a:r>
            <a:endParaRPr lang="en-US" sz="3950" b="1">
              <a:latin typeface="Garamond"/>
            </a:endParaRPr>
          </a:p>
        </p:txBody>
      </p:sp>
      <p:sp>
        <p:nvSpPr>
          <p:cNvPr id="347" name="Google Shape;347;p49"/>
          <p:cNvSpPr txBox="1">
            <a:spLocks noGrp="1"/>
          </p:cNvSpPr>
          <p:nvPr>
            <p:ph type="body" idx="1"/>
          </p:nvPr>
        </p:nvSpPr>
        <p:spPr>
          <a:xfrm>
            <a:off x="2003914" y="1258010"/>
            <a:ext cx="4115273" cy="4085733"/>
          </a:xfrm>
          <a:prstGeom prst="rect">
            <a:avLst/>
          </a:prstGeom>
        </p:spPr>
        <p:txBody>
          <a:bodyPr spcFirstLastPara="1" wrap="square" lIns="91425" tIns="45700" rIns="91425" bIns="45700" anchor="t" anchorCtr="0">
            <a:noAutofit/>
          </a:bodyPr>
          <a:lstStyle/>
          <a:p>
            <a:pPr marL="0" indent="0">
              <a:spcBef>
                <a:spcPts val="0"/>
              </a:spcBef>
              <a:buNone/>
            </a:pPr>
            <a:r>
              <a:rPr lang="en-US" sz="1800" b="1">
                <a:solidFill>
                  <a:srgbClr val="003F5C"/>
                </a:solidFill>
                <a:latin typeface="Calibri"/>
              </a:rPr>
              <a:t>Angel Jones</a:t>
            </a:r>
            <a:endParaRPr lang="en-US" sz="1800">
              <a:solidFill>
                <a:srgbClr val="003F5C"/>
              </a:solidFill>
              <a:latin typeface="Calibri"/>
            </a:endParaRPr>
          </a:p>
          <a:p>
            <a:pPr marL="0" indent="0">
              <a:spcBef>
                <a:spcPts val="0"/>
              </a:spcBef>
              <a:buNone/>
            </a:pPr>
            <a:r>
              <a:rPr lang="en-US" sz="1800">
                <a:solidFill>
                  <a:srgbClr val="003F5C"/>
                </a:solidFill>
                <a:latin typeface="Calibri"/>
              </a:rPr>
              <a:t>Director of Information Systems </a:t>
            </a:r>
            <a:endParaRPr lang="en-US">
              <a:solidFill>
                <a:srgbClr val="003F5C"/>
              </a:solidFill>
              <a:latin typeface="Calibri"/>
            </a:endParaRPr>
          </a:p>
          <a:p>
            <a:pPr marL="0" indent="0">
              <a:buNone/>
            </a:pPr>
            <a:endParaRPr lang="en-US" sz="1800" b="1">
              <a:solidFill>
                <a:srgbClr val="003F5C"/>
              </a:solidFill>
              <a:latin typeface="Calibri"/>
            </a:endParaRPr>
          </a:p>
          <a:p>
            <a:pPr marL="0" indent="0">
              <a:buNone/>
            </a:pPr>
            <a:r>
              <a:rPr lang="en-US" sz="1800" b="1">
                <a:solidFill>
                  <a:srgbClr val="003F5C"/>
                </a:solidFill>
                <a:latin typeface="Calibri"/>
              </a:rPr>
              <a:t>Racquel McGlashen</a:t>
            </a:r>
            <a:endParaRPr lang="en-US" sz="1800">
              <a:solidFill>
                <a:srgbClr val="003F5C"/>
              </a:solidFill>
              <a:latin typeface="Calibri"/>
            </a:endParaRPr>
          </a:p>
          <a:p>
            <a:pPr marL="0" indent="0">
              <a:buNone/>
            </a:pPr>
            <a:r>
              <a:rPr lang="en-US" sz="1800">
                <a:solidFill>
                  <a:srgbClr val="003F5C"/>
                </a:solidFill>
                <a:latin typeface="Calibri"/>
              </a:rPr>
              <a:t>HMIS System Administrator</a:t>
            </a:r>
            <a:endParaRPr lang="en-US">
              <a:solidFill>
                <a:srgbClr val="003F5C"/>
              </a:solidFill>
              <a:latin typeface="Calibri"/>
            </a:endParaRPr>
          </a:p>
          <a:p>
            <a:pPr marL="0" indent="0">
              <a:buNone/>
            </a:pPr>
            <a:endParaRPr lang="en-US" sz="1800" b="1">
              <a:solidFill>
                <a:srgbClr val="003F5C"/>
              </a:solidFill>
              <a:latin typeface="Calibri"/>
            </a:endParaRPr>
          </a:p>
          <a:p>
            <a:pPr marL="0" lvl="0" indent="0" algn="l">
              <a:spcBef>
                <a:spcPts val="360"/>
              </a:spcBef>
              <a:spcAft>
                <a:spcPts val="0"/>
              </a:spcAft>
              <a:buFont typeface="Arial"/>
              <a:buNone/>
            </a:pPr>
            <a:r>
              <a:rPr lang="en-US" sz="1800" b="1">
                <a:solidFill>
                  <a:srgbClr val="003F5C"/>
                </a:solidFill>
                <a:latin typeface="Calibri"/>
              </a:rPr>
              <a:t>Agustin “Tino” Paz</a:t>
            </a:r>
            <a:endParaRPr lang="en-US">
              <a:solidFill>
                <a:srgbClr val="003F5C"/>
              </a:solidFill>
              <a:latin typeface="Calibri"/>
            </a:endParaRPr>
          </a:p>
          <a:p>
            <a:pPr marL="0" lvl="0" indent="0" algn="l" rtl="0">
              <a:spcBef>
                <a:spcPts val="360"/>
              </a:spcBef>
              <a:spcAft>
                <a:spcPts val="0"/>
              </a:spcAft>
              <a:buClr>
                <a:schemeClr val="dk1"/>
              </a:buClr>
              <a:buSzPts val="1100"/>
              <a:buFont typeface="Arial"/>
              <a:buNone/>
            </a:pPr>
            <a:r>
              <a:rPr lang="en-US" sz="1800">
                <a:solidFill>
                  <a:srgbClr val="003F5C"/>
                </a:solidFill>
                <a:latin typeface="Calibri"/>
              </a:rPr>
              <a:t>HMIS Senior Data Analyst</a:t>
            </a:r>
            <a:endParaRPr sz="1800">
              <a:solidFill>
                <a:srgbClr val="003F5C"/>
              </a:solidFill>
              <a:latin typeface="Calibri"/>
            </a:endParaRPr>
          </a:p>
          <a:p>
            <a:pPr marL="0" lvl="0" indent="0" algn="l" rtl="0">
              <a:spcBef>
                <a:spcPts val="360"/>
              </a:spcBef>
              <a:spcAft>
                <a:spcPts val="0"/>
              </a:spcAft>
              <a:buNone/>
            </a:pPr>
            <a:endParaRPr sz="1800">
              <a:solidFill>
                <a:srgbClr val="003F5C"/>
              </a:solidFill>
              <a:latin typeface="Calibri"/>
            </a:endParaRPr>
          </a:p>
          <a:p>
            <a:pPr marL="0" indent="0">
              <a:buNone/>
            </a:pPr>
            <a:r>
              <a:rPr lang="en-US" sz="1800" b="1">
                <a:solidFill>
                  <a:srgbClr val="003F5C"/>
                </a:solidFill>
                <a:latin typeface="Calibri"/>
              </a:rPr>
              <a:t>Brittney Behr</a:t>
            </a:r>
          </a:p>
          <a:p>
            <a:pPr marL="0" lvl="0" indent="0" algn="l" rtl="0">
              <a:spcBef>
                <a:spcPts val="360"/>
              </a:spcBef>
              <a:spcAft>
                <a:spcPts val="0"/>
              </a:spcAft>
              <a:buNone/>
            </a:pPr>
            <a:r>
              <a:rPr lang="en-US" sz="1800">
                <a:solidFill>
                  <a:srgbClr val="003F5C"/>
                </a:solidFill>
                <a:latin typeface="Calibri"/>
              </a:rPr>
              <a:t>HMIS Data Analyst I</a:t>
            </a:r>
            <a:endParaRPr sz="1800" b="1">
              <a:latin typeface="Calibri"/>
            </a:endParaRPr>
          </a:p>
          <a:p>
            <a:pPr marL="0" lvl="0" indent="0" algn="l" rtl="0">
              <a:spcBef>
                <a:spcPts val="360"/>
              </a:spcBef>
              <a:spcAft>
                <a:spcPts val="0"/>
              </a:spcAft>
              <a:buNone/>
            </a:pPr>
            <a:endParaRPr sz="2200" b="1">
              <a:solidFill>
                <a:schemeClr val="dk1"/>
              </a:solidFill>
            </a:endParaRPr>
          </a:p>
          <a:p>
            <a:pPr marL="0" lvl="0" indent="0" algn="l" rtl="0">
              <a:spcBef>
                <a:spcPts val="360"/>
              </a:spcBef>
              <a:spcAft>
                <a:spcPts val="0"/>
              </a:spcAft>
              <a:buClr>
                <a:schemeClr val="dk1"/>
              </a:buClr>
              <a:buSzPts val="1100"/>
              <a:buFont typeface="Arial"/>
              <a:buNone/>
            </a:pPr>
            <a:endParaRPr lang="en-US" sz="2200" b="1">
              <a:solidFill>
                <a:schemeClr val="dk1"/>
              </a:solidFill>
            </a:endParaRPr>
          </a:p>
          <a:p>
            <a:pPr marL="0" lvl="0" indent="0" algn="l" rtl="0">
              <a:spcBef>
                <a:spcPts val="360"/>
              </a:spcBef>
              <a:spcAft>
                <a:spcPts val="0"/>
              </a:spcAft>
              <a:buNone/>
            </a:pPr>
            <a:endParaRPr sz="2400"/>
          </a:p>
          <a:p>
            <a:pPr marL="0" lvl="0" indent="0" algn="l" rtl="0">
              <a:spcBef>
                <a:spcPts val="360"/>
              </a:spcBef>
              <a:spcAft>
                <a:spcPts val="0"/>
              </a:spcAft>
              <a:buNone/>
            </a:pPr>
            <a:endParaRPr sz="2400"/>
          </a:p>
        </p:txBody>
      </p:sp>
      <p:sp>
        <p:nvSpPr>
          <p:cNvPr id="348" name="Google Shape;348;p49"/>
          <p:cNvSpPr txBox="1">
            <a:spLocks noGrp="1"/>
          </p:cNvSpPr>
          <p:nvPr>
            <p:ph type="body" idx="1"/>
          </p:nvPr>
        </p:nvSpPr>
        <p:spPr>
          <a:xfrm>
            <a:off x="6690264" y="1259267"/>
            <a:ext cx="4693800" cy="4083442"/>
          </a:xfrm>
          <a:prstGeom prst="rect">
            <a:avLst/>
          </a:prstGeom>
        </p:spPr>
        <p:txBody>
          <a:bodyPr spcFirstLastPara="1" wrap="square" lIns="91425" tIns="45700" rIns="91425" bIns="45700" anchor="t" anchorCtr="0">
            <a:noAutofit/>
          </a:bodyPr>
          <a:lstStyle/>
          <a:p>
            <a:pPr marL="0" indent="0">
              <a:buNone/>
            </a:pPr>
            <a:r>
              <a:rPr lang="en-US" sz="1800" b="1">
                <a:solidFill>
                  <a:srgbClr val="003F5C"/>
                </a:solidFill>
                <a:latin typeface="Calibri"/>
              </a:rPr>
              <a:t>Tim Reed</a:t>
            </a:r>
            <a:endParaRPr lang="en-US" sz="1800">
              <a:solidFill>
                <a:srgbClr val="003F5C"/>
              </a:solidFill>
              <a:latin typeface="Calibri"/>
            </a:endParaRPr>
          </a:p>
          <a:p>
            <a:pPr marL="0" lvl="0" indent="0" algn="l" rtl="0">
              <a:spcBef>
                <a:spcPts val="360"/>
              </a:spcBef>
              <a:spcAft>
                <a:spcPts val="0"/>
              </a:spcAft>
              <a:buNone/>
            </a:pPr>
            <a:r>
              <a:rPr lang="en-US" sz="1800">
                <a:solidFill>
                  <a:srgbClr val="003F5C"/>
                </a:solidFill>
                <a:latin typeface="Calibri"/>
              </a:rPr>
              <a:t>HMIS Partner Success Specialist</a:t>
            </a:r>
            <a:endParaRPr sz="1800">
              <a:solidFill>
                <a:srgbClr val="003F5C"/>
              </a:solidFill>
              <a:latin typeface="Calibri"/>
            </a:endParaRPr>
          </a:p>
          <a:p>
            <a:pPr marL="0" lvl="0" indent="0" algn="l" rtl="0">
              <a:spcBef>
                <a:spcPts val="360"/>
              </a:spcBef>
              <a:spcAft>
                <a:spcPts val="0"/>
              </a:spcAft>
              <a:buSzPts val="1100"/>
              <a:buNone/>
            </a:pPr>
            <a:endParaRPr lang="en-US" sz="1800">
              <a:solidFill>
                <a:srgbClr val="003F5C"/>
              </a:solidFill>
              <a:latin typeface="Calibri"/>
            </a:endParaRPr>
          </a:p>
          <a:p>
            <a:pPr marL="0" indent="0">
              <a:buNone/>
            </a:pPr>
            <a:r>
              <a:rPr lang="en-US" sz="1800" b="1">
                <a:solidFill>
                  <a:srgbClr val="003F5C"/>
                </a:solidFill>
                <a:latin typeface="Calibri"/>
              </a:rPr>
              <a:t>Gregory Carter</a:t>
            </a:r>
          </a:p>
          <a:p>
            <a:pPr marL="0" lvl="0" indent="0" algn="l" rtl="0">
              <a:spcBef>
                <a:spcPts val="360"/>
              </a:spcBef>
              <a:spcAft>
                <a:spcPts val="0"/>
              </a:spcAft>
              <a:buNone/>
            </a:pPr>
            <a:r>
              <a:rPr lang="en-US" sz="1800">
                <a:solidFill>
                  <a:srgbClr val="003F5C"/>
                </a:solidFill>
                <a:latin typeface="Calibri"/>
              </a:rPr>
              <a:t>HMIS Partner Success Specialist</a:t>
            </a:r>
          </a:p>
          <a:p>
            <a:pPr marL="0" lvl="0" indent="0" algn="l">
              <a:spcBef>
                <a:spcPts val="360"/>
              </a:spcBef>
              <a:spcAft>
                <a:spcPts val="0"/>
              </a:spcAft>
              <a:buNone/>
            </a:pPr>
            <a:endParaRPr lang="en-US" sz="1800">
              <a:solidFill>
                <a:srgbClr val="003F5C"/>
              </a:solidFill>
              <a:latin typeface="Calibri"/>
            </a:endParaRPr>
          </a:p>
          <a:p>
            <a:pPr marL="0" indent="0">
              <a:buNone/>
            </a:pPr>
            <a:r>
              <a:rPr lang="en-US" sz="1800" b="1">
                <a:solidFill>
                  <a:srgbClr val="003F5C"/>
                </a:solidFill>
                <a:latin typeface="Calibri"/>
              </a:rPr>
              <a:t>Moesha Herron</a:t>
            </a:r>
          </a:p>
          <a:p>
            <a:pPr marL="0" indent="0">
              <a:buNone/>
            </a:pPr>
            <a:r>
              <a:rPr lang="en-US" sz="1800">
                <a:solidFill>
                  <a:srgbClr val="003F5C"/>
                </a:solidFill>
                <a:latin typeface="Calibri"/>
              </a:rPr>
              <a:t>HMIS Partner Success Specialist</a:t>
            </a:r>
          </a:p>
          <a:p>
            <a:pPr marL="0" indent="0">
              <a:buNone/>
            </a:pPr>
            <a:endParaRPr lang="en-US" sz="1800">
              <a:solidFill>
                <a:srgbClr val="003F5C"/>
              </a:solidFill>
              <a:latin typeface="Calibri"/>
            </a:endParaRPr>
          </a:p>
          <a:p>
            <a:pPr marL="0" indent="0">
              <a:buNone/>
            </a:pPr>
            <a:endParaRPr lang="en-US" sz="1800" b="1">
              <a:solidFill>
                <a:srgbClr val="003F5C"/>
              </a:solidFill>
              <a:latin typeface="Calibri"/>
            </a:endParaRPr>
          </a:p>
          <a:p>
            <a:pPr marL="0" indent="0">
              <a:buNone/>
            </a:pPr>
            <a:endParaRPr lang="en-US" sz="1600"/>
          </a:p>
        </p:txBody>
      </p:sp>
      <p:pic>
        <p:nvPicPr>
          <p:cNvPr id="2" name="Picture 1" descr="Team PNG Transparent Images - PNG All">
            <a:extLst>
              <a:ext uri="{FF2B5EF4-FFF2-40B4-BE49-F238E27FC236}">
                <a16:creationId xmlns:a16="http://schemas.microsoft.com/office/drawing/2014/main" id="{C8464DC9-3D62-99F7-A131-1A223FBB7D92}"/>
              </a:ext>
            </a:extLst>
          </p:cNvPr>
          <p:cNvPicPr>
            <a:picLocks noChangeAspect="1"/>
          </p:cNvPicPr>
          <p:nvPr/>
        </p:nvPicPr>
        <p:blipFill>
          <a:blip r:embed="rId3"/>
          <a:stretch>
            <a:fillRect/>
          </a:stretch>
        </p:blipFill>
        <p:spPr>
          <a:xfrm>
            <a:off x="3933441" y="4850985"/>
            <a:ext cx="3974926" cy="15363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690077" y="566615"/>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3F5C"/>
                </a:solidFill>
                <a:latin typeface="Garamond"/>
                <a:ea typeface="Cabin"/>
                <a:cs typeface="Cabin"/>
                <a:sym typeface="Cabin"/>
              </a:rPr>
              <a:t>HMIS Advisory Committee Mission</a:t>
            </a:r>
            <a:endParaRPr lang="en-US" sz="3600" b="1">
              <a:solidFill>
                <a:srgbClr val="003F5C"/>
              </a:solidFill>
              <a:latin typeface="Garamond"/>
              <a:ea typeface="Cabin"/>
              <a:cs typeface="Cabin"/>
            </a:endParaRPr>
          </a:p>
        </p:txBody>
      </p:sp>
      <p:sp>
        <p:nvSpPr>
          <p:cNvPr id="72" name="Google Shape;72;p15"/>
          <p:cNvSpPr txBox="1">
            <a:spLocks noGrp="1"/>
          </p:cNvSpPr>
          <p:nvPr>
            <p:ph type="body" idx="1"/>
          </p:nvPr>
        </p:nvSpPr>
        <p:spPr>
          <a:xfrm>
            <a:off x="2064375" y="1499444"/>
            <a:ext cx="7640400" cy="44298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640"/>
              </a:spcBef>
              <a:spcAft>
                <a:spcPts val="0"/>
              </a:spcAft>
              <a:buNone/>
            </a:pPr>
            <a:r>
              <a:rPr lang="en-US" sz="2500" b="1">
                <a:solidFill>
                  <a:srgbClr val="003F5C"/>
                </a:solidFill>
                <a:latin typeface="Calibri"/>
              </a:rPr>
              <a:t>Our mission is to effectively use data, which includes inputs from those in need of services, those providing services, and from members of the community, to eliminate homelessness in Central Florida.</a:t>
            </a:r>
          </a:p>
          <a:p>
            <a:pPr marL="0" indent="0" algn="ctr">
              <a:lnSpc>
                <a:spcPct val="150000"/>
              </a:lnSpc>
              <a:spcBef>
                <a:spcPts val="640"/>
              </a:spcBef>
              <a:buNone/>
            </a:pPr>
            <a:endParaRPr lang="en-US" sz="2500" b="1">
              <a:latin typeface="Calibri"/>
            </a:endParaRPr>
          </a:p>
          <a:p>
            <a:pPr marL="0" indent="0" algn="ctr">
              <a:lnSpc>
                <a:spcPct val="150000"/>
              </a:lnSpc>
              <a:spcBef>
                <a:spcPts val="640"/>
              </a:spcBef>
              <a:buNone/>
            </a:pPr>
            <a:endParaRPr lang="en-US" sz="2500" b="1">
              <a:latin typeface="Calibri"/>
            </a:endParaRPr>
          </a:p>
        </p:txBody>
      </p:sp>
      <p:sp>
        <p:nvSpPr>
          <p:cNvPr id="73" name="Google Shape;73;p15"/>
          <p:cNvSpPr txBox="1">
            <a:spLocks noGrp="1"/>
          </p:cNvSpPr>
          <p:nvPr>
            <p:ph type="title"/>
          </p:nvPr>
        </p:nvSpPr>
        <p:spPr>
          <a:xfrm>
            <a:off x="1769775" y="4340392"/>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3F5C"/>
                </a:solidFill>
                <a:latin typeface="Garamond"/>
                <a:ea typeface="Cabin"/>
                <a:cs typeface="Cabin"/>
                <a:sym typeface="Cabin"/>
              </a:rPr>
              <a:t>HMIS Advisory Committee Purpose</a:t>
            </a:r>
            <a:endParaRPr lang="en-US" sz="3600" b="1">
              <a:solidFill>
                <a:srgbClr val="003F5C"/>
              </a:solidFill>
              <a:latin typeface="Garamond"/>
              <a:ea typeface="Cabin"/>
              <a:cs typeface="Cabin"/>
            </a:endParaRPr>
          </a:p>
        </p:txBody>
      </p:sp>
      <p:sp>
        <p:nvSpPr>
          <p:cNvPr id="74" name="Google Shape;74;p15"/>
          <p:cNvSpPr txBox="1">
            <a:spLocks noGrp="1"/>
          </p:cNvSpPr>
          <p:nvPr>
            <p:ph type="body" idx="1"/>
          </p:nvPr>
        </p:nvSpPr>
        <p:spPr>
          <a:xfrm>
            <a:off x="2275800" y="5185125"/>
            <a:ext cx="7640400" cy="1013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2500" b="1">
                <a:solidFill>
                  <a:srgbClr val="003F5C"/>
                </a:solidFill>
                <a:latin typeface="Calibri"/>
              </a:rPr>
              <a:t>Oversee the CoC’s implementation of HMIS, what we do with the data and how we use it.</a:t>
            </a:r>
            <a:endParaRPr lang="en-US" sz="2500" b="1">
              <a:solidFill>
                <a:srgbClr val="003F5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1524000" y="0"/>
            <a:ext cx="8229600" cy="929400"/>
          </a:xfrm>
          <a:prstGeom prst="rect">
            <a:avLst/>
          </a:prstGeom>
          <a:noFill/>
          <a:ln>
            <a:noFill/>
          </a:ln>
        </p:spPr>
        <p:txBody>
          <a:bodyPr spcFirstLastPara="1" wrap="square" lIns="91425" tIns="45700" rIns="91425" bIns="45700" anchor="ctr" anchorCtr="0">
            <a:noAutofit/>
          </a:bodyPr>
          <a:lstStyle/>
          <a:p>
            <a:pPr>
              <a:buSzPts val="3959"/>
              <a:buNone/>
            </a:pPr>
            <a:r>
              <a:rPr lang="en-US" sz="3600" b="1">
                <a:solidFill>
                  <a:srgbClr val="003F5C"/>
                </a:solidFill>
                <a:latin typeface="Garamond"/>
                <a:ea typeface="Cabin"/>
                <a:cs typeface="Cabin"/>
                <a:sym typeface="Cabin"/>
              </a:rPr>
              <a:t>HMIS Advisory Committee</a:t>
            </a:r>
            <a:endParaRPr lang="en-US" sz="3600" b="1">
              <a:solidFill>
                <a:srgbClr val="002060"/>
              </a:solidFill>
              <a:latin typeface="Garamond"/>
              <a:ea typeface="Cabin"/>
              <a:cs typeface="Cabin"/>
            </a:endParaRPr>
          </a:p>
        </p:txBody>
      </p:sp>
      <p:graphicFrame>
        <p:nvGraphicFramePr>
          <p:cNvPr id="80" name="Google Shape;80;p16"/>
          <p:cNvGraphicFramePr/>
          <p:nvPr>
            <p:extLst>
              <p:ext uri="{D42A27DB-BD31-4B8C-83A1-F6EECF244321}">
                <p14:modId xmlns:p14="http://schemas.microsoft.com/office/powerpoint/2010/main" val="593338551"/>
              </p:ext>
            </p:extLst>
          </p:nvPr>
        </p:nvGraphicFramePr>
        <p:xfrm>
          <a:off x="2204364" y="1234550"/>
          <a:ext cx="7906975" cy="2743048"/>
        </p:xfrm>
        <a:graphic>
          <a:graphicData uri="http://schemas.openxmlformats.org/drawingml/2006/table">
            <a:tbl>
              <a:tblPr>
                <a:noFill/>
                <a:tableStyleId>{D96E2335-9DC8-47C4-BF33-03CBA0AB295A}</a:tableStyleId>
              </a:tblPr>
              <a:tblGrid>
                <a:gridCol w="2461800">
                  <a:extLst>
                    <a:ext uri="{9D8B030D-6E8A-4147-A177-3AD203B41FA5}">
                      <a16:colId xmlns:a16="http://schemas.microsoft.com/office/drawing/2014/main" val="20000"/>
                    </a:ext>
                  </a:extLst>
                </a:gridCol>
                <a:gridCol w="5445175">
                  <a:extLst>
                    <a:ext uri="{9D8B030D-6E8A-4147-A177-3AD203B41FA5}">
                      <a16:colId xmlns:a16="http://schemas.microsoft.com/office/drawing/2014/main" val="20001"/>
                    </a:ext>
                  </a:extLst>
                </a:gridCol>
              </a:tblGrid>
              <a:tr h="457175">
                <a:tc>
                  <a:txBody>
                    <a:bodyPr/>
                    <a:lstStyle/>
                    <a:p>
                      <a:pPr marL="0" lvl="0" indent="0" algn="ctr" rtl="0">
                        <a:spcBef>
                          <a:spcPts val="0"/>
                        </a:spcBef>
                        <a:spcAft>
                          <a:spcPts val="0"/>
                        </a:spcAft>
                        <a:buNone/>
                      </a:pPr>
                      <a:r>
                        <a:rPr lang="en-US" sz="1800" b="1" i="0">
                          <a:solidFill>
                            <a:srgbClr val="E36C09"/>
                          </a:solidFill>
                          <a:latin typeface="Calibri"/>
                        </a:rPr>
                        <a:t>Chair</a:t>
                      </a:r>
                      <a:endParaRPr sz="1800" b="1" i="0">
                        <a:solidFill>
                          <a:srgbClr val="E36C09"/>
                        </a:solidFill>
                        <a:latin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rgbClr val="003F5C"/>
                          </a:solidFill>
                          <a:latin typeface="Calibri"/>
                        </a:rPr>
                        <a:t>Karen Jackson – Zebra Youth</a:t>
                      </a:r>
                      <a:endParaRPr sz="1800">
                        <a:solidFill>
                          <a:srgbClr val="003F5C"/>
                        </a:solidFill>
                        <a:latin typeface="Calibri"/>
                      </a:endParaRPr>
                    </a:p>
                  </a:txBody>
                  <a:tcPr marL="91425" marR="91425" marT="91425" marB="91425"/>
                </a:tc>
                <a:extLst>
                  <a:ext uri="{0D108BD9-81ED-4DB2-BD59-A6C34878D82A}">
                    <a16:rowId xmlns:a16="http://schemas.microsoft.com/office/drawing/2014/main" val="10000"/>
                  </a:ext>
                </a:extLst>
              </a:tr>
              <a:tr h="457175">
                <a:tc>
                  <a:txBody>
                    <a:bodyPr/>
                    <a:lstStyle/>
                    <a:p>
                      <a:pPr marL="0" lvl="0" indent="0" algn="ctr" rtl="0">
                        <a:spcBef>
                          <a:spcPts val="0"/>
                        </a:spcBef>
                        <a:spcAft>
                          <a:spcPts val="0"/>
                        </a:spcAft>
                        <a:buNone/>
                      </a:pPr>
                      <a:r>
                        <a:rPr lang="en-US" sz="1800" b="1" i="0">
                          <a:solidFill>
                            <a:srgbClr val="E36C09"/>
                          </a:solidFill>
                          <a:latin typeface="Calibri"/>
                        </a:rPr>
                        <a:t>Vice Chair</a:t>
                      </a:r>
                      <a:endParaRPr sz="1800" b="1" i="0">
                        <a:solidFill>
                          <a:srgbClr val="E36C09"/>
                        </a:solidFill>
                        <a:latin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b="0" i="0" u="none" strike="noStrike" cap="none">
                          <a:solidFill>
                            <a:srgbClr val="003F5C"/>
                          </a:solidFill>
                          <a:latin typeface="Calibri"/>
                          <a:cs typeface="Arial"/>
                        </a:rPr>
                        <a:t>Denise Major – Salvation Army</a:t>
                      </a:r>
                      <a:endParaRPr sz="1800" b="0" i="0" u="none" strike="noStrike" cap="none">
                        <a:solidFill>
                          <a:srgbClr val="003F5C"/>
                        </a:solidFill>
                        <a:latin typeface="Calibri"/>
                        <a:cs typeface="Arial"/>
                        <a:sym typeface="Arial"/>
                      </a:endParaRPr>
                    </a:p>
                  </a:txBody>
                  <a:tcPr marL="91425" marR="91425" marT="91425" marB="91425"/>
                </a:tc>
                <a:extLst>
                  <a:ext uri="{0D108BD9-81ED-4DB2-BD59-A6C34878D82A}">
                    <a16:rowId xmlns:a16="http://schemas.microsoft.com/office/drawing/2014/main" val="10001"/>
                  </a:ext>
                </a:extLst>
              </a:tr>
              <a:tr h="457175">
                <a:tc>
                  <a:txBody>
                    <a:bodyPr/>
                    <a:lstStyle/>
                    <a:p>
                      <a:pPr marL="0" lvl="0" indent="0" algn="ctr" rtl="0">
                        <a:spcBef>
                          <a:spcPts val="0"/>
                        </a:spcBef>
                        <a:spcAft>
                          <a:spcPts val="0"/>
                        </a:spcAft>
                        <a:buNone/>
                      </a:pPr>
                      <a:r>
                        <a:rPr lang="en-US" sz="1800" b="1" i="0">
                          <a:solidFill>
                            <a:srgbClr val="E36C09"/>
                          </a:solidFill>
                          <a:latin typeface="Calibri"/>
                        </a:rPr>
                        <a:t>Voting Member</a:t>
                      </a:r>
                      <a:endParaRPr sz="1800" b="1" i="0">
                        <a:solidFill>
                          <a:srgbClr val="E36C09"/>
                        </a:solidFill>
                        <a:latin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rgbClr val="003F5C"/>
                          </a:solidFill>
                          <a:latin typeface="Calibri"/>
                        </a:rPr>
                        <a:t>Juan Correa – The Transition House</a:t>
                      </a:r>
                      <a:endParaRPr sz="1800">
                        <a:solidFill>
                          <a:srgbClr val="003F5C"/>
                        </a:solidFill>
                        <a:latin typeface="Calibri"/>
                      </a:endParaRPr>
                    </a:p>
                  </a:txBody>
                  <a:tcPr marL="91425" marR="91425" marT="91425" marB="91425"/>
                </a:tc>
                <a:extLst>
                  <a:ext uri="{0D108BD9-81ED-4DB2-BD59-A6C34878D82A}">
                    <a16:rowId xmlns:a16="http://schemas.microsoft.com/office/drawing/2014/main" val="10005"/>
                  </a:ext>
                </a:extLst>
              </a:tr>
              <a:tr h="457174">
                <a:tc>
                  <a:txBody>
                    <a:bodyPr/>
                    <a:lstStyle/>
                    <a:p>
                      <a:pPr marL="0" lvl="0" indent="0" algn="ctr">
                        <a:spcBef>
                          <a:spcPts val="0"/>
                        </a:spcBef>
                        <a:spcAft>
                          <a:spcPts val="0"/>
                        </a:spcAft>
                        <a:buNone/>
                      </a:pPr>
                      <a:r>
                        <a:rPr lang="en-US" sz="1800" b="1" i="0">
                          <a:solidFill>
                            <a:srgbClr val="E36C09"/>
                          </a:solidFill>
                          <a:latin typeface="Calibri"/>
                        </a:rPr>
                        <a:t>Voting Member</a:t>
                      </a:r>
                      <a:endParaRPr sz="1800" b="1" i="0">
                        <a:solidFill>
                          <a:srgbClr val="E36C09"/>
                        </a:solidFill>
                        <a:latin typeface="Calibri"/>
                      </a:endParaRPr>
                    </a:p>
                  </a:txBody>
                  <a:tcPr marL="91425" marR="91425" marT="91425" marB="91425"/>
                </a:tc>
                <a:tc>
                  <a:txBody>
                    <a:bodyPr/>
                    <a:lstStyle/>
                    <a:p>
                      <a:pPr marL="0" lvl="0" indent="0" algn="l">
                        <a:spcBef>
                          <a:spcPts val="0"/>
                        </a:spcBef>
                        <a:spcAft>
                          <a:spcPts val="0"/>
                        </a:spcAft>
                        <a:buNone/>
                      </a:pPr>
                      <a:r>
                        <a:rPr lang="en-US" sz="1800">
                          <a:solidFill>
                            <a:srgbClr val="003F5C"/>
                          </a:solidFill>
                          <a:latin typeface="Calibri"/>
                        </a:rPr>
                        <a:t>Danny Arroyo | Pathlight Homes </a:t>
                      </a:r>
                    </a:p>
                  </a:txBody>
                  <a:tcPr marL="91425" marR="91425" marT="91425" marB="91425"/>
                </a:tc>
                <a:extLst>
                  <a:ext uri="{0D108BD9-81ED-4DB2-BD59-A6C34878D82A}">
                    <a16:rowId xmlns:a16="http://schemas.microsoft.com/office/drawing/2014/main" val="2539241476"/>
                  </a:ext>
                </a:extLst>
              </a:tr>
              <a:tr h="457175">
                <a:tc>
                  <a:txBody>
                    <a:bodyPr/>
                    <a:lstStyle/>
                    <a:p>
                      <a:pPr marL="0" lvl="0" indent="0" algn="ctr" rtl="0">
                        <a:spcBef>
                          <a:spcPts val="0"/>
                        </a:spcBef>
                        <a:spcAft>
                          <a:spcPts val="0"/>
                        </a:spcAft>
                        <a:buNone/>
                      </a:pPr>
                      <a:r>
                        <a:rPr lang="en-US" sz="1800" b="1" i="0">
                          <a:solidFill>
                            <a:srgbClr val="E36C09"/>
                          </a:solidFill>
                          <a:latin typeface="Calibri"/>
                        </a:rPr>
                        <a:t>Voting Member</a:t>
                      </a:r>
                      <a:endParaRPr sz="1800" b="1" i="0">
                        <a:solidFill>
                          <a:srgbClr val="E36C09"/>
                        </a:solidFill>
                        <a:latin typeface="Calibri"/>
                      </a:endParaRPr>
                    </a:p>
                  </a:txBody>
                  <a:tcPr marL="91425" marR="91425" marT="91425" marB="91425"/>
                </a:tc>
                <a:tc>
                  <a:txBody>
                    <a:bodyPr/>
                    <a:lstStyle/>
                    <a:p>
                      <a:pPr marL="0" lvl="0" indent="0" algn="l" rtl="0">
                        <a:spcBef>
                          <a:spcPts val="0"/>
                        </a:spcBef>
                        <a:spcAft>
                          <a:spcPts val="0"/>
                        </a:spcAft>
                        <a:buNone/>
                      </a:pPr>
                      <a:r>
                        <a:rPr lang="en-US" sz="1800">
                          <a:solidFill>
                            <a:srgbClr val="003F5C"/>
                          </a:solidFill>
                          <a:latin typeface="Calibri"/>
                        </a:rPr>
                        <a:t>Sabrina Weier | SALT Outreach, Inc</a:t>
                      </a:r>
                      <a:endParaRPr sz="1800">
                        <a:solidFill>
                          <a:srgbClr val="003F5C"/>
                        </a:solidFill>
                        <a:latin typeface="Calibri"/>
                      </a:endParaRPr>
                    </a:p>
                  </a:txBody>
                  <a:tcPr marL="91425" marR="91425" marT="91425" marB="91425"/>
                </a:tc>
                <a:extLst>
                  <a:ext uri="{0D108BD9-81ED-4DB2-BD59-A6C34878D82A}">
                    <a16:rowId xmlns:a16="http://schemas.microsoft.com/office/drawing/2014/main" val="10008"/>
                  </a:ext>
                </a:extLst>
              </a:tr>
              <a:tr h="457174">
                <a:tc>
                  <a:txBody>
                    <a:bodyPr/>
                    <a:lstStyle/>
                    <a:p>
                      <a:pPr marL="0" lvl="0" indent="0" algn="ctr" rtl="0">
                        <a:spcBef>
                          <a:spcPts val="0"/>
                        </a:spcBef>
                        <a:spcAft>
                          <a:spcPts val="0"/>
                        </a:spcAft>
                        <a:buNone/>
                      </a:pPr>
                      <a:r>
                        <a:rPr lang="en-US" sz="1800" b="1" i="0">
                          <a:solidFill>
                            <a:srgbClr val="E36C09"/>
                          </a:solidFill>
                          <a:latin typeface="Calibri"/>
                        </a:rPr>
                        <a:t>HMIS Team Liaison</a:t>
                      </a:r>
                      <a:endParaRPr sz="1800" b="1" i="0">
                        <a:solidFill>
                          <a:srgbClr val="E36C09"/>
                        </a:solidFill>
                        <a:latin typeface="Calibri"/>
                      </a:endParaRPr>
                    </a:p>
                  </a:txBody>
                  <a:tcPr marL="91425" marR="91425" marT="91425" marB="91425"/>
                </a:tc>
                <a:tc>
                  <a:txBody>
                    <a:bodyPr/>
                    <a:lstStyle/>
                    <a:p>
                      <a:pPr marL="0" lvl="0" indent="0" algn="l" rtl="0">
                        <a:spcBef>
                          <a:spcPts val="0"/>
                        </a:spcBef>
                        <a:spcAft>
                          <a:spcPts val="0"/>
                        </a:spcAft>
                        <a:buNone/>
                      </a:pPr>
                      <a:r>
                        <a:rPr lang="en-US" sz="1800">
                          <a:solidFill>
                            <a:srgbClr val="003F5C"/>
                          </a:solidFill>
                          <a:latin typeface="Calibri"/>
                        </a:rPr>
                        <a:t>Brittney Behr | HSN - HMIS Data Analyst</a:t>
                      </a:r>
                      <a:endParaRPr sz="1800">
                        <a:solidFill>
                          <a:srgbClr val="003F5C"/>
                        </a:solidFill>
                        <a:latin typeface="Calibri"/>
                      </a:endParaRPr>
                    </a:p>
                  </a:txBody>
                  <a:tcPr marL="91425" marR="91425" marT="91425" marB="91425"/>
                </a:tc>
                <a:extLst>
                  <a:ext uri="{0D108BD9-81ED-4DB2-BD59-A6C34878D82A}">
                    <a16:rowId xmlns:a16="http://schemas.microsoft.com/office/drawing/2014/main" val="192648779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1931850" y="0"/>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3F5C"/>
                </a:solidFill>
                <a:latin typeface="Garamond"/>
                <a:ea typeface="Cabin"/>
                <a:cs typeface="Cabin"/>
                <a:sym typeface="Cabin"/>
              </a:rPr>
              <a:t>Agenda</a:t>
            </a:r>
            <a:endParaRPr sz="3600" b="1">
              <a:solidFill>
                <a:srgbClr val="003F5C"/>
              </a:solidFill>
              <a:latin typeface="Garamond"/>
              <a:ea typeface="Cabin"/>
              <a:cs typeface="Cabin"/>
              <a:sym typeface="Cabin"/>
            </a:endParaRPr>
          </a:p>
        </p:txBody>
      </p:sp>
      <p:sp>
        <p:nvSpPr>
          <p:cNvPr id="86" name="Google Shape;86;p17"/>
          <p:cNvSpPr txBox="1">
            <a:spLocks noGrp="1"/>
          </p:cNvSpPr>
          <p:nvPr>
            <p:ph type="body" idx="1"/>
          </p:nvPr>
        </p:nvSpPr>
        <p:spPr>
          <a:xfrm>
            <a:off x="1986550" y="825475"/>
            <a:ext cx="7640400" cy="5925600"/>
          </a:xfrm>
          <a:prstGeom prst="rect">
            <a:avLst/>
          </a:prstGeom>
          <a:noFill/>
          <a:ln>
            <a:noFill/>
          </a:ln>
        </p:spPr>
        <p:txBody>
          <a:bodyPr spcFirstLastPara="1" wrap="square" lIns="91425" tIns="45700" rIns="91425" bIns="45700" anchor="t" anchorCtr="0">
            <a:noAutofit/>
          </a:bodyPr>
          <a:lstStyle/>
          <a:p>
            <a:pPr marL="342900" lvl="0" indent="-330200" algn="l" rtl="0">
              <a:lnSpc>
                <a:spcPct val="150000"/>
              </a:lnSpc>
              <a:spcBef>
                <a:spcPts val="640"/>
              </a:spcBef>
              <a:spcAft>
                <a:spcPts val="0"/>
              </a:spcAft>
              <a:buClr>
                <a:schemeClr val="dk1"/>
              </a:buClr>
              <a:buSzPts val="1600"/>
              <a:buChar char="●"/>
            </a:pPr>
            <a:r>
              <a:rPr lang="en-US" sz="1800" b="1">
                <a:solidFill>
                  <a:srgbClr val="003F5C"/>
                </a:solidFill>
                <a:latin typeface="Calibri"/>
              </a:rPr>
              <a:t>Welcome</a:t>
            </a:r>
          </a:p>
          <a:p>
            <a:pPr marL="342900" lvl="0" indent="-330200" algn="l" rtl="0">
              <a:lnSpc>
                <a:spcPct val="150000"/>
              </a:lnSpc>
              <a:spcBef>
                <a:spcPts val="0"/>
              </a:spcBef>
              <a:spcAft>
                <a:spcPts val="0"/>
              </a:spcAft>
              <a:buClr>
                <a:schemeClr val="dk1"/>
              </a:buClr>
              <a:buSzPts val="1600"/>
              <a:buChar char="●"/>
            </a:pPr>
            <a:r>
              <a:rPr lang="en-US" sz="1800" b="1">
                <a:solidFill>
                  <a:srgbClr val="003F5C"/>
                </a:solidFill>
                <a:latin typeface="Calibri"/>
              </a:rPr>
              <a:t>Call to Order</a:t>
            </a:r>
            <a:endParaRPr sz="1800" b="1">
              <a:solidFill>
                <a:srgbClr val="003F5C"/>
              </a:solidFill>
              <a:latin typeface="Calibri"/>
            </a:endParaRPr>
          </a:p>
          <a:p>
            <a:pPr marL="342900" lvl="0" indent="-330200" algn="l" rtl="0">
              <a:lnSpc>
                <a:spcPct val="150000"/>
              </a:lnSpc>
              <a:spcBef>
                <a:spcPts val="0"/>
              </a:spcBef>
              <a:spcAft>
                <a:spcPts val="0"/>
              </a:spcAft>
              <a:buClr>
                <a:schemeClr val="dk1"/>
              </a:buClr>
              <a:buSzPts val="1600"/>
              <a:buChar char="●"/>
            </a:pPr>
            <a:r>
              <a:rPr lang="en-US" sz="1800" b="1">
                <a:solidFill>
                  <a:srgbClr val="003F5C"/>
                </a:solidFill>
                <a:latin typeface="Calibri"/>
              </a:rPr>
              <a:t>Committee Roll Call</a:t>
            </a:r>
            <a:endParaRPr sz="1800" b="1">
              <a:solidFill>
                <a:srgbClr val="003F5C"/>
              </a:solidFill>
              <a:latin typeface="Calibri"/>
            </a:endParaRPr>
          </a:p>
          <a:p>
            <a:pPr marL="342900" indent="-330200">
              <a:lnSpc>
                <a:spcPct val="150000"/>
              </a:lnSpc>
              <a:spcBef>
                <a:spcPts val="0"/>
              </a:spcBef>
              <a:buSzPts val="1600"/>
            </a:pPr>
            <a:r>
              <a:rPr lang="en-US" sz="1800" b="1">
                <a:solidFill>
                  <a:srgbClr val="003F5C"/>
                </a:solidFill>
                <a:latin typeface="Calibri"/>
              </a:rPr>
              <a:t>HMIS Team Reports:</a:t>
            </a:r>
            <a:endParaRPr lang="en-US" sz="1800" b="1">
              <a:solidFill>
                <a:srgbClr val="003F5C"/>
              </a:solidFill>
              <a:latin typeface="Calibri"/>
              <a:ea typeface="Roboto"/>
            </a:endParaRPr>
          </a:p>
          <a:p>
            <a:pPr lvl="1">
              <a:lnSpc>
                <a:spcPct val="150000"/>
              </a:lnSpc>
              <a:buSzPts val="1600"/>
            </a:pPr>
            <a:r>
              <a:rPr lang="en-US" b="1">
                <a:latin typeface="Calibri"/>
                <a:ea typeface="Roboto"/>
              </a:rPr>
              <a:t>HUD Reporting Season Updates and Prep</a:t>
            </a:r>
          </a:p>
          <a:p>
            <a:pPr lvl="1">
              <a:lnSpc>
                <a:spcPct val="150000"/>
              </a:lnSpc>
              <a:buSzPts val="1600"/>
            </a:pPr>
            <a:r>
              <a:rPr lang="en-US" b="1">
                <a:latin typeface="Calibri"/>
                <a:ea typeface="Roboto"/>
              </a:rPr>
              <a:t>Data Quality Reviews – Schedule now through Nov 21st!</a:t>
            </a:r>
          </a:p>
          <a:p>
            <a:pPr lvl="1">
              <a:lnSpc>
                <a:spcPct val="150000"/>
              </a:lnSpc>
              <a:buSzPts val="1600"/>
            </a:pPr>
            <a:r>
              <a:rPr lang="en-US" b="1">
                <a:latin typeface="Calibri"/>
                <a:ea typeface="Roboto"/>
              </a:rPr>
              <a:t>Agency Liaison Appreciation Brunch – Dec 5th</a:t>
            </a:r>
          </a:p>
          <a:p>
            <a:pPr lvl="1">
              <a:lnSpc>
                <a:spcPct val="150000"/>
              </a:lnSpc>
              <a:buSzPts val="1600"/>
            </a:pPr>
            <a:r>
              <a:rPr lang="en-US" b="1">
                <a:latin typeface="Calibri"/>
                <a:ea typeface="Roboto"/>
              </a:rPr>
              <a:t>Reporting Violations of User Agreements</a:t>
            </a:r>
            <a:endParaRPr lang="en-US" b="1" u="sng">
              <a:latin typeface="Calibri"/>
              <a:ea typeface="Roboto"/>
            </a:endParaRPr>
          </a:p>
          <a:p>
            <a:pPr lvl="1">
              <a:lnSpc>
                <a:spcPct val="150000"/>
              </a:lnSpc>
              <a:buSzPts val="1600"/>
            </a:pPr>
            <a:r>
              <a:rPr lang="en-US" b="1">
                <a:latin typeface="Calibri"/>
                <a:ea typeface="Roboto"/>
              </a:rPr>
              <a:t>FAQ’s In Progress: what would you like to see answered?</a:t>
            </a:r>
            <a:endParaRPr lang="en-US" b="1" u="sng">
              <a:latin typeface="Calibri"/>
              <a:ea typeface="Roboto"/>
            </a:endParaRPr>
          </a:p>
          <a:p>
            <a:pPr lvl="1">
              <a:lnSpc>
                <a:spcPct val="150000"/>
              </a:lnSpc>
              <a:buSzPts val="1600"/>
            </a:pPr>
            <a:r>
              <a:rPr lang="en-US" b="1">
                <a:latin typeface="Calibri"/>
                <a:ea typeface="Roboto"/>
              </a:rPr>
              <a:t>Current Options for Tracking Substance Use and Mental Health Treatment in HMIS</a:t>
            </a:r>
          </a:p>
          <a:p>
            <a:pPr marL="342900" indent="-330200">
              <a:lnSpc>
                <a:spcPct val="150000"/>
              </a:lnSpc>
              <a:spcBef>
                <a:spcPts val="0"/>
              </a:spcBef>
              <a:buSzPts val="1600"/>
            </a:pPr>
            <a:r>
              <a:rPr lang="en-US" sz="1800" b="1">
                <a:solidFill>
                  <a:srgbClr val="003F5C"/>
                </a:solidFill>
                <a:latin typeface="Calibri"/>
              </a:rPr>
              <a:t>COMMITTEE VOTE - All motions before committee</a:t>
            </a:r>
            <a:endParaRPr sz="1800" b="1">
              <a:solidFill>
                <a:srgbClr val="003F5C"/>
              </a:solidFill>
              <a:latin typeface="Calibri"/>
            </a:endParaRPr>
          </a:p>
          <a:p>
            <a:pPr marL="342900" lvl="0" indent="0" algn="l" rtl="0">
              <a:lnSpc>
                <a:spcPct val="150000"/>
              </a:lnSpc>
              <a:spcBef>
                <a:spcPts val="640"/>
              </a:spcBef>
              <a:spcAft>
                <a:spcPts val="0"/>
              </a:spcAft>
              <a:buNone/>
            </a:pP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ctrTitle"/>
          </p:nvPr>
        </p:nvSpPr>
        <p:spPr>
          <a:xfrm>
            <a:off x="1166812" y="841118"/>
            <a:ext cx="8046244" cy="1470000"/>
          </a:xfrm>
          <a:prstGeom prst="rect">
            <a:avLst/>
          </a:prstGeom>
        </p:spPr>
        <p:txBody>
          <a:bodyPr spcFirstLastPara="1" wrap="square" lIns="91425" tIns="91425" rIns="91425" bIns="91425" anchor="ctr" anchorCtr="0">
            <a:noAutofit/>
          </a:bodyPr>
          <a:lstStyle/>
          <a:p>
            <a:r>
              <a:rPr lang="en-US" b="1">
                <a:solidFill>
                  <a:srgbClr val="003F5C"/>
                </a:solidFill>
                <a:latin typeface="Garamond"/>
              </a:rPr>
              <a:t>HMIS Team Reports</a:t>
            </a:r>
          </a:p>
        </p:txBody>
      </p:sp>
      <p:pic>
        <p:nvPicPr>
          <p:cNvPr id="2" name="Picture 1" descr="Hand Holding Clipboard Medical Report Stock Illustration - Download Image  Now - Blank, Care, Clip Art - iStock">
            <a:extLst>
              <a:ext uri="{FF2B5EF4-FFF2-40B4-BE49-F238E27FC236}">
                <a16:creationId xmlns:a16="http://schemas.microsoft.com/office/drawing/2014/main" id="{E187F2B5-559E-AD58-479F-DB37379B1DF0}"/>
              </a:ext>
            </a:extLst>
          </p:cNvPr>
          <p:cNvPicPr>
            <a:picLocks noChangeAspect="1"/>
          </p:cNvPicPr>
          <p:nvPr/>
        </p:nvPicPr>
        <p:blipFill>
          <a:blip r:embed="rId3"/>
          <a:stretch>
            <a:fillRect/>
          </a:stretch>
        </p:blipFill>
        <p:spPr>
          <a:xfrm>
            <a:off x="8556593" y="2853499"/>
            <a:ext cx="2782157" cy="2782157"/>
          </a:xfrm>
          <a:prstGeom prst="rect">
            <a:avLst/>
          </a:prstGeom>
        </p:spPr>
      </p:pic>
      <p:sp>
        <p:nvSpPr>
          <p:cNvPr id="4" name="Subtitle 3">
            <a:extLst>
              <a:ext uri="{FF2B5EF4-FFF2-40B4-BE49-F238E27FC236}">
                <a16:creationId xmlns:a16="http://schemas.microsoft.com/office/drawing/2014/main" id="{CF62A6C4-BF6C-82DF-562A-5DA8845EC638}"/>
              </a:ext>
            </a:extLst>
          </p:cNvPr>
          <p:cNvSpPr>
            <a:spLocks noGrp="1"/>
          </p:cNvSpPr>
          <p:nvPr>
            <p:ph type="subTitle" idx="1"/>
          </p:nvPr>
        </p:nvSpPr>
        <p:spPr>
          <a:xfrm>
            <a:off x="851648" y="2855259"/>
            <a:ext cx="6858001" cy="1752600"/>
          </a:xfrm>
        </p:spPr>
        <p:txBody>
          <a:bodyPr/>
          <a:lstStyle/>
          <a:p>
            <a:pPr marL="285750" lvl="1" indent="-285750" algn="l">
              <a:lnSpc>
                <a:spcPct val="150000"/>
              </a:lnSpc>
              <a:spcBef>
                <a:spcPts val="360"/>
              </a:spcBef>
              <a:buChar char="•"/>
            </a:pPr>
            <a:r>
              <a:rPr lang="en-US" sz="1400" b="1">
                <a:solidFill>
                  <a:srgbClr val="000000"/>
                </a:solidFill>
              </a:rPr>
              <a:t>HUD Reporting Season Updates and Prep</a:t>
            </a:r>
            <a:endParaRPr lang="en-US" sz="1400">
              <a:solidFill>
                <a:srgbClr val="000000"/>
              </a:solidFill>
            </a:endParaRPr>
          </a:p>
          <a:p>
            <a:pPr marL="285750" lvl="1" indent="-285750" algn="l">
              <a:lnSpc>
                <a:spcPct val="150000"/>
              </a:lnSpc>
              <a:spcBef>
                <a:spcPts val="360"/>
              </a:spcBef>
              <a:buChar char="•"/>
            </a:pPr>
            <a:r>
              <a:rPr lang="en-US" sz="1400" b="1">
                <a:solidFill>
                  <a:srgbClr val="000000"/>
                </a:solidFill>
              </a:rPr>
              <a:t>Data Quality Reviews – Schedule now through Nov 21st!</a:t>
            </a:r>
            <a:endParaRPr lang="en-US" sz="1400">
              <a:solidFill>
                <a:srgbClr val="000000"/>
              </a:solidFill>
            </a:endParaRPr>
          </a:p>
          <a:p>
            <a:pPr marL="285750" lvl="1" indent="-285750" algn="l">
              <a:lnSpc>
                <a:spcPct val="150000"/>
              </a:lnSpc>
              <a:spcBef>
                <a:spcPts val="360"/>
              </a:spcBef>
              <a:buChar char="•"/>
            </a:pPr>
            <a:r>
              <a:rPr lang="en-US" sz="1400" b="1">
                <a:solidFill>
                  <a:srgbClr val="000000"/>
                </a:solidFill>
              </a:rPr>
              <a:t>Agency Liaison Appreciation Brunch – Dec 5th</a:t>
            </a:r>
          </a:p>
          <a:p>
            <a:pPr marL="285750" lvl="1" indent="-285750" algn="l">
              <a:lnSpc>
                <a:spcPct val="150000"/>
              </a:lnSpc>
              <a:spcBef>
                <a:spcPts val="360"/>
              </a:spcBef>
              <a:buChar char="•"/>
            </a:pPr>
            <a:r>
              <a:rPr lang="en-US" sz="1400" b="1">
                <a:solidFill>
                  <a:srgbClr val="000000"/>
                </a:solidFill>
              </a:rPr>
              <a:t>Reporting Violations of User Agreements</a:t>
            </a:r>
          </a:p>
          <a:p>
            <a:pPr marL="285750" lvl="1" indent="-285750" algn="l">
              <a:lnSpc>
                <a:spcPct val="150000"/>
              </a:lnSpc>
              <a:spcBef>
                <a:spcPts val="360"/>
              </a:spcBef>
              <a:buChar char="•"/>
            </a:pPr>
            <a:r>
              <a:rPr lang="en-US" sz="1400" b="1">
                <a:solidFill>
                  <a:srgbClr val="000000"/>
                </a:solidFill>
              </a:rPr>
              <a:t>FAQ’s In Progress: what would you like to see answered?</a:t>
            </a:r>
            <a:endParaRPr lang="en-US" sz="1400">
              <a:solidFill>
                <a:srgbClr val="000000"/>
              </a:solidFill>
            </a:endParaRPr>
          </a:p>
          <a:p>
            <a:pPr marL="285750" lvl="1" indent="-285750" algn="l">
              <a:lnSpc>
                <a:spcPct val="150000"/>
              </a:lnSpc>
              <a:spcBef>
                <a:spcPts val="360"/>
              </a:spcBef>
              <a:buChar char="•"/>
            </a:pPr>
            <a:r>
              <a:rPr lang="en-US" sz="1400" b="1">
                <a:solidFill>
                  <a:srgbClr val="000000"/>
                </a:solidFill>
              </a:rPr>
              <a:t>Current Options for Tracking Substance Use and Mental Health Treatment in HMIS</a:t>
            </a: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C519A-37FB-CEE4-DA50-6F62FFDCD464}"/>
              </a:ext>
            </a:extLst>
          </p:cNvPr>
          <p:cNvSpPr>
            <a:spLocks noGrp="1"/>
          </p:cNvSpPr>
          <p:nvPr>
            <p:ph type="title"/>
          </p:nvPr>
        </p:nvSpPr>
        <p:spPr/>
        <p:txBody>
          <a:bodyPr/>
          <a:lstStyle/>
          <a:p>
            <a:pPr algn="l">
              <a:buNone/>
            </a:pPr>
            <a:r>
              <a:rPr lang="en-US" sz="4400" b="1">
                <a:solidFill>
                  <a:srgbClr val="003F5C"/>
                </a:solidFill>
                <a:latin typeface="Garamond"/>
                <a:sym typeface="Cabin"/>
              </a:rPr>
              <a:t>HUD Reporting Season Updates &amp; Prep</a:t>
            </a:r>
          </a:p>
        </p:txBody>
      </p:sp>
      <p:sp>
        <p:nvSpPr>
          <p:cNvPr id="3" name="Text Placeholder 2">
            <a:extLst>
              <a:ext uri="{FF2B5EF4-FFF2-40B4-BE49-F238E27FC236}">
                <a16:creationId xmlns:a16="http://schemas.microsoft.com/office/drawing/2014/main" id="{83675AB5-A10D-E9B7-70F8-05C40E75DF02}"/>
              </a:ext>
            </a:extLst>
          </p:cNvPr>
          <p:cNvSpPr>
            <a:spLocks noGrp="1"/>
          </p:cNvSpPr>
          <p:nvPr>
            <p:ph type="body" idx="1"/>
          </p:nvPr>
        </p:nvSpPr>
        <p:spPr/>
        <p:txBody>
          <a:bodyPr/>
          <a:lstStyle/>
          <a:p>
            <a:endParaRPr lang="en-US"/>
          </a:p>
          <a:p>
            <a:pPr lvl="1"/>
            <a:endParaRPr lang="en-US"/>
          </a:p>
          <a:p>
            <a:pPr lvl="1"/>
            <a:endParaRPr lang="en-US"/>
          </a:p>
        </p:txBody>
      </p:sp>
      <p:sp>
        <p:nvSpPr>
          <p:cNvPr id="4" name="TextBox 3">
            <a:extLst>
              <a:ext uri="{FF2B5EF4-FFF2-40B4-BE49-F238E27FC236}">
                <a16:creationId xmlns:a16="http://schemas.microsoft.com/office/drawing/2014/main" id="{16CC0A16-06CB-E2CD-881C-60C59AAAEC1D}"/>
              </a:ext>
            </a:extLst>
          </p:cNvPr>
          <p:cNvSpPr txBox="1"/>
          <p:nvPr/>
        </p:nvSpPr>
        <p:spPr>
          <a:xfrm>
            <a:off x="662213" y="1415142"/>
            <a:ext cx="11030857"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b="1">
                <a:solidFill>
                  <a:schemeClr val="tx1"/>
                </a:solidFill>
              </a:rPr>
              <a:t>Nov 10th</a:t>
            </a:r>
            <a:r>
              <a:rPr lang="en-US" sz="2400">
                <a:solidFill>
                  <a:schemeClr val="tx1"/>
                </a:solidFill>
              </a:rPr>
              <a:t> – LSA opens in HDX 2.0 </a:t>
            </a:r>
          </a:p>
          <a:p>
            <a:pPr marL="285750" indent="-285750">
              <a:buChar char="•"/>
            </a:pPr>
            <a:r>
              <a:rPr lang="en-US" sz="2400" b="1">
                <a:solidFill>
                  <a:schemeClr val="tx1"/>
                </a:solidFill>
              </a:rPr>
              <a:t>Jan 16th </a:t>
            </a:r>
            <a:r>
              <a:rPr lang="en-US" sz="2400">
                <a:solidFill>
                  <a:schemeClr val="tx1"/>
                </a:solidFill>
              </a:rPr>
              <a:t> - LSA Due Date</a:t>
            </a:r>
          </a:p>
          <a:p>
            <a:pPr marL="285750" indent="-285750">
              <a:buChar char="•"/>
            </a:pPr>
            <a:endParaRPr lang="en-US" sz="2400">
              <a:solidFill>
                <a:schemeClr val="tx1"/>
              </a:solidFill>
            </a:endParaRPr>
          </a:p>
          <a:p>
            <a:pPr marL="285750" indent="-285750">
              <a:buChar char="•"/>
            </a:pPr>
            <a:r>
              <a:rPr lang="en-US" sz="2400" b="1">
                <a:solidFill>
                  <a:schemeClr val="tx1"/>
                </a:solidFill>
              </a:rPr>
              <a:t>LSA</a:t>
            </a:r>
            <a:r>
              <a:rPr lang="en-US" sz="2400">
                <a:solidFill>
                  <a:schemeClr val="tx1"/>
                </a:solidFill>
              </a:rPr>
              <a:t> is the Longitudinal Systems Analysis report.</a:t>
            </a:r>
            <a:br>
              <a:rPr lang="en-US" sz="2400">
                <a:solidFill>
                  <a:schemeClr val="tx1"/>
                </a:solidFill>
              </a:rPr>
            </a:br>
            <a:r>
              <a:rPr lang="en-US" sz="2400">
                <a:solidFill>
                  <a:schemeClr val="tx1"/>
                </a:solidFill>
              </a:rPr>
              <a:t>It provides critical information about how homeless people </a:t>
            </a:r>
            <a:br>
              <a:rPr lang="en-US" sz="2400">
                <a:solidFill>
                  <a:schemeClr val="tx1"/>
                </a:solidFill>
              </a:rPr>
            </a:br>
            <a:r>
              <a:rPr lang="en-US" sz="2400">
                <a:solidFill>
                  <a:schemeClr val="tx1"/>
                </a:solidFill>
              </a:rPr>
              <a:t>use the system of care. </a:t>
            </a:r>
          </a:p>
          <a:p>
            <a:pPr marL="285750" indent="-285750">
              <a:buChar char="•"/>
            </a:pPr>
            <a:endParaRPr lang="en-US" sz="2400">
              <a:solidFill>
                <a:schemeClr val="tx1"/>
              </a:solidFill>
            </a:endParaRPr>
          </a:p>
          <a:p>
            <a:pPr marL="285750" indent="-285750">
              <a:buChar char="•"/>
            </a:pPr>
            <a:r>
              <a:rPr lang="en-US" sz="2400" b="1">
                <a:solidFill>
                  <a:schemeClr val="tx1"/>
                </a:solidFill>
              </a:rPr>
              <a:t>How you can help:</a:t>
            </a:r>
          </a:p>
          <a:p>
            <a:pPr marL="742950" lvl="1" indent="-285750">
              <a:buFont typeface="Courier New"/>
              <a:buChar char="o"/>
            </a:pPr>
            <a:r>
              <a:rPr lang="en-US" sz="2400">
                <a:solidFill>
                  <a:schemeClr val="tx1"/>
                </a:solidFill>
              </a:rPr>
              <a:t>Review scorecard data for the last year (10/01/2024-9/30/2025)</a:t>
            </a:r>
          </a:p>
          <a:p>
            <a:pPr marL="742950" lvl="1" indent="-285750">
              <a:buFont typeface="Courier New"/>
              <a:buChar char="o"/>
            </a:pPr>
            <a:r>
              <a:rPr lang="en-US" sz="2400">
                <a:solidFill>
                  <a:schemeClr val="tx1"/>
                </a:solidFill>
              </a:rPr>
              <a:t>For PSH/RRH projects – double-check move-in dates and annual assessments</a:t>
            </a:r>
          </a:p>
          <a:p>
            <a:pPr marL="742950" lvl="1" indent="-285750">
              <a:buFont typeface="Courier New"/>
              <a:buChar char="o"/>
            </a:pPr>
            <a:r>
              <a:rPr lang="en-US" sz="2400">
                <a:solidFill>
                  <a:schemeClr val="tx1"/>
                </a:solidFill>
              </a:rPr>
              <a:t>Work with HMIS team if/when they reach out with questions</a:t>
            </a:r>
          </a:p>
          <a:p>
            <a:pPr marL="742950" lvl="1" indent="-285750">
              <a:buFont typeface="Courier New"/>
              <a:buChar char="o"/>
            </a:pPr>
            <a:endParaRPr lang="en-US" sz="2400">
              <a:solidFill>
                <a:schemeClr val="tx1"/>
              </a:solidFill>
            </a:endParaRPr>
          </a:p>
          <a:p>
            <a:pPr marL="457200" lvl="1" algn="ctr"/>
            <a:r>
              <a:rPr lang="en-US" sz="2400" b="1">
                <a:solidFill>
                  <a:schemeClr val="tx1"/>
                </a:solidFill>
              </a:rPr>
              <a:t>Thanks in advance for all your support!</a:t>
            </a:r>
          </a:p>
          <a:p>
            <a:pPr marL="742950" lvl="1" indent="-285750">
              <a:buFont typeface="Courier New"/>
              <a:buChar char="o"/>
            </a:pPr>
            <a:endParaRPr lang="en-US"/>
          </a:p>
        </p:txBody>
      </p:sp>
      <p:pic>
        <p:nvPicPr>
          <p:cNvPr id="5" name="Picture 4" descr="A person holding a megaphone&#10;&#10;AI-generated content may be incorrect.">
            <a:extLst>
              <a:ext uri="{FF2B5EF4-FFF2-40B4-BE49-F238E27FC236}">
                <a16:creationId xmlns:a16="http://schemas.microsoft.com/office/drawing/2014/main" id="{FE217924-F1E4-9D59-05CA-27316DD6E543}"/>
              </a:ext>
            </a:extLst>
          </p:cNvPr>
          <p:cNvPicPr>
            <a:picLocks noChangeAspect="1"/>
          </p:cNvPicPr>
          <p:nvPr/>
        </p:nvPicPr>
        <p:blipFill>
          <a:blip r:embed="rId3"/>
          <a:stretch>
            <a:fillRect/>
          </a:stretch>
        </p:blipFill>
        <p:spPr>
          <a:xfrm>
            <a:off x="9146225" y="1415142"/>
            <a:ext cx="2190836" cy="1832429"/>
          </a:xfrm>
          <a:prstGeom prst="rect">
            <a:avLst/>
          </a:prstGeom>
          <a:ln>
            <a:noFill/>
          </a:ln>
        </p:spPr>
      </p:pic>
    </p:spTree>
    <p:extLst>
      <p:ext uri="{BB962C8B-B14F-4D97-AF65-F5344CB8AC3E}">
        <p14:creationId xmlns:p14="http://schemas.microsoft.com/office/powerpoint/2010/main" val="56710444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ABF23-02DF-A3D9-E52C-A4DF6018C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0D6F03-CDCF-D711-7A40-041649ED1B22}"/>
              </a:ext>
            </a:extLst>
          </p:cNvPr>
          <p:cNvSpPr>
            <a:spLocks noGrp="1"/>
          </p:cNvSpPr>
          <p:nvPr>
            <p:ph type="title"/>
          </p:nvPr>
        </p:nvSpPr>
        <p:spPr/>
        <p:txBody>
          <a:bodyPr/>
          <a:lstStyle/>
          <a:p>
            <a:pPr algn="l">
              <a:buNone/>
            </a:pPr>
            <a:r>
              <a:rPr lang="en-US" sz="4400" b="1">
                <a:solidFill>
                  <a:srgbClr val="003F5C"/>
                </a:solidFill>
                <a:latin typeface="Garamond"/>
              </a:rPr>
              <a:t>Data Quality Reviews – Schedule Now!</a:t>
            </a:r>
          </a:p>
        </p:txBody>
      </p:sp>
      <p:sp>
        <p:nvSpPr>
          <p:cNvPr id="3" name="Text Placeholder 2">
            <a:extLst>
              <a:ext uri="{FF2B5EF4-FFF2-40B4-BE49-F238E27FC236}">
                <a16:creationId xmlns:a16="http://schemas.microsoft.com/office/drawing/2014/main" id="{869A7BE9-B944-F0FB-A211-9084075C877E}"/>
              </a:ext>
            </a:extLst>
          </p:cNvPr>
          <p:cNvSpPr>
            <a:spLocks noGrp="1"/>
          </p:cNvSpPr>
          <p:nvPr>
            <p:ph type="body" idx="1"/>
          </p:nvPr>
        </p:nvSpPr>
        <p:spPr/>
        <p:txBody>
          <a:bodyPr/>
          <a:lstStyle/>
          <a:p>
            <a:endParaRPr lang="en-US"/>
          </a:p>
          <a:p>
            <a:pPr lvl="1"/>
            <a:endParaRPr lang="en-US"/>
          </a:p>
          <a:p>
            <a:pPr lvl="1"/>
            <a:endParaRPr lang="en-US"/>
          </a:p>
        </p:txBody>
      </p:sp>
      <p:sp>
        <p:nvSpPr>
          <p:cNvPr id="4" name="TextBox 3">
            <a:extLst>
              <a:ext uri="{FF2B5EF4-FFF2-40B4-BE49-F238E27FC236}">
                <a16:creationId xmlns:a16="http://schemas.microsoft.com/office/drawing/2014/main" id="{26A59860-3C98-008E-56C1-BA1B25592C0D}"/>
              </a:ext>
            </a:extLst>
          </p:cNvPr>
          <p:cNvSpPr txBox="1"/>
          <p:nvPr/>
        </p:nvSpPr>
        <p:spPr>
          <a:xfrm>
            <a:off x="625929" y="1469571"/>
            <a:ext cx="1106714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solidFill>
              </a:rPr>
              <a:t>Haven't scheduled a Data Quality Review yet?</a:t>
            </a:r>
            <a:endParaRPr lang="en-US">
              <a:solidFill>
                <a:schemeClr val="tx1"/>
              </a:solidFill>
            </a:endParaRPr>
          </a:p>
          <a:p>
            <a:endParaRPr lang="en-US" sz="2400">
              <a:solidFill>
                <a:schemeClr val="tx1"/>
              </a:solidFill>
            </a:endParaRPr>
          </a:p>
          <a:p>
            <a:pPr algn="ctr"/>
            <a:r>
              <a:rPr lang="en-US" sz="2400" b="1" u="sng">
                <a:solidFill>
                  <a:schemeClr val="tx1"/>
                </a:solidFill>
              </a:rPr>
              <a:t>Take the opportunity between now and Nov 21st!</a:t>
            </a:r>
          </a:p>
          <a:p>
            <a:pPr algn="ctr"/>
            <a:endParaRPr lang="en-US" sz="2400" b="1" u="sng">
              <a:solidFill>
                <a:schemeClr val="tx1"/>
              </a:solidFill>
            </a:endParaRPr>
          </a:p>
          <a:p>
            <a:pPr algn="ctr"/>
            <a:endParaRPr lang="en-US" sz="2400" b="1" u="sng">
              <a:solidFill>
                <a:schemeClr val="tx1"/>
              </a:solidFill>
            </a:endParaRPr>
          </a:p>
          <a:p>
            <a:pPr algn="ctr"/>
            <a:endParaRPr lang="en-US" sz="2400" b="1" u="sng">
              <a:solidFill>
                <a:schemeClr val="tx1"/>
              </a:solidFill>
            </a:endParaRPr>
          </a:p>
          <a:p>
            <a:pPr algn="ctr"/>
            <a:endParaRPr lang="en-US" sz="2400" b="1" u="sng">
              <a:solidFill>
                <a:schemeClr val="tx1"/>
              </a:solidFill>
            </a:endParaRPr>
          </a:p>
          <a:p>
            <a:endParaRPr lang="en-US" sz="2400">
              <a:solidFill>
                <a:schemeClr val="tx1"/>
              </a:solidFill>
            </a:endParaRPr>
          </a:p>
          <a:p>
            <a:r>
              <a:rPr lang="en-US" sz="2400" b="1">
                <a:solidFill>
                  <a:schemeClr val="tx1"/>
                </a:solidFill>
              </a:rPr>
              <a:t>Agenda includes:</a:t>
            </a:r>
          </a:p>
          <a:p>
            <a:pPr marL="742950" lvl="1" indent="-285750">
              <a:buFont typeface="Courier New"/>
              <a:buChar char="o"/>
            </a:pPr>
            <a:r>
              <a:rPr lang="en-US" sz="2400">
                <a:solidFill>
                  <a:schemeClr val="tx1"/>
                </a:solidFill>
              </a:rPr>
              <a:t>Review of active users</a:t>
            </a:r>
          </a:p>
          <a:p>
            <a:pPr marL="742950" lvl="1" indent="-285750">
              <a:buFont typeface="Courier New"/>
              <a:buChar char="o"/>
            </a:pPr>
            <a:r>
              <a:rPr lang="en-US" sz="2400">
                <a:solidFill>
                  <a:schemeClr val="tx1"/>
                </a:solidFill>
              </a:rPr>
              <a:t>Review of active projects (fund sources and bed inventories)</a:t>
            </a:r>
          </a:p>
          <a:p>
            <a:pPr marL="742950" lvl="1" indent="-285750">
              <a:buFont typeface="Courier New"/>
              <a:buChar char="o"/>
            </a:pPr>
            <a:r>
              <a:rPr lang="en-US" sz="2400">
                <a:solidFill>
                  <a:schemeClr val="tx1"/>
                </a:solidFill>
              </a:rPr>
              <a:t>Scorecard data for last fiscal year</a:t>
            </a:r>
          </a:p>
          <a:p>
            <a:pPr marL="742950" lvl="1" indent="-285750">
              <a:buFont typeface="Courier New"/>
              <a:buChar char="o"/>
            </a:pPr>
            <a:r>
              <a:rPr lang="en-US" sz="2400">
                <a:solidFill>
                  <a:schemeClr val="tx1"/>
                </a:solidFill>
              </a:rPr>
              <a:t>Any questions or concerns you may have!</a:t>
            </a:r>
          </a:p>
        </p:txBody>
      </p:sp>
      <p:pic>
        <p:nvPicPr>
          <p:cNvPr id="5" name="Picture 4">
            <a:extLst>
              <a:ext uri="{FF2B5EF4-FFF2-40B4-BE49-F238E27FC236}">
                <a16:creationId xmlns:a16="http://schemas.microsoft.com/office/drawing/2014/main" id="{0CC9832F-239C-65DE-C8CA-7EA1633D3991}"/>
              </a:ext>
            </a:extLst>
          </p:cNvPr>
          <p:cNvPicPr>
            <a:picLocks noChangeAspect="1"/>
          </p:cNvPicPr>
          <p:nvPr/>
        </p:nvPicPr>
        <p:blipFill>
          <a:blip r:embed="rId2"/>
          <a:stretch>
            <a:fillRect/>
          </a:stretch>
        </p:blipFill>
        <p:spPr>
          <a:xfrm>
            <a:off x="5170714" y="2839357"/>
            <a:ext cx="2140858" cy="2140858"/>
          </a:xfrm>
          <a:prstGeom prst="rect">
            <a:avLst/>
          </a:prstGeom>
          <a:ln>
            <a:noFill/>
          </a:ln>
        </p:spPr>
      </p:pic>
    </p:spTree>
    <p:extLst>
      <p:ext uri="{BB962C8B-B14F-4D97-AF65-F5344CB8AC3E}">
        <p14:creationId xmlns:p14="http://schemas.microsoft.com/office/powerpoint/2010/main" val="156821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340FF-6F9C-7B24-7AAD-777DBD894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9821A-9D16-169B-217E-5FAD2C065738}"/>
              </a:ext>
            </a:extLst>
          </p:cNvPr>
          <p:cNvSpPr>
            <a:spLocks noGrp="1"/>
          </p:cNvSpPr>
          <p:nvPr>
            <p:ph type="title"/>
          </p:nvPr>
        </p:nvSpPr>
        <p:spPr>
          <a:xfrm>
            <a:off x="5450540" y="453932"/>
            <a:ext cx="6042214" cy="1143000"/>
          </a:xfrm>
        </p:spPr>
        <p:txBody>
          <a:bodyPr/>
          <a:lstStyle/>
          <a:p>
            <a:pPr>
              <a:buNone/>
            </a:pPr>
            <a:r>
              <a:rPr lang="en-US" sz="2800" b="1">
                <a:solidFill>
                  <a:srgbClr val="003F5C"/>
                </a:solidFill>
                <a:latin typeface="Garamond"/>
              </a:rPr>
              <a:t>Agency Liaison Appreciation Brunch</a:t>
            </a:r>
            <a:endParaRPr lang="en-US" sz="2800"/>
          </a:p>
        </p:txBody>
      </p:sp>
      <p:sp>
        <p:nvSpPr>
          <p:cNvPr id="3" name="Text Placeholder 2">
            <a:extLst>
              <a:ext uri="{FF2B5EF4-FFF2-40B4-BE49-F238E27FC236}">
                <a16:creationId xmlns:a16="http://schemas.microsoft.com/office/drawing/2014/main" id="{E5B1E691-FB83-CAF8-1F69-D83A966E4BB8}"/>
              </a:ext>
            </a:extLst>
          </p:cNvPr>
          <p:cNvSpPr>
            <a:spLocks noGrp="1"/>
          </p:cNvSpPr>
          <p:nvPr>
            <p:ph type="body" idx="1"/>
          </p:nvPr>
        </p:nvSpPr>
        <p:spPr>
          <a:xfrm>
            <a:off x="5708276" y="1712259"/>
            <a:ext cx="6053418" cy="4526100"/>
          </a:xfrm>
        </p:spPr>
        <p:txBody>
          <a:bodyPr/>
          <a:lstStyle/>
          <a:p>
            <a:pPr marL="114300" indent="0" algn="ctr">
              <a:buNone/>
            </a:pPr>
            <a:r>
              <a:rPr lang="en-US" sz="1800" b="1"/>
              <a:t>We are so excited to host another Agency Liaison and Tech Champ Appreciation Brunch this year!</a:t>
            </a:r>
          </a:p>
          <a:p>
            <a:pPr marL="114300" indent="0" algn="ctr">
              <a:buNone/>
            </a:pPr>
            <a:endParaRPr lang="en-US" sz="1800" i="1"/>
          </a:p>
          <a:p>
            <a:pPr marL="114300" indent="0">
              <a:buNone/>
            </a:pPr>
            <a:endParaRPr lang="en-US" sz="1800" i="1"/>
          </a:p>
          <a:p>
            <a:pPr marL="114300" indent="0">
              <a:buNone/>
            </a:pPr>
            <a:r>
              <a:rPr lang="en-US" sz="1800"/>
              <a:t>The date has been changed and it will now be held on:</a:t>
            </a:r>
          </a:p>
          <a:p>
            <a:pPr marL="114300" indent="0">
              <a:buNone/>
            </a:pPr>
            <a:endParaRPr lang="en-US" sz="1800" b="1"/>
          </a:p>
          <a:p>
            <a:pPr marL="114300" indent="0">
              <a:buNone/>
            </a:pPr>
            <a:r>
              <a:rPr lang="en-US" sz="1800" b="1"/>
              <a:t>December 5th, 2025</a:t>
            </a:r>
            <a:r>
              <a:rPr lang="en-US" sz="1800"/>
              <a:t> </a:t>
            </a:r>
            <a:endParaRPr lang="en-US"/>
          </a:p>
          <a:p>
            <a:pPr marL="114300" indent="0">
              <a:buNone/>
            </a:pPr>
            <a:r>
              <a:rPr lang="en-US" sz="1800"/>
              <a:t>10:30AM to 1PM</a:t>
            </a:r>
          </a:p>
          <a:p>
            <a:pPr marL="114300" indent="0">
              <a:buNone/>
            </a:pPr>
            <a:r>
              <a:rPr lang="en-US" sz="1800"/>
              <a:t>Agency Liaison/Tech Champ Appreciation Brunch</a:t>
            </a:r>
          </a:p>
          <a:p>
            <a:pPr marL="114300" indent="0">
              <a:buNone/>
            </a:pPr>
            <a:endParaRPr lang="en-US" sz="1800"/>
          </a:p>
          <a:p>
            <a:pPr marL="114300" indent="0">
              <a:buNone/>
            </a:pPr>
            <a:r>
              <a:rPr lang="en-US" sz="1800"/>
              <a:t>RSVP Invites will be sent out by the end of this week. Each agency can have up to 3 total attendees at this event.</a:t>
            </a:r>
          </a:p>
          <a:p>
            <a:pPr marL="114300" indent="0" algn="ctr">
              <a:buNone/>
            </a:pPr>
            <a:endParaRPr lang="en-US" sz="1800"/>
          </a:p>
          <a:p>
            <a:pPr marL="114300" indent="0" algn="ctr">
              <a:buNone/>
            </a:pPr>
            <a:endParaRPr lang="en-US" sz="1800" i="1">
              <a:solidFill>
                <a:schemeClr val="accent1">
                  <a:lumMod val="76000"/>
                </a:schemeClr>
              </a:solidFill>
            </a:endParaRPr>
          </a:p>
        </p:txBody>
      </p:sp>
      <p:pic>
        <p:nvPicPr>
          <p:cNvPr id="4" name="Picture 3">
            <a:extLst>
              <a:ext uri="{FF2B5EF4-FFF2-40B4-BE49-F238E27FC236}">
                <a16:creationId xmlns:a16="http://schemas.microsoft.com/office/drawing/2014/main" id="{2D6F5447-01EC-FA38-F4A1-0A99F03854EE}"/>
              </a:ext>
            </a:extLst>
          </p:cNvPr>
          <p:cNvPicPr>
            <a:picLocks noChangeAspect="1"/>
          </p:cNvPicPr>
          <p:nvPr/>
        </p:nvPicPr>
        <p:blipFill>
          <a:blip r:embed="rId3"/>
          <a:stretch>
            <a:fillRect/>
          </a:stretch>
        </p:blipFill>
        <p:spPr>
          <a:xfrm>
            <a:off x="2241" y="0"/>
            <a:ext cx="5486400" cy="6858000"/>
          </a:xfrm>
          <a:prstGeom prst="rect">
            <a:avLst/>
          </a:prstGeom>
        </p:spPr>
      </p:pic>
    </p:spTree>
    <p:extLst>
      <p:ext uri="{BB962C8B-B14F-4D97-AF65-F5344CB8AC3E}">
        <p14:creationId xmlns:p14="http://schemas.microsoft.com/office/powerpoint/2010/main" val="1489077047"/>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33834-C71F-7E57-864E-DFF5FF304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52485-CC2B-BF3A-5816-DEAC3450175D}"/>
              </a:ext>
            </a:extLst>
          </p:cNvPr>
          <p:cNvSpPr>
            <a:spLocks noGrp="1"/>
          </p:cNvSpPr>
          <p:nvPr>
            <p:ph type="title"/>
          </p:nvPr>
        </p:nvSpPr>
        <p:spPr/>
        <p:txBody>
          <a:bodyPr/>
          <a:lstStyle/>
          <a:p>
            <a:pPr algn="l">
              <a:buNone/>
            </a:pPr>
            <a:r>
              <a:rPr lang="en-US" sz="4400" b="1">
                <a:solidFill>
                  <a:srgbClr val="003F5C"/>
                </a:solidFill>
                <a:latin typeface="Garamond"/>
              </a:rPr>
              <a:t>Reporting Violations of User Agreements</a:t>
            </a:r>
          </a:p>
        </p:txBody>
      </p:sp>
      <p:sp>
        <p:nvSpPr>
          <p:cNvPr id="3" name="Text Placeholder 2">
            <a:extLst>
              <a:ext uri="{FF2B5EF4-FFF2-40B4-BE49-F238E27FC236}">
                <a16:creationId xmlns:a16="http://schemas.microsoft.com/office/drawing/2014/main" id="{1DB10E3D-5D33-93C8-473E-E3CBD15ECA49}"/>
              </a:ext>
            </a:extLst>
          </p:cNvPr>
          <p:cNvSpPr>
            <a:spLocks noGrp="1"/>
          </p:cNvSpPr>
          <p:nvPr>
            <p:ph type="body" idx="1"/>
          </p:nvPr>
        </p:nvSpPr>
        <p:spPr/>
        <p:txBody>
          <a:bodyPr/>
          <a:lstStyle/>
          <a:p>
            <a:endParaRPr lang="en-US"/>
          </a:p>
          <a:p>
            <a:pPr lvl="1"/>
            <a:endParaRPr lang="en-US"/>
          </a:p>
          <a:p>
            <a:pPr lvl="1"/>
            <a:endParaRPr lang="en-US"/>
          </a:p>
        </p:txBody>
      </p:sp>
      <p:sp>
        <p:nvSpPr>
          <p:cNvPr id="4" name="TextBox 3">
            <a:extLst>
              <a:ext uri="{FF2B5EF4-FFF2-40B4-BE49-F238E27FC236}">
                <a16:creationId xmlns:a16="http://schemas.microsoft.com/office/drawing/2014/main" id="{592DE7B9-D55E-A2F4-726C-FD2452B90825}"/>
              </a:ext>
            </a:extLst>
          </p:cNvPr>
          <p:cNvSpPr txBox="1"/>
          <p:nvPr/>
        </p:nvSpPr>
        <p:spPr>
          <a:xfrm>
            <a:off x="906458" y="1432509"/>
            <a:ext cx="10368642"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solidFill>
              </a:rPr>
              <a:t>A data breach occurs (or is suspected of having occurred)? </a:t>
            </a:r>
          </a:p>
          <a:p>
            <a:endParaRPr lang="en-US" sz="1800">
              <a:solidFill>
                <a:schemeClr val="tx1"/>
              </a:solidFill>
            </a:endParaRPr>
          </a:p>
          <a:p>
            <a:pPr marL="285750" indent="-285750">
              <a:buChar char="•"/>
            </a:pPr>
            <a:r>
              <a:rPr lang="en-US" sz="2400" b="1">
                <a:solidFill>
                  <a:schemeClr val="tx1"/>
                </a:solidFill>
              </a:rPr>
              <a:t>What's the very first step you need to take?</a:t>
            </a:r>
          </a:p>
          <a:p>
            <a:pPr marL="742950" lvl="1" indent="-285750">
              <a:buFont typeface="Courier New"/>
              <a:buChar char="o"/>
            </a:pPr>
            <a:r>
              <a:rPr lang="en-US" sz="2400">
                <a:solidFill>
                  <a:schemeClr val="tx1"/>
                </a:solidFill>
              </a:rPr>
              <a:t>Complete the Incident Reporting Form</a:t>
            </a:r>
          </a:p>
          <a:p>
            <a:pPr marL="285750" indent="-285750">
              <a:buChar char="•"/>
            </a:pPr>
            <a:endParaRPr lang="en-US" sz="2400">
              <a:solidFill>
                <a:schemeClr val="tx1"/>
              </a:solidFill>
            </a:endParaRPr>
          </a:p>
          <a:p>
            <a:pPr marL="285750" indent="-285750">
              <a:buChar char="•"/>
            </a:pPr>
            <a:r>
              <a:rPr lang="en-US" sz="2400" b="1">
                <a:solidFill>
                  <a:schemeClr val="tx1"/>
                </a:solidFill>
              </a:rPr>
              <a:t>What is included in the report (and why)</a:t>
            </a:r>
          </a:p>
          <a:p>
            <a:pPr marL="742950" lvl="1" indent="-285750">
              <a:buFont typeface="Courier New"/>
              <a:buChar char="o"/>
            </a:pPr>
            <a:r>
              <a:rPr lang="en-US" sz="2400">
                <a:solidFill>
                  <a:schemeClr val="tx1"/>
                </a:solidFill>
              </a:rPr>
              <a:t>DO NOT INCLUDE client Personal Protected Information (PPI) (use the HMIS client ID) </a:t>
            </a:r>
          </a:p>
          <a:p>
            <a:pPr marL="742950" lvl="1" indent="-285750">
              <a:buFont typeface="Courier New"/>
              <a:buChar char="o"/>
            </a:pPr>
            <a:r>
              <a:rPr lang="en-US" sz="2400">
                <a:solidFill>
                  <a:schemeClr val="tx1"/>
                </a:solidFill>
              </a:rPr>
              <a:t>Who is the witness?</a:t>
            </a:r>
          </a:p>
          <a:p>
            <a:pPr marL="742950" lvl="1" indent="-285750">
              <a:buFont typeface="Courier New"/>
              <a:buChar char="o"/>
            </a:pPr>
            <a:r>
              <a:rPr lang="en-US" sz="2400">
                <a:solidFill>
                  <a:schemeClr val="tx1"/>
                </a:solidFill>
              </a:rPr>
              <a:t>What and where it happened (or suspected to have happened)?</a:t>
            </a:r>
          </a:p>
          <a:p>
            <a:pPr marL="1200150" lvl="2" indent="-285750">
              <a:buFont typeface="Wingdings"/>
              <a:buChar char="§"/>
            </a:pPr>
            <a:r>
              <a:rPr lang="en-US" sz="2400">
                <a:solidFill>
                  <a:schemeClr val="tx1"/>
                </a:solidFill>
              </a:rPr>
              <a:t>Incident category, etc.</a:t>
            </a:r>
          </a:p>
          <a:p>
            <a:pPr marL="742950" lvl="1" indent="-285750">
              <a:buFont typeface="Courier New"/>
              <a:buChar char="o"/>
            </a:pPr>
            <a:r>
              <a:rPr lang="en-US" sz="2400">
                <a:solidFill>
                  <a:schemeClr val="tx1"/>
                </a:solidFill>
              </a:rPr>
              <a:t>How the breach occurred</a:t>
            </a:r>
          </a:p>
          <a:p>
            <a:pPr marL="742950" lvl="1" indent="-285750">
              <a:buFont typeface="Courier New"/>
              <a:buChar char="o"/>
            </a:pPr>
            <a:endParaRPr lang="en-US" sz="2400">
              <a:solidFill>
                <a:schemeClr val="tx1"/>
              </a:solidFill>
            </a:endParaRPr>
          </a:p>
          <a:p>
            <a:pPr marL="285750" indent="-285750">
              <a:buFont typeface="Arial"/>
              <a:buChar char="•"/>
            </a:pPr>
            <a:r>
              <a:rPr lang="en-US" sz="2400" b="1">
                <a:solidFill>
                  <a:schemeClr val="tx1"/>
                </a:solidFill>
              </a:rPr>
              <a:t>Risk assessment and next steps</a:t>
            </a:r>
          </a:p>
        </p:txBody>
      </p:sp>
    </p:spTree>
    <p:extLst>
      <p:ext uri="{BB962C8B-B14F-4D97-AF65-F5344CB8AC3E}">
        <p14:creationId xmlns:p14="http://schemas.microsoft.com/office/powerpoint/2010/main" val="461193870"/>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2018_HMI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8_HMI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0541e99a-7c70-4f4b-bae7-f0dc6d392b22" xsi:nil="true"/>
    <lcf76f155ced4ddcb4097134ff3c332f xmlns="0541e99a-7c70-4f4b-bae7-f0dc6d392b22">
      <Terms xmlns="http://schemas.microsoft.com/office/infopath/2007/PartnerControls"/>
    </lcf76f155ced4ddcb4097134ff3c332f>
    <TaxCatchAll xmlns="68fc52cf-bb2c-404d-9941-b3d086d3fdc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83CD3CEA46F344B63671DF599CA9FA" ma:contentTypeVersion="12" ma:contentTypeDescription="Create a new document." ma:contentTypeScope="" ma:versionID="9cd02ecd1baddd025759b5c3c37f151a">
  <xsd:schema xmlns:xsd="http://www.w3.org/2001/XMLSchema" xmlns:xs="http://www.w3.org/2001/XMLSchema" xmlns:p="http://schemas.microsoft.com/office/2006/metadata/properties" xmlns:ns2="0541e99a-7c70-4f4b-bae7-f0dc6d392b22" xmlns:ns3="68fc52cf-bb2c-404d-9941-b3d086d3fdc1" targetNamespace="http://schemas.microsoft.com/office/2006/metadata/properties" ma:root="true" ma:fieldsID="7d78dbe25d26af61258d1580ec17d54e" ns2:_="" ns3:_="">
    <xsd:import namespace="0541e99a-7c70-4f4b-bae7-f0dc6d392b22"/>
    <xsd:import namespace="68fc52cf-bb2c-404d-9941-b3d086d3fd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1e99a-7c70-4f4b-bae7-f0dc6d392b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e96d8c-cf76-4054-a2eb-7be0d571c7e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fc52cf-bb2c-404d-9941-b3d086d3fdc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490ca9d-2c0d-40c6-a023-414d0a28ed47}" ma:internalName="TaxCatchAll" ma:showField="CatchAllData" ma:web="68fc52cf-bb2c-404d-9941-b3d086d3fd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EDFDF0-71BF-4906-849A-09C8011F1672}">
  <ds:schemaRefs>
    <ds:schemaRef ds:uri="0541e99a-7c70-4f4b-bae7-f0dc6d392b22"/>
    <ds:schemaRef ds:uri="68fc52cf-bb2c-404d-9941-b3d086d3fdc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3DE259A-5EFA-4060-9F42-B73EB0A3685B}">
  <ds:schemaRefs>
    <ds:schemaRef ds:uri="http://schemas.microsoft.com/sharepoint/v3/contenttype/forms"/>
  </ds:schemaRefs>
</ds:datastoreItem>
</file>

<file path=customXml/itemProps3.xml><?xml version="1.0" encoding="utf-8"?>
<ds:datastoreItem xmlns:ds="http://schemas.openxmlformats.org/officeDocument/2006/customXml" ds:itemID="{DB3B0B27-8F6F-4C67-B8FB-59409CD80B40}">
  <ds:schemaRefs>
    <ds:schemaRef ds:uri="0541e99a-7c70-4f4b-bae7-f0dc6d392b22"/>
    <ds:schemaRef ds:uri="68fc52cf-bb2c-404d-9941-b3d086d3fd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13</Notes>
  <HiddenSlides>1</HiddenSlide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2018_HMIS PowerPoint Template</vt:lpstr>
      <vt:lpstr>2018_HMIS PowerPoint Template</vt:lpstr>
      <vt:lpstr>HMIS Advisory  Committee Meeting</vt:lpstr>
      <vt:lpstr>HMIS Advisory Committee Mission</vt:lpstr>
      <vt:lpstr>HMIS Advisory Committee</vt:lpstr>
      <vt:lpstr>Agenda</vt:lpstr>
      <vt:lpstr>HMIS Team Reports</vt:lpstr>
      <vt:lpstr>HUD Reporting Season Updates &amp; Prep</vt:lpstr>
      <vt:lpstr>Data Quality Reviews – Schedule Now!</vt:lpstr>
      <vt:lpstr>Agency Liaison Appreciation Brunch</vt:lpstr>
      <vt:lpstr>Reporting Violations of User Agreements</vt:lpstr>
      <vt:lpstr>FAQ’s In Progress</vt:lpstr>
      <vt:lpstr>Tracking Substance Use and Mental Health Treatment</vt:lpstr>
      <vt:lpstr>HMIS Training &amp; Support</vt:lpstr>
      <vt:lpstr>HMIS Training &amp; Support </vt:lpstr>
      <vt:lpstr>HSN University Training</vt:lpstr>
      <vt:lpstr>HMIS Data Quality Monitoring</vt:lpstr>
      <vt:lpstr>Committee Roll-Call Vote HMIS Committee Officers</vt:lpstr>
      <vt:lpstr>Committee Roll-Call Vote Any other motion before committee</vt:lpstr>
      <vt:lpstr>PowerPoint Presentation</vt:lpstr>
      <vt:lpstr>HSN HMIS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HMIS Advisory  Committee Meeting</dc:title>
  <cp:revision>2</cp:revision>
  <dcterms:modified xsi:type="dcterms:W3CDTF">2025-11-11T17:02:56Z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0x0101007D83CD3CEA46F344B63671DF599CA9FA</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{"FileActivityType":"9","FileActivityTimeStamp":"2025-01-14T14:52:52.153Z","FileActivityUsersOnPage":[{"DisplayName":"Brittney Behr","Id":"brittney.behr@hsncfl.org"},{"DisplayName":"Brittney Behr","Id":"brittney.behr@hsncfl.org"}],"FileActivityNavigationId":null}</vt:lpwstr>
  </property>
  <property fmtid="{D5CDD505-2E9C-101B-9397-08002B2CF9AE}" pid="9" name="TriggerFlowInfo">
    <vt:lpwstr/>
  </property>
  <property fmtid="{D5CDD505-2E9C-101B-9397-08002B2CF9AE}" pid="10" name="SharedWithUsers">
    <vt:lpwstr>71;#Agustin Paz;#72;#Ashley Brozenske;#7;#Angel Jones;#67;#Racquel McGlashen;#40;#Tyler Claitt;#42;#Tim Reed;#102;#Jackie Ebert;#4;#Brittney Behr;#83;#Aja Hunter;#152;#Jennifer Royce</vt:lpwstr>
  </property>
</Properties>
</file>