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5" r:id="rId3"/>
    <p:sldId id="286" r:id="rId4"/>
    <p:sldId id="1316" r:id="rId5"/>
    <p:sldId id="1292" r:id="rId6"/>
    <p:sldId id="1322" r:id="rId7"/>
    <p:sldId id="288" r:id="rId8"/>
    <p:sldId id="294" r:id="rId9"/>
    <p:sldId id="292" r:id="rId10"/>
    <p:sldId id="289" r:id="rId11"/>
    <p:sldId id="1310" r:id="rId12"/>
    <p:sldId id="290" r:id="rId13"/>
    <p:sldId id="291" r:id="rId14"/>
    <p:sldId id="297" r:id="rId15"/>
    <p:sldId id="1309" r:id="rId16"/>
    <p:sldId id="1317" r:id="rId17"/>
    <p:sldId id="1315" r:id="rId18"/>
    <p:sldId id="131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FE41"/>
    <a:srgbClr val="13294B"/>
    <a:srgbClr val="50C5ED"/>
    <a:srgbClr val="F3AE5B"/>
    <a:srgbClr val="4A6D7C"/>
    <a:srgbClr val="4F4E56"/>
    <a:srgbClr val="9C6644"/>
    <a:srgbClr val="FF9E1B"/>
    <a:srgbClr val="F4F4F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50E1E-E868-F848-A63E-409903004952}" v="14" dt="2025-08-14T18:07:26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7"/>
    <p:restoredTop sz="96296"/>
  </p:normalViewPr>
  <p:slideViewPr>
    <p:cSldViewPr snapToGrid="0">
      <p:cViewPr varScale="1">
        <p:scale>
          <a:sx n="78" d="100"/>
          <a:sy n="78" d="100"/>
        </p:scale>
        <p:origin x="1258" y="7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1D70-93BE-2448-B400-F6CA4DBB642D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2AA5C-6E01-4142-8A1C-4C0920966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2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2000" dirty="0"/>
              <a:t>Evaluate how different departments use Salesforce and identify underutilized features that could support fundraising, programs, volunteer management, and outreach.			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Consolidate core operational tasks—such as case management, event coordination, communications, and impact reporting—into Salesforce for greater visibility and efficiency.	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Use Salesforce tools like flows, alerts, and task automation to streamline operations across departments and reduce manual effort.								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Offer targeted training to help all teams use Salesforce effectively for their specific responsibilities, driving consistent adoption and collaboration.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2AA5C-6E01-4142-8A1C-4C0920966A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3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smiling at a computer&#10;&#10;Description automatically generated">
            <a:extLst>
              <a:ext uri="{FF2B5EF4-FFF2-40B4-BE49-F238E27FC236}">
                <a16:creationId xmlns:a16="http://schemas.microsoft.com/office/drawing/2014/main" id="{19A3F05C-2250-17F3-E356-3B6160EFB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D22EFBD2-7793-F023-BA4D-57E19CC09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B6E1C-BD6B-5D7E-DB52-4B1B5EB6A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5" y="1824301"/>
            <a:ext cx="62484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4DAD6-99F0-7977-5FE3-BD0A2216C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15" y="4303976"/>
            <a:ext cx="6248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BC2E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17C8D3B-38F4-0FDA-8907-1CD377AD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chemeClr val="bg1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602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9EA74AC-07B0-1B44-59DE-2C43E0B701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7F7CD852-119F-3761-81D9-D7ECF1625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1593E32C-DCF3-5AAC-FF3B-1A0AFFCF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EF31-40E8-89DD-D9AC-E17BD5E7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1339763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27150-0186-0159-249E-BBF3358CB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0738" y="1347701"/>
            <a:ext cx="4924336" cy="487362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F572D-3728-B0B8-AF8D-263E8EA8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4AA97923-FC34-0A40-9C86-662AC2B81340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DBB9-AD4A-23F3-1FFE-1AB4F0AC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82B4158-C4B3-FE27-679F-AFB77985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3C972A-0478-1326-C54F-93138809E922}"/>
              </a:ext>
            </a:extLst>
          </p:cNvPr>
          <p:cNvSpPr txBox="1">
            <a:spLocks/>
          </p:cNvSpPr>
          <p:nvPr userDrawn="1"/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3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21C5ECA-C6D4-2A48-6917-6E3F930B400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662FB59B-9A4D-949C-05BA-8BEA15D11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EDED1069-D3A7-EC0C-C0C1-CF99FD51C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69745-7622-A90D-BD97-A412A9480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9748" y="1359017"/>
            <a:ext cx="6561399" cy="45104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03F64-D1FB-9489-C098-0A664B5A7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009" y="1359017"/>
            <a:ext cx="4723002" cy="4518360"/>
          </a:xfrm>
        </p:spPr>
        <p:txBody>
          <a:bodyPr>
            <a:normAutofit/>
          </a:bodyPr>
          <a:lstStyle>
            <a:lvl1pPr marL="9525" indent="0">
              <a:buFont typeface="Arial" panose="020B0604020202020204" pitchFamily="34" charset="0"/>
              <a:buNone/>
              <a:defRPr lang="en-US" sz="2000" kern="1200" dirty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1pPr>
            <a:lvl2pPr marL="865188" indent="-404813">
              <a:buNone/>
              <a:tabLst/>
              <a:defRPr lang="en-US" sz="1600" kern="1200" dirty="0" smtClean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2pPr>
            <a:lvl3pPr marL="103346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C0E9"/>
              </a:buClr>
              <a:buFont typeface="Arial" panose="020B0604020202020204" pitchFamily="34" charset="0"/>
              <a:buChar char="•"/>
              <a:tabLst/>
              <a:defRPr lang="en-US" sz="1400" kern="1200" dirty="0" smtClean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C0E9"/>
              </a:buClr>
              <a:buFont typeface="Arial" panose="020B0604020202020204" pitchFamily="34" charset="0"/>
              <a:buChar char="•"/>
              <a:tabLst/>
              <a:defRPr lang="en-US" sz="1200" kern="1200" dirty="0" smtClean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4pPr>
            <a:lvl5pPr marL="137318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C0E9"/>
              </a:buClr>
              <a:buFont typeface="Arial" panose="020B0604020202020204" pitchFamily="34" charset="0"/>
              <a:buChar char="•"/>
              <a:tabLst/>
              <a:defRPr lang="en-US" sz="1000" kern="1200" dirty="0" smtClean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7663" lvl="0" indent="-338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6C0E9"/>
              </a:buClr>
              <a:buFontTx/>
              <a:buBlip>
                <a:blip r:embed="rId4"/>
              </a:buBlip>
              <a:tabLst/>
            </a:pPr>
            <a:r>
              <a:rPr lang="en-US" dirty="0"/>
              <a:t>Click to edit Master text styles</a:t>
            </a:r>
          </a:p>
          <a:p>
            <a:pPr marL="860425" lvl="1" indent="-401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C0E9"/>
              </a:buClr>
              <a:buSzPct val="85000"/>
              <a:buFontTx/>
              <a:buBlip>
                <a:blip r:embed="rId5"/>
              </a:buBlip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352425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6C0E9"/>
              </a:buClr>
              <a:tabLst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B3BD8-3F39-02B8-1AF0-C78CE113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C71587A0-F981-AA46-8D3D-F77D9ADB4632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0E992-FF61-4B0E-A7D8-435E2DF7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FCB065B-7662-FB86-522D-B27128F3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CFB45D-92CE-0832-3765-6122D33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18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21C5ECA-C6D4-2A48-6917-6E3F930B400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662FB59B-9A4D-949C-05BA-8BEA15D11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EDED1069-D3A7-EC0C-C0C1-CF99FD51C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69745-7622-A90D-BD97-A412A9480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7834" y="1369566"/>
            <a:ext cx="6561399" cy="45104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03F64-D1FB-9489-C098-0A664B5A7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8718" y="1369566"/>
            <a:ext cx="4723002" cy="4518360"/>
          </a:xfrm>
        </p:spPr>
        <p:txBody>
          <a:bodyPr>
            <a:normAutofit/>
          </a:bodyPr>
          <a:lstStyle>
            <a:lvl1pPr marL="9525" indent="0">
              <a:buFont typeface="Arial" panose="020B0604020202020204" pitchFamily="34" charset="0"/>
              <a:buNone/>
              <a:defRPr lang="en-US" sz="2000" kern="1200" dirty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1pPr>
            <a:lvl2pPr marL="865188" indent="-404813">
              <a:buNone/>
              <a:tabLst/>
              <a:defRPr lang="en-US" sz="1600" kern="1200" dirty="0" smtClean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2pPr>
            <a:lvl3pPr marL="103346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C0E9"/>
              </a:buClr>
              <a:buFont typeface="Arial" panose="020B0604020202020204" pitchFamily="34" charset="0"/>
              <a:buChar char="•"/>
              <a:tabLst/>
              <a:defRPr lang="en-US" sz="1400" kern="1200" dirty="0" smtClean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C0E9"/>
              </a:buClr>
              <a:buFont typeface="Arial" panose="020B0604020202020204" pitchFamily="34" charset="0"/>
              <a:buChar char="•"/>
              <a:tabLst/>
              <a:defRPr lang="en-US" sz="1200" kern="1200" dirty="0" smtClean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4pPr>
            <a:lvl5pPr marL="137318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C0E9"/>
              </a:buClr>
              <a:buFont typeface="Arial" panose="020B0604020202020204" pitchFamily="34" charset="0"/>
              <a:buChar char="•"/>
              <a:tabLst/>
              <a:defRPr lang="en-US" sz="1000" kern="1200" dirty="0" smtClean="0">
                <a:solidFill>
                  <a:srgbClr val="4F4E56"/>
                </a:solidFill>
                <a:latin typeface="Avenir Next" panose="020B0503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7663" lvl="0" indent="-338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6C0E9"/>
              </a:buClr>
              <a:buFontTx/>
              <a:buBlip>
                <a:blip r:embed="rId4"/>
              </a:buBlip>
              <a:tabLst/>
            </a:pPr>
            <a:r>
              <a:rPr lang="en-US" dirty="0"/>
              <a:t>Click to edit Master text styles</a:t>
            </a:r>
          </a:p>
          <a:p>
            <a:pPr marL="860425" lvl="1" indent="-401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C0E9"/>
              </a:buClr>
              <a:buSzPct val="85000"/>
              <a:buFontTx/>
              <a:buBlip>
                <a:blip r:embed="rId5"/>
              </a:buBlip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352425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6C0E9"/>
              </a:buClr>
              <a:tabLst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B3BD8-3F39-02B8-1AF0-C78CE113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200" b="1" i="1" kern="1200" smtClean="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</a:lstStyle>
          <a:p>
            <a:fld id="{C71587A0-F981-AA46-8D3D-F77D9ADB4632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0E992-FF61-4B0E-A7D8-435E2DF7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FCB065B-7662-FB86-522D-B27128F3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CFB45D-92CE-0832-3765-6122D33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26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98067B0-7335-79BC-E610-760CE68E8F2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9BA0581C-6F9B-EFD7-369A-86826BF75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B8649062-0CE1-1D0C-3A6E-41A6D3312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A72F7-FA72-FB7F-9119-B788393D5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CA5B1-9DD9-45AC-8809-4E71D89A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38E8272D-69B1-7D4A-A4B3-50CC3EDFB3A6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05AB2-30CC-7010-08C5-282F5E84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818DDDF-73D5-9054-FEDB-CEDD6B34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A936D5-FAB2-D553-37D7-FE1DB3DE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0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blue rectangle&#10;&#10;Description automatically generated">
            <a:extLst>
              <a:ext uri="{FF2B5EF4-FFF2-40B4-BE49-F238E27FC236}">
                <a16:creationId xmlns:a16="http://schemas.microsoft.com/office/drawing/2014/main" id="{F81CDBCD-C1E0-78DC-CB5B-C3739747D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118404" y="3119109"/>
            <a:ext cx="6854372" cy="645181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AF781-6FBD-C7A9-7B6F-1A5E55A1C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E7681-318F-D5C7-8CBB-A137EA123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CE7C2-0A31-F78F-B441-137FA028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662782" y="1149689"/>
            <a:ext cx="1934256" cy="365125"/>
          </a:xfrm>
        </p:spPr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F5702489-56B9-BD42-AC80-BEB0122902BB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8AB5D68-AF76-1F0C-10A3-CC42CB81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65926" y="3447766"/>
            <a:ext cx="234054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EA5008-5DCE-3AF0-423D-D21124BB51F5}"/>
              </a:ext>
            </a:extLst>
          </p:cNvPr>
          <p:cNvGrpSpPr/>
          <p:nvPr userDrawn="1"/>
        </p:nvGrpSpPr>
        <p:grpSpPr>
          <a:xfrm rot="5400000">
            <a:off x="8383814" y="3046186"/>
            <a:ext cx="6854372" cy="762000"/>
            <a:chOff x="0" y="0"/>
            <a:chExt cx="12192000" cy="1355384"/>
          </a:xfrm>
        </p:grpSpPr>
        <p:pic>
          <p:nvPicPr>
            <p:cNvPr id="8" name="Picture 7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A3BF1F8F-145C-7F23-C969-FC39604DA8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1355384"/>
            </a:xfrm>
            <a:prstGeom prst="rect">
              <a:avLst/>
            </a:prstGeom>
          </p:spPr>
        </p:pic>
        <p:pic>
          <p:nvPicPr>
            <p:cNvPr id="9" name="Picture 8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4F450AE4-A43B-D2AA-2F10-EF8B35A1AA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83673-AD71-27D0-84F4-B2C6EBCC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248" y="6280490"/>
            <a:ext cx="606196" cy="365125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4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8AB7D5-A628-3B4D-D98B-66B9B95837C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732AB263-638A-38F5-8397-24A9E5E71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Picture 11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D2C491DC-EBFF-C791-2C80-EA903D866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03B069-251E-772A-38D4-C6C64229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0019-2836-2DC2-8D80-944350E24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1353671"/>
            <a:ext cx="11615928" cy="4638825"/>
          </a:xfrm>
        </p:spPr>
        <p:txBody>
          <a:bodyPr/>
          <a:lstStyle>
            <a:lvl1pPr>
              <a:defRPr>
                <a:solidFill>
                  <a:srgbClr val="4F4E56"/>
                </a:solidFill>
              </a:defRPr>
            </a:lvl1pPr>
            <a:lvl2pPr>
              <a:defRPr>
                <a:solidFill>
                  <a:srgbClr val="4F4E56"/>
                </a:solidFill>
              </a:defRPr>
            </a:lvl2pPr>
            <a:lvl3pPr>
              <a:defRPr>
                <a:solidFill>
                  <a:srgbClr val="4F4E56"/>
                </a:solidFill>
              </a:defRPr>
            </a:lvl3pPr>
            <a:lvl4pPr>
              <a:defRPr>
                <a:solidFill>
                  <a:srgbClr val="4F4E56"/>
                </a:solidFill>
              </a:defRPr>
            </a:lvl4pPr>
            <a:lvl5pPr>
              <a:defRPr>
                <a:solidFill>
                  <a:srgbClr val="4F4E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14B4D-81E3-9DE4-C246-46020F6C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B52BAD35-ACB2-6441-B98F-5BD6211957EE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7A5D-11C5-BF20-4C33-1238D445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E799056-52C1-41CD-6893-69B42B2C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pic>
        <p:nvPicPr>
          <p:cNvPr id="7" name="Picture 6" descr="A logo for a homeless service network&#10;&#10;AI-generated content may be incorrect.">
            <a:extLst>
              <a:ext uri="{FF2B5EF4-FFF2-40B4-BE49-F238E27FC236}">
                <a16:creationId xmlns:a16="http://schemas.microsoft.com/office/drawing/2014/main" id="{D5B903F8-3D1E-2DE9-6974-0E4A01C38B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696" y="6040915"/>
            <a:ext cx="1159795" cy="8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0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F7537-EE48-3C11-CACF-228CA26C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236" y="1183534"/>
            <a:ext cx="5557764" cy="1500187"/>
          </a:xfrm>
        </p:spPr>
        <p:txBody>
          <a:bodyPr>
            <a:noAutofit/>
          </a:bodyPr>
          <a:lstStyle>
            <a:lvl1pPr marL="0" indent="0">
              <a:buNone/>
              <a:defRPr sz="7200" b="1" i="0">
                <a:solidFill>
                  <a:srgbClr val="56C0E9"/>
                </a:solidFill>
                <a:effectLst>
                  <a:outerShdw dist="12700" dir="2700000" algn="tl" rotWithShape="0">
                    <a:srgbClr val="13294B"/>
                  </a:outerShdw>
                </a:effectLst>
                <a:latin typeface="Avenir Next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82DCA-6E00-4754-ABAA-0F716042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4714D7DD-CB1D-324D-9B4D-B5057C4D42F8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91F24-52E6-8B15-9805-C9E77912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58CEBC1-03C1-643C-EA16-FB7B18A8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B680C-B7FC-64A1-8C0A-ABB52747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36" y="2683721"/>
            <a:ext cx="4092488" cy="177495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3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C82EA4-E030-2195-EF1B-86EA76B452E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672D631B-0F1D-8DA6-3F4A-C105288B3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0F07B6E5-1008-2236-18D0-ADD0F832B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9DCF-F9A9-986B-ADC8-89FDA976D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410" y="1272746"/>
            <a:ext cx="5785104" cy="4904217"/>
          </a:xfrm>
        </p:spPr>
        <p:txBody>
          <a:bodyPr/>
          <a:lstStyle>
            <a:lvl1pPr>
              <a:defRPr>
                <a:solidFill>
                  <a:srgbClr val="4F4E56"/>
                </a:solidFill>
              </a:defRPr>
            </a:lvl1pPr>
            <a:lvl2pPr>
              <a:defRPr>
                <a:solidFill>
                  <a:srgbClr val="4F4E56"/>
                </a:solidFill>
              </a:defRPr>
            </a:lvl2pPr>
            <a:lvl3pPr>
              <a:defRPr>
                <a:solidFill>
                  <a:srgbClr val="4F4E56"/>
                </a:solidFill>
              </a:defRPr>
            </a:lvl3pPr>
            <a:lvl4pPr>
              <a:defRPr>
                <a:solidFill>
                  <a:srgbClr val="4F4E56"/>
                </a:solidFill>
              </a:defRPr>
            </a:lvl4pPr>
            <a:lvl5pPr>
              <a:defRPr>
                <a:solidFill>
                  <a:srgbClr val="4F4E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B31F-CFAD-E989-FC68-F84BBD123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7112" y="1272746"/>
            <a:ext cx="5785104" cy="4904217"/>
          </a:xfrm>
        </p:spPr>
        <p:txBody>
          <a:bodyPr/>
          <a:lstStyle>
            <a:lvl1pPr>
              <a:defRPr>
                <a:solidFill>
                  <a:srgbClr val="4F4E56"/>
                </a:solidFill>
              </a:defRPr>
            </a:lvl1pPr>
            <a:lvl2pPr>
              <a:defRPr>
                <a:solidFill>
                  <a:srgbClr val="4F4E56"/>
                </a:solidFill>
              </a:defRPr>
            </a:lvl2pPr>
            <a:lvl3pPr>
              <a:defRPr>
                <a:solidFill>
                  <a:srgbClr val="4F4E56"/>
                </a:solidFill>
              </a:defRPr>
            </a:lvl3pPr>
            <a:lvl4pPr>
              <a:defRPr>
                <a:solidFill>
                  <a:srgbClr val="4F4E56"/>
                </a:solidFill>
              </a:defRPr>
            </a:lvl4pPr>
            <a:lvl5pPr>
              <a:defRPr>
                <a:solidFill>
                  <a:srgbClr val="4F4E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44854F0-5D78-7A54-6F53-51957F84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A0B7A5-EFD2-7F39-C4D7-B3FCCD0A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9493C-9CFC-3552-2F02-99AD1CC7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logo for a homeless service network&#10;&#10;AI-generated content may be incorrect.">
            <a:extLst>
              <a:ext uri="{FF2B5EF4-FFF2-40B4-BE49-F238E27FC236}">
                <a16:creationId xmlns:a16="http://schemas.microsoft.com/office/drawing/2014/main" id="{17F4CCA3-BB1B-85FD-934E-FE63925010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696" y="6040915"/>
            <a:ext cx="1159795" cy="8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7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972AB0-8B9F-8A65-5546-6FB65A6C07A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E35AEACE-1573-5774-ADD1-8C6ABBF6F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29B74F66-9C20-A9E4-8F0A-D7B6991951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0D4CB-4492-C0DC-AE12-7CEB69287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696" y="1248677"/>
            <a:ext cx="5649717" cy="73144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BC2E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FF393-D9AE-D297-F32A-2B61609C4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696" y="2072589"/>
            <a:ext cx="5649717" cy="40677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AE576-03EF-9C07-5C55-9C6028F0F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306" y="1248677"/>
            <a:ext cx="5677541" cy="73144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BC2E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E32A9-29AC-57AE-E40A-4069C717B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306" y="2072589"/>
            <a:ext cx="5677541" cy="4067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0ABAA-1AE4-AC46-B5DC-3CE27DEC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F0EF3366-3242-A24C-879B-E76F3EA2A28C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02516D6-29ED-15D7-4C7C-2B8F4A10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52265D-12F6-DAD4-37BC-EE7A9528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3C41628-499A-C497-191E-C5BA0A8F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0A3C19-C03F-2AD6-ACC1-C99A015746D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05292206-4201-F371-4EBA-A3828252B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5CFD1505-6B58-CFC8-4CB0-01F86B096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6E441-C356-6DC9-A416-0FE7C880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2F4D5830-2C40-8B43-A3BE-CC749DAD20C0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95EF523-F5F8-E6DA-0C66-3238D8B3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A91A0-DA93-9514-20E4-64AAB75A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07D03D-D6F6-CC2D-13E6-4365851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2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A335EA-CC09-46C8-C798-958BAA2E07A9}"/>
              </a:ext>
            </a:extLst>
          </p:cNvPr>
          <p:cNvGrpSpPr/>
          <p:nvPr userDrawn="1"/>
        </p:nvGrpSpPr>
        <p:grpSpPr>
          <a:xfrm>
            <a:off x="0" y="0"/>
            <a:ext cx="12192000" cy="1353671"/>
            <a:chOff x="0" y="0"/>
            <a:chExt cx="12192000" cy="1353671"/>
          </a:xfrm>
        </p:grpSpPr>
        <p:pic>
          <p:nvPicPr>
            <p:cNvPr id="7" name="Picture 6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3C86B5D0-4645-C4AB-9E22-49046ADE04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1353671"/>
            </a:xfrm>
            <a:prstGeom prst="rect">
              <a:avLst/>
            </a:prstGeom>
          </p:spPr>
        </p:pic>
        <p:pic>
          <p:nvPicPr>
            <p:cNvPr id="9" name="Picture 8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10EB06B3-0195-800C-46CC-E08C10B14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95EF523-F5F8-E6DA-0C66-3238D8B3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726ACD-4A13-FA54-B336-24183CAE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A5A3F79-66CC-61D7-75A9-43D78FB0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logo for a homeless service network&#10;&#10;AI-generated content may be incorrect.">
            <a:extLst>
              <a:ext uri="{FF2B5EF4-FFF2-40B4-BE49-F238E27FC236}">
                <a16:creationId xmlns:a16="http://schemas.microsoft.com/office/drawing/2014/main" id="{7BB3C5B3-C08A-DC45-ECE6-E7133361C6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696" y="6040915"/>
            <a:ext cx="1159795" cy="8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rectangle&#10;&#10;Description automatically generated">
            <a:extLst>
              <a:ext uri="{FF2B5EF4-FFF2-40B4-BE49-F238E27FC236}">
                <a16:creationId xmlns:a16="http://schemas.microsoft.com/office/drawing/2014/main" id="{CFABD644-F764-2C5D-5602-52FB482C6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7058"/>
            <a:ext cx="12192000" cy="103094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CA5C4-94D6-DF3D-C936-6E125A33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21840" y="6356350"/>
            <a:ext cx="1559560" cy="365125"/>
          </a:xfrm>
        </p:spPr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46417E43-AC81-314D-8A52-694C0EC007EB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84BE841-8821-50C9-B199-98DEB5B8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3707-1EA0-89DE-14A8-F7490139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46B80CA-5C77-03DA-D66B-A265FA2CC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03" t="11586" r="8889" b="26017"/>
          <a:stretch/>
        </p:blipFill>
        <p:spPr>
          <a:xfrm>
            <a:off x="381000" y="6354431"/>
            <a:ext cx="878541" cy="3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1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9EA74AC-07B0-1B44-59DE-2C43E0B701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 descr="A black and blue rectangle&#10;&#10;Description automatically generated">
              <a:extLst>
                <a:ext uri="{FF2B5EF4-FFF2-40B4-BE49-F238E27FC236}">
                  <a16:creationId xmlns:a16="http://schemas.microsoft.com/office/drawing/2014/main" id="{7F7CD852-119F-3761-81D9-D7ECF1625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 descr="A black background with white text and blue triangle&#10;&#10;Description automatically generated">
              <a:extLst>
                <a:ext uri="{FF2B5EF4-FFF2-40B4-BE49-F238E27FC236}">
                  <a16:creationId xmlns:a16="http://schemas.microsoft.com/office/drawing/2014/main" id="{1593E32C-DCF3-5AAC-FF3B-1A0AFFCF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7634" y="263056"/>
              <a:ext cx="1107440" cy="45022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EF31-40E8-89DD-D9AC-E17BD5E7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080" y="1339763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27150-0186-0159-249E-BBF3358CB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950" y="1347701"/>
            <a:ext cx="4924336" cy="487362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F572D-3728-B0B8-AF8D-263E8EA8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13294B"/>
                </a:solidFill>
                <a:latin typeface="Avenir Next Ultra Light" panose="020B0203020202020204" pitchFamily="34" charset="77"/>
              </a:defRPr>
            </a:lvl1pPr>
          </a:lstStyle>
          <a:p>
            <a:fld id="{4AA97923-FC34-0A40-9C86-662AC2B81340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DBB9-AD4A-23F3-1FFE-1AB4F0AC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venir Next Ultra Light" panose="020B0203020202020204" pitchFamily="34" charset="77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82B4158-C4B3-FE27-679F-AFB77985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3C972A-0478-1326-C54F-93138809E922}"/>
              </a:ext>
            </a:extLst>
          </p:cNvPr>
          <p:cNvSpPr txBox="1">
            <a:spLocks/>
          </p:cNvSpPr>
          <p:nvPr userDrawn="1"/>
        </p:nvSpPr>
        <p:spPr>
          <a:xfrm>
            <a:off x="234696" y="169694"/>
            <a:ext cx="10182050" cy="731449"/>
          </a:xfrm>
          <a:prstGeom prst="rect">
            <a:avLst/>
          </a:prstGeom>
          <a:noFill/>
          <a:effectLst>
            <a:outerShdw dist="12700" dir="2700000" algn="tl" rotWithShape="0">
              <a:srgbClr val="10284B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9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73BBE-210B-96BF-092D-0B22D69F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54178"/>
            <a:ext cx="11615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0723-7283-5994-3C67-406406A9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696" y="1641158"/>
            <a:ext cx="116159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4EA6-CCC2-F86C-FF63-A613CCED7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13294B"/>
                </a:solidFill>
                <a:latin typeface="Avenir Next Ultra Light" panose="020B0203020202020204" pitchFamily="34" charset="77"/>
                <a:cs typeface="Arial Narrow" panose="020B0604020202020204" pitchFamily="34" charset="0"/>
              </a:defRPr>
            </a:lvl1pPr>
          </a:lstStyle>
          <a:p>
            <a:fld id="{86135E5A-118C-C44D-9B0F-4679B1E9DEAA}" type="datetime1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C0699-022B-F1F0-D037-D6EA1295D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3294B"/>
                </a:solidFill>
                <a:latin typeface="Avenir Next Ultra Light" panose="020B0203020202020204" pitchFamily="34" charset="77"/>
                <a:cs typeface="Arial Narrow" panose="020B0604020202020204" pitchFamily="34" charset="0"/>
              </a:defRPr>
            </a:lvl1pPr>
          </a:lstStyle>
          <a:p>
            <a:fld id="{D0706ED3-A21F-7842-B409-D0CA5A553A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EF89080-4761-46EF-A25A-C6899E49A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094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62" r:id="rId10"/>
    <p:sldLayoutId id="2147483657" r:id="rId11"/>
    <p:sldLayoutId id="2147483661" r:id="rId12"/>
    <p:sldLayoutId id="2147483658" r:id="rId13"/>
    <p:sldLayoutId id="214748365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0284B"/>
          </a:solidFill>
          <a:latin typeface="Avenir Next" panose="020B0503020202020204" pitchFamily="34" charset="0"/>
          <a:ea typeface="+mj-ea"/>
          <a:cs typeface="Arial" panose="020B0604020202020204" pitchFamily="34" charset="0"/>
        </a:defRPr>
      </a:lvl1pPr>
    </p:titleStyle>
    <p:bodyStyle>
      <a:lvl1pPr marL="347663" indent="-338138" algn="l" defTabSz="914400" rtl="0" eaLnBrk="1" latinLnBrk="0" hangingPunct="1">
        <a:lnSpc>
          <a:spcPct val="90000"/>
        </a:lnSpc>
        <a:spcBef>
          <a:spcPts val="1000"/>
        </a:spcBef>
        <a:buClr>
          <a:srgbClr val="56C0E9"/>
        </a:buClr>
        <a:buFontTx/>
        <a:buBlip>
          <a:blip r:embed="rId16"/>
        </a:buBlip>
        <a:tabLst/>
        <a:defRPr sz="2800" kern="1200">
          <a:solidFill>
            <a:srgbClr val="4F4E56"/>
          </a:solidFill>
          <a:latin typeface="Avenir Next" panose="020B0503020202020204" pitchFamily="34" charset="0"/>
          <a:ea typeface="+mn-ea"/>
          <a:cs typeface="Arial" panose="020B0604020202020204" pitchFamily="34" charset="0"/>
        </a:defRPr>
      </a:lvl1pPr>
      <a:lvl2pPr marL="860425" indent="-401638" algn="l" defTabSz="914400" rtl="0" eaLnBrk="1" latinLnBrk="0" hangingPunct="1">
        <a:lnSpc>
          <a:spcPct val="90000"/>
        </a:lnSpc>
        <a:spcBef>
          <a:spcPts val="500"/>
        </a:spcBef>
        <a:buClr>
          <a:srgbClr val="56C0E9"/>
        </a:buClr>
        <a:buSzPct val="85000"/>
        <a:buFontTx/>
        <a:buBlip>
          <a:blip r:embed="rId17"/>
        </a:buBlip>
        <a:tabLst/>
        <a:defRPr sz="2400" kern="1200">
          <a:solidFill>
            <a:srgbClr val="4F4E56"/>
          </a:solidFill>
          <a:latin typeface="Avenir Next" panose="020B0503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C0E9"/>
        </a:buClr>
        <a:buFont typeface="Arial" panose="020B0604020202020204" pitchFamily="34" charset="0"/>
        <a:buChar char="•"/>
        <a:defRPr sz="2000" kern="1200">
          <a:solidFill>
            <a:srgbClr val="4F4E56"/>
          </a:solidFill>
          <a:latin typeface="Avenir Next" panose="020B0503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C0E9"/>
        </a:buClr>
        <a:buFont typeface="Arial" panose="020B0604020202020204" pitchFamily="34" charset="0"/>
        <a:buChar char="•"/>
        <a:defRPr sz="1800" kern="1200">
          <a:solidFill>
            <a:srgbClr val="4F4E56"/>
          </a:solidFill>
          <a:latin typeface="Avenir Next" panose="020B0503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C0E9"/>
        </a:buClr>
        <a:buFont typeface="Arial" panose="020B0604020202020204" pitchFamily="34" charset="0"/>
        <a:buChar char="•"/>
        <a:defRPr sz="1800" kern="1200">
          <a:solidFill>
            <a:srgbClr val="4F4E56"/>
          </a:solidFill>
          <a:latin typeface="Avenir Next" panose="020B05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958195C6-7CA3-C929-84BD-91BBE439C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47" y="5174835"/>
            <a:ext cx="4909457" cy="83320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50C5ED"/>
                </a:solidFill>
              </a:rPr>
              <a:t>Prepared for: </a:t>
            </a:r>
          </a:p>
          <a:p>
            <a:r>
              <a:rPr lang="en-US" b="1" dirty="0">
                <a:solidFill>
                  <a:srgbClr val="002060"/>
                </a:solidFill>
              </a:rPr>
              <a:t>Angel Jones, HMIS Operations Manager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614E42D4-86D6-633C-0868-49541428E39B}"/>
              </a:ext>
            </a:extLst>
          </p:cNvPr>
          <p:cNvSpPr txBox="1">
            <a:spLocks/>
          </p:cNvSpPr>
          <p:nvPr/>
        </p:nvSpPr>
        <p:spPr>
          <a:xfrm>
            <a:off x="9730409" y="6356349"/>
            <a:ext cx="247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Proprietary and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82FE9-E2D5-272B-F317-E0864A159F37}"/>
              </a:ext>
            </a:extLst>
          </p:cNvPr>
          <p:cNvSpPr txBox="1"/>
          <p:nvPr/>
        </p:nvSpPr>
        <p:spPr>
          <a:xfrm>
            <a:off x="0" y="3894804"/>
            <a:ext cx="5354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294B"/>
                </a:solidFill>
                <a:latin typeface="Avenir Next Demi Bold" panose="020B0503020202020204" pitchFamily="34" charset="0"/>
              </a:rPr>
              <a:t>Salesforce Strategic Plan</a:t>
            </a:r>
          </a:p>
          <a:p>
            <a:pPr algn="ctr"/>
            <a:r>
              <a:rPr lang="en-US" sz="2800" b="1" dirty="0">
                <a:solidFill>
                  <a:srgbClr val="13294B"/>
                </a:solidFill>
                <a:latin typeface="Avenir Next Demi Bold" panose="020B0503020202020204" pitchFamily="34" charset="0"/>
              </a:rPr>
              <a:t>Recommendations &amp; Roadmap</a:t>
            </a:r>
          </a:p>
        </p:txBody>
      </p:sp>
      <p:pic>
        <p:nvPicPr>
          <p:cNvPr id="5" name="Picture 4" descr="A logo for a homeless service network&#10;&#10;AI-generated content may be incorrect.">
            <a:extLst>
              <a:ext uri="{FF2B5EF4-FFF2-40B4-BE49-F238E27FC236}">
                <a16:creationId xmlns:a16="http://schemas.microsoft.com/office/drawing/2014/main" id="{EE4A00BA-CF76-9C7E-E75D-AF4E2302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76" y="727788"/>
            <a:ext cx="4367998" cy="3064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A4AE-4795-1570-2983-036BD5DE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AE8E-8CEA-69F0-536A-41845DDF5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3294B"/>
                </a:solidFill>
              </a:rPr>
              <a:t>Standardize and Streamline Core Business Processes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Identify and document the most important workflows across departments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Build these standardized processes into Salesforce to ensure consistency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Train staff on these procedures to reduce confusion and improve efficiency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Review processes regularly and update them as the organization evolves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3294B"/>
                </a:solidFill>
              </a:rPr>
              <a:t>Configure Salesforce to Reflect How the Organization Actually Operates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Conduct a review of how Salesforce is currently used vs. how work happens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Simplify process and configure Salesforce to support real workflows, not legacy setups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Tailor the platform to user needs by removing clutter and aligning with job roles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Make Salesforce a helpful, intuitive tool that supports — not slows down — daily work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48C5E-A583-DFA2-A6CB-131769F3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1A964-338B-216D-D8FD-FED8B79B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914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6CA8-EF07-84B5-C322-B503C0CD2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F4B2-D44A-B4BE-2337-5E588E4F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AB04-477E-5F7E-4465-37E69A88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13294B"/>
                </a:solidFill>
              </a:rPr>
              <a:t>Leverage new donor development expertise to guide NPSP setup.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Use NPSP to map and automate key donor lifecycle stages—from first-time gift to major giving—ensuring consistent engagement and stewardship practices.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Consolidate donor interactions, preferences, and giving history in Salesforce to enable personalized outreach and informed decision-making across fundraising teams.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Configure user roles and workflows in Salesforce to support clear ownership of donor development tasks, reducing overlap and ensuring accountability.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Build real-time dashboards to track donor pipeline progress, retention metrics, and engagement activity, enabling data-driven adjustments to the donor growth strategy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74A3D-4575-9DE4-2796-165D967C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047F1-59EB-34CA-794F-276AF8AF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7316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5985-33AE-74C6-BB44-3E972D86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A54D7-F132-D692-93A5-0E19BEE8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1353671"/>
            <a:ext cx="11615928" cy="50760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3294B"/>
                </a:solidFill>
              </a:rPr>
              <a:t>Align Daily Staff Activities with Mission Goals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Clarify which daily tasks contribute directly to your mission and impact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Ensure those tasks are easily tracked and managed within Salesforce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Provide staff with tools and guidance to complete key activities consistently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100" dirty="0"/>
              <a:t>Use reports and dashboards to measure how daily work supports broader goals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13294B"/>
                </a:solidFill>
              </a:rPr>
              <a:t>Maximizing Operational Efficiency by Expanding Salesforce Adoption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Evaluate how different departments use Salesforce and identify underutilized features that could support fundraising, programs, volunteer management, and outreach.	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Consolidate core operational tasks—such as case management, event coordination, communications, and impact reporting—into Salesforce for greater visibility and efficiency.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Use Salesforce tools like flows, alerts, and task automation to streamline operations across departments and reduce manual effort.						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Offer targeted training to help all teams use Salesforce effectively for their specific responsibilities, driving consistent adoption and collaboration.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17DCD-61E6-BF77-A2E6-C2B73A40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D29C-AE48-4422-1CB0-B4131C8A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8331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468A-0F7A-4539-0915-BECB212C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C3921-B427-754F-B66A-CBE83D5B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1353671"/>
            <a:ext cx="11615928" cy="500267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3294B"/>
                </a:solidFill>
              </a:rPr>
              <a:t>Foster Cross-Department Collaboration and Visibility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Create a shared Salesforce setup that supports data and communication across all departments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Define how teams should share information and coordinate efforts within the platform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Develop shared dashboards and reports to increase transparency and alignment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Hold regular cross-functional reviews to ensure collaboration and accountability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3294B"/>
                </a:solidFill>
              </a:rPr>
              <a:t>Eliminate Redundant Software and Standardize Tools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Leverage the organization-wide software review conducted by Angel to identify overlapping tools serving similar purposes.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Select and standardize a core set of approved tools that meet most business needs and integrate well with Salesforce when appropriate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Develop clear guidelines on which tools should be used for specific functions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Provide training and support to ensure all staff transition smoothly to the standardized tools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Establish an approval process for new software to maintain consistency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E4800-C19A-F8B6-BAE3-C8A4D604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5A89-A5AC-5544-5AD2-3410B572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8402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white road with green arrows&#10;&#10;AI-generated content may be incorrect.">
            <a:extLst>
              <a:ext uri="{FF2B5EF4-FFF2-40B4-BE49-F238E27FC236}">
                <a16:creationId xmlns:a16="http://schemas.microsoft.com/office/drawing/2014/main" id="{651F139D-D6B7-E848-BBA4-D230EC88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481"/>
          <a:stretch>
            <a:fillRect/>
          </a:stretch>
        </p:blipFill>
        <p:spPr>
          <a:xfrm>
            <a:off x="1648674" y="1098024"/>
            <a:ext cx="9859385" cy="59003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3DAA0-F94A-C91A-0377-AAE077CC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9607" y="6390636"/>
            <a:ext cx="2544228" cy="365125"/>
          </a:xfrm>
        </p:spPr>
        <p:txBody>
          <a:bodyPr/>
          <a:lstStyle/>
          <a:p>
            <a:r>
              <a:rPr lang="en-US" dirty="0"/>
              <a:t>Proprietary and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FE98FB-4C18-81C2-9E03-8ABDC628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4-Phase Roadmap to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67E2B-6362-5D98-77A0-971EEB91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ADF592-0BE0-6AE4-301D-C97D1AD87626}"/>
              </a:ext>
            </a:extLst>
          </p:cNvPr>
          <p:cNvGrpSpPr/>
          <p:nvPr/>
        </p:nvGrpSpPr>
        <p:grpSpPr>
          <a:xfrm>
            <a:off x="3629535" y="5138174"/>
            <a:ext cx="5946074" cy="928766"/>
            <a:chOff x="3629535" y="1305153"/>
            <a:chExt cx="5946074" cy="928766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C253663E-F8A6-1055-CC17-F8DE3437F7E5}"/>
                </a:ext>
              </a:extLst>
            </p:cNvPr>
            <p:cNvSpPr txBox="1">
              <a:spLocks/>
            </p:cNvSpPr>
            <p:nvPr/>
          </p:nvSpPr>
          <p:spPr>
            <a:xfrm>
              <a:off x="3629535" y="1305153"/>
              <a:ext cx="5946074" cy="928766"/>
            </a:xfrm>
            <a:prstGeom prst="rect">
              <a:avLst/>
            </a:prstGeom>
          </p:spPr>
          <p:txBody>
            <a:bodyPr/>
            <a:lstStyle>
              <a:lvl1pPr marL="347663" indent="-33813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56C0E9"/>
                </a:buClr>
                <a:buFontTx/>
                <a:buBlip>
                  <a:blip r:embed="rId3"/>
                </a:buBlip>
                <a:tabLst/>
                <a:defRPr sz="2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1pPr>
              <a:lvl2pPr marL="860425" indent="-4016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SzPct val="85000"/>
                <a:buFontTx/>
                <a:buBlip>
                  <a:blip r:embed="rId4"/>
                </a:buBlip>
                <a:tabLst/>
                <a:defRPr sz="24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75" indent="0">
                <a:buNone/>
              </a:pPr>
              <a:r>
                <a:rPr lang="en-US" sz="2400" dirty="0">
                  <a:solidFill>
                    <a:srgbClr val="13294B"/>
                  </a:solidFill>
                  <a:latin typeface="Avenir Next Medium" panose="020B0503020202020204" pitchFamily="34" charset="0"/>
                </a:rPr>
                <a:t>Training &amp; Change Enablement</a:t>
              </a:r>
            </a:p>
            <a:p>
              <a:pPr marL="15875" indent="0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US" sz="1500" dirty="0">
                  <a:solidFill>
                    <a:srgbClr val="13294B"/>
                  </a:solidFill>
                  <a:latin typeface="Avenir Next Ultra Light" panose="020B0203020202020204" pitchFamily="34" charset="77"/>
                </a:rPr>
                <a:t>Streamline tools and processes across departments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983AEDE-A11A-A793-E395-9AD169B5D512}"/>
                </a:ext>
              </a:extLst>
            </p:cNvPr>
            <p:cNvSpPr/>
            <p:nvPr/>
          </p:nvSpPr>
          <p:spPr>
            <a:xfrm>
              <a:off x="8249700" y="1305153"/>
              <a:ext cx="1056406" cy="439164"/>
            </a:xfrm>
            <a:prstGeom prst="roundRect">
              <a:avLst>
                <a:gd name="adj" fmla="val 50000"/>
              </a:avLst>
            </a:prstGeom>
            <a:solidFill>
              <a:srgbClr val="B4FE4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4CC155-297B-86EC-E9E9-28642C6116C3}"/>
              </a:ext>
            </a:extLst>
          </p:cNvPr>
          <p:cNvGrpSpPr/>
          <p:nvPr/>
        </p:nvGrpSpPr>
        <p:grpSpPr>
          <a:xfrm>
            <a:off x="3527016" y="3899356"/>
            <a:ext cx="6464478" cy="928766"/>
            <a:chOff x="3535372" y="3828610"/>
            <a:chExt cx="5899380" cy="928766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5AA0D23F-96CA-C415-EF1C-337B3DCCECE0}"/>
                </a:ext>
              </a:extLst>
            </p:cNvPr>
            <p:cNvSpPr txBox="1">
              <a:spLocks/>
            </p:cNvSpPr>
            <p:nvPr/>
          </p:nvSpPr>
          <p:spPr>
            <a:xfrm>
              <a:off x="3535372" y="3828610"/>
              <a:ext cx="5899380" cy="928766"/>
            </a:xfrm>
            <a:prstGeom prst="rect">
              <a:avLst/>
            </a:prstGeom>
          </p:spPr>
          <p:txBody>
            <a:bodyPr/>
            <a:lstStyle>
              <a:lvl1pPr marL="347663" indent="-33813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56C0E9"/>
                </a:buClr>
                <a:buFontTx/>
                <a:buBlip>
                  <a:blip r:embed="rId3"/>
                </a:buBlip>
                <a:tabLst/>
                <a:defRPr sz="2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1pPr>
              <a:lvl2pPr marL="860425" indent="-4016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SzPct val="85000"/>
                <a:buFontTx/>
                <a:buBlip>
                  <a:blip r:embed="rId4"/>
                </a:buBlip>
                <a:tabLst/>
                <a:defRPr sz="24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75" indent="0">
                <a:buNone/>
              </a:pPr>
              <a:r>
                <a:rPr lang="en-US" sz="2400" dirty="0">
                  <a:solidFill>
                    <a:srgbClr val="13294B"/>
                  </a:solidFill>
                  <a:latin typeface="Avenir Next Medium" panose="020B0503020202020204" pitchFamily="34" charset="0"/>
                </a:rPr>
                <a:t>                Configure, Align &amp; Maximize</a:t>
              </a:r>
            </a:p>
            <a:p>
              <a:pPr marL="7938" lvl="1" indent="0">
                <a:lnSpc>
                  <a:spcPct val="100000"/>
                </a:lnSpc>
                <a:spcBef>
                  <a:spcPts val="700"/>
                </a:spcBef>
                <a:buNone/>
              </a:pPr>
              <a:r>
                <a:rPr lang="en-US" sz="1500" dirty="0">
                  <a:solidFill>
                    <a:srgbClr val="13294B"/>
                  </a:solidFill>
                  <a:latin typeface="Avenir Next Ultra Light" panose="020B0203020202020204" pitchFamily="34" charset="77"/>
                </a:rPr>
                <a:t>Establish clear process, Mission goals, Create efficiency &amp; Collaboration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08C0E5ED-6D1F-6CE1-F1B5-7F37AACA8FB5}"/>
                </a:ext>
              </a:extLst>
            </p:cNvPr>
            <p:cNvSpPr/>
            <p:nvPr/>
          </p:nvSpPr>
          <p:spPr>
            <a:xfrm>
              <a:off x="3629535" y="3828610"/>
              <a:ext cx="1056406" cy="439164"/>
            </a:xfrm>
            <a:prstGeom prst="roundRect">
              <a:avLst>
                <a:gd name="adj" fmla="val 50000"/>
              </a:avLst>
            </a:prstGeom>
            <a:solidFill>
              <a:srgbClr val="B4FE4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C1D91E-F46E-26B0-72A4-1D40F52DB8D9}"/>
              </a:ext>
            </a:extLst>
          </p:cNvPr>
          <p:cNvGrpSpPr/>
          <p:nvPr/>
        </p:nvGrpSpPr>
        <p:grpSpPr>
          <a:xfrm>
            <a:off x="3629535" y="2660538"/>
            <a:ext cx="5946074" cy="928766"/>
            <a:chOff x="3629535" y="2549229"/>
            <a:chExt cx="5946074" cy="928766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1095E13C-6C94-4CE7-B64E-5632D263A5A6}"/>
                </a:ext>
              </a:extLst>
            </p:cNvPr>
            <p:cNvSpPr txBox="1">
              <a:spLocks/>
            </p:cNvSpPr>
            <p:nvPr/>
          </p:nvSpPr>
          <p:spPr>
            <a:xfrm>
              <a:off x="3629535" y="2549229"/>
              <a:ext cx="5946074" cy="928766"/>
            </a:xfrm>
            <a:prstGeom prst="rect">
              <a:avLst/>
            </a:prstGeom>
          </p:spPr>
          <p:txBody>
            <a:bodyPr/>
            <a:lstStyle>
              <a:lvl1pPr marL="347663" indent="-33813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56C0E9"/>
                </a:buClr>
                <a:buFontTx/>
                <a:buBlip>
                  <a:blip r:embed="rId3"/>
                </a:buBlip>
                <a:tabLst/>
                <a:defRPr sz="2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1pPr>
              <a:lvl2pPr marL="860425" indent="-4016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SzPct val="85000"/>
                <a:buFontTx/>
                <a:buBlip>
                  <a:blip r:embed="rId4"/>
                </a:buBlip>
                <a:tabLst/>
                <a:defRPr sz="24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75" indent="0">
                <a:buNone/>
              </a:pPr>
              <a:r>
                <a:rPr lang="en-US" sz="2400" dirty="0">
                  <a:solidFill>
                    <a:srgbClr val="13294B"/>
                  </a:solidFill>
                  <a:latin typeface="Avenir Next Medium" panose="020B0503020202020204" pitchFamily="34" charset="0"/>
                </a:rPr>
                <a:t>Design &amp; Standardization</a:t>
              </a:r>
            </a:p>
            <a:p>
              <a:pPr marL="15875" indent="0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US" sz="1500" dirty="0">
                  <a:solidFill>
                    <a:srgbClr val="13294B"/>
                  </a:solidFill>
                  <a:latin typeface="Avenir Next Ultra Light" panose="020B0203020202020204" pitchFamily="34" charset="77"/>
                </a:rPr>
                <a:t>Streamline tools and processes across departments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6C7C356-29E5-F184-9151-7401EE443157}"/>
                </a:ext>
              </a:extLst>
            </p:cNvPr>
            <p:cNvSpPr/>
            <p:nvPr/>
          </p:nvSpPr>
          <p:spPr>
            <a:xfrm>
              <a:off x="8249700" y="2549229"/>
              <a:ext cx="1056406" cy="439164"/>
            </a:xfrm>
            <a:prstGeom prst="roundRect">
              <a:avLst>
                <a:gd name="adj" fmla="val 50000"/>
              </a:avLst>
            </a:prstGeom>
            <a:solidFill>
              <a:srgbClr val="B4FE4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0BA289-38B5-94EB-371F-1B9200225B9B}"/>
              </a:ext>
            </a:extLst>
          </p:cNvPr>
          <p:cNvGrpSpPr/>
          <p:nvPr/>
        </p:nvGrpSpPr>
        <p:grpSpPr>
          <a:xfrm>
            <a:off x="3629535" y="1380030"/>
            <a:ext cx="6003760" cy="928766"/>
            <a:chOff x="3629535" y="1351313"/>
            <a:chExt cx="6003760" cy="928766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803FEC6-FB82-F1CF-525E-41F74DB862F4}"/>
                </a:ext>
              </a:extLst>
            </p:cNvPr>
            <p:cNvSpPr txBox="1">
              <a:spLocks/>
            </p:cNvSpPr>
            <p:nvPr/>
          </p:nvSpPr>
          <p:spPr>
            <a:xfrm>
              <a:off x="3687221" y="1351313"/>
              <a:ext cx="5946074" cy="928766"/>
            </a:xfrm>
            <a:prstGeom prst="rect">
              <a:avLst/>
            </a:prstGeom>
          </p:spPr>
          <p:txBody>
            <a:bodyPr/>
            <a:lstStyle>
              <a:lvl1pPr marL="347663" indent="-33813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56C0E9"/>
                </a:buClr>
                <a:buFontTx/>
                <a:buBlip>
                  <a:blip r:embed="rId3"/>
                </a:buBlip>
                <a:tabLst/>
                <a:defRPr sz="2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1pPr>
              <a:lvl2pPr marL="860425" indent="-4016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SzPct val="85000"/>
                <a:buFontTx/>
                <a:buBlip>
                  <a:blip r:embed="rId4"/>
                </a:buBlip>
                <a:tabLst/>
                <a:defRPr sz="24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6C0E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4F4E56"/>
                  </a:solidFill>
                  <a:latin typeface="Avenir Next" panose="020B0503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75" indent="0">
                <a:buNone/>
              </a:pPr>
              <a:r>
                <a:rPr lang="en-US" sz="2400" dirty="0">
                  <a:solidFill>
                    <a:srgbClr val="13294B"/>
                  </a:solidFill>
                  <a:latin typeface="Avenir Next Medium" panose="020B0503020202020204" pitchFamily="34" charset="0"/>
                </a:rPr>
                <a:t>             Discovery &amp; Alignment for a dept.</a:t>
              </a:r>
            </a:p>
            <a:p>
              <a:pPr marL="15875" indent="0">
                <a:lnSpc>
                  <a:spcPct val="100000"/>
                </a:lnSpc>
                <a:spcBef>
                  <a:spcPts val="700"/>
                </a:spcBef>
                <a:buNone/>
              </a:pPr>
              <a:r>
                <a:rPr lang="en-US" sz="1500" dirty="0">
                  <a:solidFill>
                    <a:srgbClr val="13294B"/>
                  </a:solidFill>
                  <a:latin typeface="Avenir Next Ultra Light" panose="020B0203020202020204" pitchFamily="34" charset="77"/>
                </a:rPr>
                <a:t>Understand current usage, identify gaps, and align leadership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76837DD-3D2E-9375-3D2A-69AE3B714AA6}"/>
                </a:ext>
              </a:extLst>
            </p:cNvPr>
            <p:cNvSpPr/>
            <p:nvPr/>
          </p:nvSpPr>
          <p:spPr>
            <a:xfrm>
              <a:off x="3629535" y="1351313"/>
              <a:ext cx="1056406" cy="439164"/>
            </a:xfrm>
            <a:prstGeom prst="roundRect">
              <a:avLst>
                <a:gd name="adj" fmla="val 50000"/>
              </a:avLst>
            </a:prstGeom>
            <a:solidFill>
              <a:srgbClr val="B4FE4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C7D718B-B956-8D03-6EF8-5439AF9BD7D8}"/>
              </a:ext>
            </a:extLst>
          </p:cNvPr>
          <p:cNvSpPr txBox="1"/>
          <p:nvPr/>
        </p:nvSpPr>
        <p:spPr>
          <a:xfrm>
            <a:off x="2238062" y="2217903"/>
            <a:ext cx="119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KICKOFF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5EA2BD-41D1-CD9C-F41B-E4FC3B8DC910}"/>
              </a:ext>
            </a:extLst>
          </p:cNvPr>
          <p:cNvSpPr txBox="1"/>
          <p:nvPr/>
        </p:nvSpPr>
        <p:spPr>
          <a:xfrm>
            <a:off x="2367082" y="5923376"/>
            <a:ext cx="11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LAUNCH</a:t>
            </a:r>
          </a:p>
        </p:txBody>
      </p:sp>
      <p:sp>
        <p:nvSpPr>
          <p:cNvPr id="7" name="U-Turn Arrow 6">
            <a:extLst>
              <a:ext uri="{FF2B5EF4-FFF2-40B4-BE49-F238E27FC236}">
                <a16:creationId xmlns:a16="http://schemas.microsoft.com/office/drawing/2014/main" id="{4C7E024D-94CE-F876-28E8-98EC61B35A7F}"/>
              </a:ext>
            </a:extLst>
          </p:cNvPr>
          <p:cNvSpPr/>
          <p:nvPr/>
        </p:nvSpPr>
        <p:spPr>
          <a:xfrm rot="16200000">
            <a:off x="-985205" y="3106994"/>
            <a:ext cx="4473515" cy="189791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162"/>
              <a:gd name="adj5" fmla="val 75000"/>
            </a:avLst>
          </a:prstGeom>
          <a:solidFill>
            <a:srgbClr val="B4FE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DC7C4-CC43-700B-D30F-DDC8B31F4017}"/>
              </a:ext>
            </a:extLst>
          </p:cNvPr>
          <p:cNvSpPr txBox="1"/>
          <p:nvPr/>
        </p:nvSpPr>
        <p:spPr>
          <a:xfrm rot="16200000">
            <a:off x="-180581" y="3672628"/>
            <a:ext cx="14232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Repeat</a:t>
            </a:r>
          </a:p>
          <a:p>
            <a:pPr algn="ctr"/>
            <a:r>
              <a:rPr lang="en-US" sz="1400" dirty="0">
                <a:latin typeface="Avenir Next" panose="020B0503020202020204" pitchFamily="34" charset="0"/>
              </a:rPr>
              <a:t>By Department</a:t>
            </a:r>
          </a:p>
        </p:txBody>
      </p:sp>
    </p:spTree>
    <p:extLst>
      <p:ext uri="{BB962C8B-B14F-4D97-AF65-F5344CB8AC3E}">
        <p14:creationId xmlns:p14="http://schemas.microsoft.com/office/powerpoint/2010/main" val="388829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4E69F-E469-AA95-7200-34BF2A9A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6D0E-920D-615C-BB4B-70FB2291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Suggested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48BDD-EA51-0678-4AEC-085EF716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F108B9-FF44-CCED-0CE8-0E0BF73E2426}"/>
              </a:ext>
            </a:extLst>
          </p:cNvPr>
          <p:cNvGrpSpPr/>
          <p:nvPr/>
        </p:nvGrpSpPr>
        <p:grpSpPr>
          <a:xfrm>
            <a:off x="3890186" y="3752743"/>
            <a:ext cx="1819469" cy="461665"/>
            <a:chOff x="448920" y="1068232"/>
            <a:chExt cx="2179071" cy="29705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859B506-A789-2231-BEE5-64B6015CCF19}"/>
                </a:ext>
              </a:extLst>
            </p:cNvPr>
            <p:cNvSpPr/>
            <p:nvPr/>
          </p:nvSpPr>
          <p:spPr>
            <a:xfrm>
              <a:off x="448920" y="1084373"/>
              <a:ext cx="2179071" cy="24610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64000">
                  <a:srgbClr val="50C5E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CA4923-078B-2782-1C5B-AEF62D16F154}"/>
                </a:ext>
              </a:extLst>
            </p:cNvPr>
            <p:cNvSpPr txBox="1"/>
            <p:nvPr/>
          </p:nvSpPr>
          <p:spPr>
            <a:xfrm>
              <a:off x="1678142" y="1068232"/>
              <a:ext cx="949848" cy="2970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Avenir Next Demi Bold" panose="020B0503020202020204" pitchFamily="34" charset="0"/>
                </a:rPr>
                <a:t>PHASE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ECD4D3-F31A-AD53-58EF-B428FB9C209F}"/>
              </a:ext>
            </a:extLst>
          </p:cNvPr>
          <p:cNvGrpSpPr/>
          <p:nvPr/>
        </p:nvGrpSpPr>
        <p:grpSpPr>
          <a:xfrm>
            <a:off x="496961" y="3752742"/>
            <a:ext cx="1714891" cy="461665"/>
            <a:chOff x="448920" y="1068231"/>
            <a:chExt cx="2179071" cy="29705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E514C72-F6DF-FB77-CB62-D11058179694}"/>
                </a:ext>
              </a:extLst>
            </p:cNvPr>
            <p:cNvSpPr/>
            <p:nvPr/>
          </p:nvSpPr>
          <p:spPr>
            <a:xfrm>
              <a:off x="448920" y="1084373"/>
              <a:ext cx="2179071" cy="24610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63000">
                  <a:srgbClr val="F3AE5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35800F-71AC-4D1D-2BEB-3AB7A655743A}"/>
                </a:ext>
              </a:extLst>
            </p:cNvPr>
            <p:cNvSpPr txBox="1"/>
            <p:nvPr/>
          </p:nvSpPr>
          <p:spPr>
            <a:xfrm>
              <a:off x="1167716" y="1068231"/>
              <a:ext cx="1460272" cy="2970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13294B"/>
                  </a:solidFill>
                  <a:latin typeface="Avenir Next Demi Bold" panose="020B0503020202020204" pitchFamily="34" charset="0"/>
                </a:rPr>
                <a:t>Foundation and Setup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2C230C-BE98-946E-AE2E-D8DB78DBC481}"/>
              </a:ext>
            </a:extLst>
          </p:cNvPr>
          <p:cNvSpPr txBox="1"/>
          <p:nvPr/>
        </p:nvSpPr>
        <p:spPr>
          <a:xfrm>
            <a:off x="317629" y="4161645"/>
            <a:ext cx="2289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66688">
              <a:buClr>
                <a:srgbClr val="50C5E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3294B"/>
                </a:solidFill>
                <a:latin typeface="Avenir Next" panose="020B0503020202020204" pitchFamily="34" charset="0"/>
              </a:rPr>
              <a:t>Discovery &amp; Foundation Design, Configuration, Architecture Buildout &amp; Data Prep</a:t>
            </a:r>
          </a:p>
          <a:p>
            <a:pPr marL="174625" indent="-166688">
              <a:buClr>
                <a:srgbClr val="50C5E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3294B"/>
                </a:solidFill>
                <a:latin typeface="Avenir Next" panose="020B0503020202020204" pitchFamily="34" charset="0"/>
              </a:rPr>
              <a:t>Process Optimization &amp; Role-Based Configuration</a:t>
            </a:r>
          </a:p>
          <a:p>
            <a:pPr marL="174625" indent="-166688">
              <a:buClr>
                <a:srgbClr val="50C5E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13294B"/>
                </a:solidFill>
                <a:latin typeface="Avenir Next" panose="020B0503020202020204" pitchFamily="34" charset="0"/>
              </a:rPr>
              <a:t>Eliminate and Standardize software usage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4B07E9-A468-39E3-7907-C28103AE4884}"/>
              </a:ext>
            </a:extLst>
          </p:cNvPr>
          <p:cNvGrpSpPr/>
          <p:nvPr/>
        </p:nvGrpSpPr>
        <p:grpSpPr>
          <a:xfrm>
            <a:off x="2155042" y="2357184"/>
            <a:ext cx="2151918" cy="981344"/>
            <a:chOff x="2218358" y="2431832"/>
            <a:chExt cx="2151918" cy="9813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07B222-051E-BAC2-6AA8-7C16E036C80B}"/>
                </a:ext>
              </a:extLst>
            </p:cNvPr>
            <p:cNvGrpSpPr/>
            <p:nvPr/>
          </p:nvGrpSpPr>
          <p:grpSpPr>
            <a:xfrm>
              <a:off x="2360658" y="2951511"/>
              <a:ext cx="1658481" cy="461665"/>
              <a:chOff x="2360658" y="2951511"/>
              <a:chExt cx="1658481" cy="461665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1DA2F82-1ED9-63CA-95A5-DC8051CF6A43}"/>
                  </a:ext>
                </a:extLst>
              </p:cNvPr>
              <p:cNvSpPr/>
              <p:nvPr/>
            </p:nvSpPr>
            <p:spPr>
              <a:xfrm>
                <a:off x="2360658" y="2972436"/>
                <a:ext cx="1658481" cy="38249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64000">
                    <a:srgbClr val="B4FE4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CA47C6-AA94-7ACD-49D1-437E1CA0EB40}"/>
                  </a:ext>
                </a:extLst>
              </p:cNvPr>
              <p:cNvSpPr txBox="1"/>
              <p:nvPr/>
            </p:nvSpPr>
            <p:spPr>
              <a:xfrm>
                <a:off x="3294317" y="2951511"/>
                <a:ext cx="72482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rgbClr val="13294B"/>
                    </a:solidFill>
                    <a:latin typeface="Avenir Next Demi Bold" panose="020B0503020202020204" pitchFamily="34" charset="0"/>
                  </a:rPr>
                  <a:t>PHASE 2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6128E2-6874-DA94-83F2-E76499D5B3F8}"/>
                </a:ext>
              </a:extLst>
            </p:cNvPr>
            <p:cNvSpPr txBox="1"/>
            <p:nvPr/>
          </p:nvSpPr>
          <p:spPr>
            <a:xfrm>
              <a:off x="2218358" y="2431832"/>
              <a:ext cx="2151918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66688">
                <a:buClr>
                  <a:srgbClr val="50C5ED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Standardize and streamline Donor and 1st priority department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97C95A1-C430-18F5-0DD4-CD849F2FF1FB}"/>
              </a:ext>
            </a:extLst>
          </p:cNvPr>
          <p:cNvSpPr txBox="1"/>
          <p:nvPr/>
        </p:nvSpPr>
        <p:spPr>
          <a:xfrm>
            <a:off x="3786399" y="4153951"/>
            <a:ext cx="20270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66688">
              <a:buClr>
                <a:srgbClr val="50C5E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94B"/>
                </a:solidFill>
                <a:latin typeface="Avenir Next" panose="020B0503020202020204" pitchFamily="34" charset="0"/>
              </a:rPr>
              <a:t>Integrate external and clean-up internal Salesforce data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FB336F-EF3B-B045-D726-FBA3FF20BD14}"/>
              </a:ext>
            </a:extLst>
          </p:cNvPr>
          <p:cNvGrpSpPr/>
          <p:nvPr/>
        </p:nvGrpSpPr>
        <p:grpSpPr>
          <a:xfrm flipV="1">
            <a:off x="6640873" y="3761357"/>
            <a:ext cx="4269038" cy="992757"/>
            <a:chOff x="6414503" y="3336229"/>
            <a:chExt cx="4269038" cy="99275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D66C0C-5C94-2B0F-D962-46F57E4903BD}"/>
                </a:ext>
              </a:extLst>
            </p:cNvPr>
            <p:cNvGrpSpPr/>
            <p:nvPr/>
          </p:nvGrpSpPr>
          <p:grpSpPr>
            <a:xfrm>
              <a:off x="6414503" y="3867321"/>
              <a:ext cx="4269038" cy="461665"/>
              <a:chOff x="448920" y="1038211"/>
              <a:chExt cx="2179071" cy="297053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D2A259A-F0EF-B18C-2B56-5603EF2B45A1}"/>
                  </a:ext>
                </a:extLst>
              </p:cNvPr>
              <p:cNvSpPr/>
              <p:nvPr/>
            </p:nvSpPr>
            <p:spPr>
              <a:xfrm>
                <a:off x="448920" y="1071495"/>
                <a:ext cx="2179071" cy="24610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63000">
                    <a:srgbClr val="13294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4583D3-9CD7-A107-C16F-7B62132AB0CA}"/>
                  </a:ext>
                </a:extLst>
              </p:cNvPr>
              <p:cNvSpPr txBox="1"/>
              <p:nvPr/>
            </p:nvSpPr>
            <p:spPr>
              <a:xfrm flipV="1">
                <a:off x="2270790" y="1038211"/>
                <a:ext cx="357201" cy="2970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venir Next Demi Bold" panose="020B0503020202020204" pitchFamily="34" charset="0"/>
                  </a:rPr>
                  <a:t>PHASE 5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B592FC-324F-90FD-5C5B-A5308E0DC1AC}"/>
                </a:ext>
              </a:extLst>
            </p:cNvPr>
            <p:cNvSpPr txBox="1"/>
            <p:nvPr/>
          </p:nvSpPr>
          <p:spPr>
            <a:xfrm flipV="1">
              <a:off x="7389999" y="3336229"/>
              <a:ext cx="274320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66688">
                <a:buClr>
                  <a:srgbClr val="50C5ED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Continue operational efficiency, expand adoption and complete remaining departments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721611-2245-9399-BE97-C2B2EDB766B0}"/>
              </a:ext>
            </a:extLst>
          </p:cNvPr>
          <p:cNvGrpSpPr/>
          <p:nvPr/>
        </p:nvGrpSpPr>
        <p:grpSpPr>
          <a:xfrm>
            <a:off x="4968692" y="2315307"/>
            <a:ext cx="2442252" cy="1023221"/>
            <a:chOff x="5012921" y="2389955"/>
            <a:chExt cx="2442252" cy="10232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5D98595-7BB7-C173-B757-6AF52920B5D6}"/>
                </a:ext>
              </a:extLst>
            </p:cNvPr>
            <p:cNvGrpSpPr/>
            <p:nvPr/>
          </p:nvGrpSpPr>
          <p:grpSpPr>
            <a:xfrm>
              <a:off x="5012921" y="2951511"/>
              <a:ext cx="2442252" cy="461665"/>
              <a:chOff x="5012921" y="2951511"/>
              <a:chExt cx="2442252" cy="461665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F7C1363-657B-53E6-3420-EA44E70C7515}"/>
                  </a:ext>
                </a:extLst>
              </p:cNvPr>
              <p:cNvSpPr/>
              <p:nvPr/>
            </p:nvSpPr>
            <p:spPr>
              <a:xfrm flipV="1">
                <a:off x="5012921" y="2972436"/>
                <a:ext cx="2442252" cy="38249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63000">
                    <a:srgbClr val="4A6D7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CDBA3C-CF4D-3429-514D-F8F8B7DDAA94}"/>
                  </a:ext>
                </a:extLst>
              </p:cNvPr>
              <p:cNvSpPr txBox="1"/>
              <p:nvPr/>
            </p:nvSpPr>
            <p:spPr>
              <a:xfrm>
                <a:off x="6671402" y="2951511"/>
                <a:ext cx="78377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venir Next Demi Bold" panose="020B0503020202020204" pitchFamily="34" charset="0"/>
                  </a:rPr>
                  <a:t>PHASE 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DF4520-3455-20A4-9054-275BDB68F35B}"/>
                </a:ext>
              </a:extLst>
            </p:cNvPr>
            <p:cNvSpPr txBox="1"/>
            <p:nvPr/>
          </p:nvSpPr>
          <p:spPr>
            <a:xfrm>
              <a:off x="5192600" y="2389955"/>
              <a:ext cx="2107235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66688">
                <a:buClr>
                  <a:srgbClr val="50C5ED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Standardize and streamline remaining departments core processes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E9DDC7-9E47-100A-17D8-E16758733943}"/>
              </a:ext>
            </a:extLst>
          </p:cNvPr>
          <p:cNvGrpSpPr/>
          <p:nvPr/>
        </p:nvGrpSpPr>
        <p:grpSpPr>
          <a:xfrm>
            <a:off x="10082302" y="2079220"/>
            <a:ext cx="2109697" cy="1194382"/>
            <a:chOff x="10126531" y="2386999"/>
            <a:chExt cx="2109697" cy="11943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8B3769-0EC5-0D3A-B103-E5F8303574C8}"/>
                </a:ext>
              </a:extLst>
            </p:cNvPr>
            <p:cNvGrpSpPr/>
            <p:nvPr/>
          </p:nvGrpSpPr>
          <p:grpSpPr>
            <a:xfrm flipV="1">
              <a:off x="10290799" y="3119716"/>
              <a:ext cx="1825690" cy="461665"/>
              <a:chOff x="466440" y="947994"/>
              <a:chExt cx="2179071" cy="297053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892D2DB2-F5D6-C04A-5EE0-71860956578D}"/>
                  </a:ext>
                </a:extLst>
              </p:cNvPr>
              <p:cNvSpPr/>
              <p:nvPr/>
            </p:nvSpPr>
            <p:spPr>
              <a:xfrm>
                <a:off x="466440" y="998938"/>
                <a:ext cx="2179071" cy="24610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63000">
                    <a:srgbClr val="4F4E5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433B20-0F1A-00A4-F046-D68025CD4551}"/>
                  </a:ext>
                </a:extLst>
              </p:cNvPr>
              <p:cNvSpPr txBox="1"/>
              <p:nvPr/>
            </p:nvSpPr>
            <p:spPr>
              <a:xfrm flipV="1">
                <a:off x="1385743" y="947994"/>
                <a:ext cx="1259768" cy="2970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Avenir Next Demi Bold" panose="020B0503020202020204" pitchFamily="34" charset="0"/>
                  </a:rPr>
                  <a:t>THE FUTURE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FFF40C-0A5C-65F6-EC0C-121CDE68000F}"/>
                </a:ext>
              </a:extLst>
            </p:cNvPr>
            <p:cNvSpPr txBox="1"/>
            <p:nvPr/>
          </p:nvSpPr>
          <p:spPr>
            <a:xfrm>
              <a:off x="10126531" y="2386999"/>
              <a:ext cx="210969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66688">
                <a:buClr>
                  <a:srgbClr val="50C5ED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Ongoing Enhancements</a:t>
              </a:r>
            </a:p>
            <a:p>
              <a:pPr marL="174625" indent="-166688">
                <a:buClr>
                  <a:srgbClr val="50C5ED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Continue Operational efficiency &amp; Collaboration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2A93B0D-8A8C-D2E0-7779-29AE49FE52FA}"/>
              </a:ext>
            </a:extLst>
          </p:cNvPr>
          <p:cNvSpPr txBox="1"/>
          <p:nvPr/>
        </p:nvSpPr>
        <p:spPr>
          <a:xfrm>
            <a:off x="-66420" y="3425730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13294B"/>
                </a:solidFill>
                <a:latin typeface="Avenir Next Demi Bold" panose="020B0503020202020204" pitchFamily="34" charset="0"/>
              </a:rPr>
              <a:t>MONTH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517638-0423-C9AB-257F-FB94D3D661EF}"/>
              </a:ext>
            </a:extLst>
          </p:cNvPr>
          <p:cNvGrpSpPr/>
          <p:nvPr/>
        </p:nvGrpSpPr>
        <p:grpSpPr>
          <a:xfrm>
            <a:off x="406871" y="2541245"/>
            <a:ext cx="745860" cy="757695"/>
            <a:chOff x="451100" y="2615893"/>
            <a:chExt cx="745860" cy="75769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BAE7651-1D3D-50D8-450E-FBECC6BB18B8}"/>
                </a:ext>
              </a:extLst>
            </p:cNvPr>
            <p:cNvSpPr/>
            <p:nvPr/>
          </p:nvSpPr>
          <p:spPr>
            <a:xfrm>
              <a:off x="541191" y="2991098"/>
              <a:ext cx="565680" cy="38249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63000">
                  <a:srgbClr val="9C664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3AC27F-CF51-36D4-8F07-630F27712847}"/>
                </a:ext>
              </a:extLst>
            </p:cNvPr>
            <p:cNvSpPr txBox="1"/>
            <p:nvPr/>
          </p:nvSpPr>
          <p:spPr>
            <a:xfrm>
              <a:off x="541190" y="2997678"/>
              <a:ext cx="565680" cy="369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1"/>
                  </a:solidFill>
                  <a:latin typeface="Avenir Next Demi Bold" panose="020B0503020202020204" pitchFamily="34" charset="0"/>
                </a:rPr>
                <a:t>PHASE 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5C4088-D16F-2468-49A5-DA81752A6021}"/>
                </a:ext>
              </a:extLst>
            </p:cNvPr>
            <p:cNvSpPr txBox="1"/>
            <p:nvPr/>
          </p:nvSpPr>
          <p:spPr>
            <a:xfrm>
              <a:off x="451100" y="2615893"/>
              <a:ext cx="7458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66688">
                <a:buClr>
                  <a:srgbClr val="50C5ED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Setup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E7099D-4799-39A2-8A9C-316AED9D821F}"/>
              </a:ext>
            </a:extLst>
          </p:cNvPr>
          <p:cNvGrpSpPr/>
          <p:nvPr/>
        </p:nvGrpSpPr>
        <p:grpSpPr>
          <a:xfrm>
            <a:off x="2754674" y="3656562"/>
            <a:ext cx="1764858" cy="2689831"/>
            <a:chOff x="2798903" y="3731210"/>
            <a:chExt cx="1764858" cy="2689831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58472E56-0A32-3716-ED59-E8CC7FB17268}"/>
                </a:ext>
              </a:extLst>
            </p:cNvPr>
            <p:cNvSpPr/>
            <p:nvPr/>
          </p:nvSpPr>
          <p:spPr>
            <a:xfrm>
              <a:off x="2954322" y="4933350"/>
              <a:ext cx="1454020" cy="504869"/>
            </a:xfrm>
            <a:prstGeom prst="roundRect">
              <a:avLst/>
            </a:prstGeom>
            <a:solidFill>
              <a:srgbClr val="50C5ED"/>
            </a:solidFill>
            <a:ln w="34925">
              <a:solidFill>
                <a:srgbClr val="F3AE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Avenir Next Demi Bold" panose="020B0503020202020204" pitchFamily="34" charset="0"/>
                </a:rPr>
                <a:t>EARLY PROJECT WINS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77707F-4DA4-7877-0758-B3D574FB3EEF}"/>
                </a:ext>
              </a:extLst>
            </p:cNvPr>
            <p:cNvSpPr txBox="1"/>
            <p:nvPr/>
          </p:nvSpPr>
          <p:spPr>
            <a:xfrm>
              <a:off x="2798903" y="5482322"/>
              <a:ext cx="1764858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dirty="0">
                  <a:latin typeface="Avenir Next" panose="020B0503020202020204" pitchFamily="34" charset="0"/>
                </a:rPr>
                <a:t>Optimized systems, streamlined processes, for 2 priority including donor operations </a:t>
              </a:r>
              <a:r>
                <a:rPr lang="en-US" sz="1100" dirty="0">
                  <a:solidFill>
                    <a:srgbClr val="13294B"/>
                  </a:solidFill>
                  <a:latin typeface="Avenir Next" panose="020B0503020202020204" pitchFamily="34" charset="0"/>
                </a:rPr>
                <a:t>for clear ROI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8F43A46-4E4A-887A-0511-E54C608DB535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3681332" y="3731210"/>
              <a:ext cx="0" cy="1202140"/>
            </a:xfrm>
            <a:prstGeom prst="line">
              <a:avLst/>
            </a:prstGeom>
            <a:ln w="25400">
              <a:solidFill>
                <a:srgbClr val="F3AE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F3938F-E17C-3139-D57D-7FFF43D101EF}"/>
              </a:ext>
            </a:extLst>
          </p:cNvPr>
          <p:cNvGrpSpPr/>
          <p:nvPr/>
        </p:nvGrpSpPr>
        <p:grpSpPr>
          <a:xfrm rot="10800000">
            <a:off x="7216852" y="1031417"/>
            <a:ext cx="2107235" cy="2307111"/>
            <a:chOff x="2721100" y="3738711"/>
            <a:chExt cx="1831775" cy="230711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26C9E6-566B-C11D-3E2F-7367633D7B0C}"/>
                </a:ext>
              </a:extLst>
            </p:cNvPr>
            <p:cNvSpPr txBox="1"/>
            <p:nvPr/>
          </p:nvSpPr>
          <p:spPr>
            <a:xfrm flipV="1">
              <a:off x="2721100" y="5276381"/>
              <a:ext cx="18317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dirty="0">
                  <a:latin typeface="Avenir Next" panose="020B0503020202020204" pitchFamily="34" charset="0"/>
                </a:rPr>
                <a:t>Integrated clean data, streamlined processes, expanded adoption organization-wide.</a:t>
              </a:r>
              <a:endParaRPr lang="en-US" sz="1100" dirty="0">
                <a:solidFill>
                  <a:srgbClr val="13294B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CCDD1D-E552-68C4-3B18-0293774C8AE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681332" y="3738711"/>
              <a:ext cx="0" cy="1578206"/>
            </a:xfrm>
            <a:prstGeom prst="line">
              <a:avLst/>
            </a:prstGeom>
            <a:ln w="25400">
              <a:solidFill>
                <a:srgbClr val="4A6D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30B970E-FD62-DA86-808B-578E67458B42}"/>
                </a:ext>
              </a:extLst>
            </p:cNvPr>
            <p:cNvSpPr/>
            <p:nvPr/>
          </p:nvSpPr>
          <p:spPr>
            <a:xfrm flipV="1">
              <a:off x="2954322" y="4812047"/>
              <a:ext cx="1454020" cy="504869"/>
            </a:xfrm>
            <a:prstGeom prst="roundRect">
              <a:avLst/>
            </a:prstGeom>
            <a:solidFill>
              <a:srgbClr val="F3AE5B"/>
            </a:solidFill>
            <a:ln w="34925">
              <a:solidFill>
                <a:srgbClr val="4A6D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13294B"/>
                  </a:solidFill>
                  <a:latin typeface="Avenir Next Demi Bold" panose="020B0503020202020204" pitchFamily="34" charset="0"/>
                </a:rPr>
                <a:t>MEDIUM-TERM WINS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8D17E85-93CB-3F22-8F9E-25DADF3B7303}"/>
              </a:ext>
            </a:extLst>
          </p:cNvPr>
          <p:cNvGrpSpPr/>
          <p:nvPr/>
        </p:nvGrpSpPr>
        <p:grpSpPr>
          <a:xfrm>
            <a:off x="10427142" y="3724370"/>
            <a:ext cx="1764858" cy="2371257"/>
            <a:chOff x="2798903" y="3731210"/>
            <a:chExt cx="1764858" cy="2371257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4CF7BDC1-2514-3C34-7C89-3270D9DF45A4}"/>
                </a:ext>
              </a:extLst>
            </p:cNvPr>
            <p:cNvSpPr/>
            <p:nvPr/>
          </p:nvSpPr>
          <p:spPr>
            <a:xfrm>
              <a:off x="2954322" y="4784054"/>
              <a:ext cx="1454020" cy="504869"/>
            </a:xfrm>
            <a:prstGeom prst="roundRect">
              <a:avLst/>
            </a:prstGeom>
            <a:solidFill>
              <a:srgbClr val="13294B"/>
            </a:solidFill>
            <a:ln w="34925">
              <a:solidFill>
                <a:srgbClr val="B4F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Avenir Next Demi Bold" panose="020B0503020202020204" pitchFamily="34" charset="0"/>
                </a:rPr>
                <a:t>LONG-TERM</a:t>
              </a:r>
            </a:p>
            <a:p>
              <a:pPr algn="ctr"/>
              <a:r>
                <a:rPr lang="en-US" sz="1100" b="1" dirty="0">
                  <a:latin typeface="Avenir Next Demi Bold" panose="020B0503020202020204" pitchFamily="34" charset="0"/>
                </a:rPr>
                <a:t>WINS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204D89-1793-1E8B-5E01-7A956F9DCF77}"/>
                </a:ext>
              </a:extLst>
            </p:cNvPr>
            <p:cNvSpPr txBox="1"/>
            <p:nvPr/>
          </p:nvSpPr>
          <p:spPr>
            <a:xfrm>
              <a:off x="2798903" y="5333026"/>
              <a:ext cx="176485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00" dirty="0"/>
                <a:t>Expanded capabilities to maximize donor and constituent impact in communities</a:t>
              </a:r>
              <a:endParaRPr lang="en-US" sz="1100" dirty="0">
                <a:solidFill>
                  <a:srgbClr val="13294B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FE9062E-7B77-6443-D01F-91A90DA9F985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3681332" y="3731210"/>
              <a:ext cx="0" cy="1052844"/>
            </a:xfrm>
            <a:prstGeom prst="line">
              <a:avLst/>
            </a:prstGeom>
            <a:ln w="25400">
              <a:solidFill>
                <a:srgbClr val="B4FE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2C1A25B-F48D-F6E6-9901-C8CF32500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56687"/>
              </p:ext>
            </p:extLst>
          </p:nvPr>
        </p:nvGraphicFramePr>
        <p:xfrm>
          <a:off x="496961" y="3353530"/>
          <a:ext cx="115606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31">
                  <a:extLst>
                    <a:ext uri="{9D8B030D-6E8A-4147-A177-3AD203B41FA5}">
                      <a16:colId xmlns:a16="http://schemas.microsoft.com/office/drawing/2014/main" val="2414371207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12232462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489720984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1713342244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2468524342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418959792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175327043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3347299200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1061228944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2481210755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3858598317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690203850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321932671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2298447645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3798153106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1279772826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449706853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1894376508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816181342"/>
                    </a:ext>
                  </a:extLst>
                </a:gridCol>
                <a:gridCol w="578031">
                  <a:extLst>
                    <a:ext uri="{9D8B030D-6E8A-4147-A177-3AD203B41FA5}">
                      <a16:colId xmlns:a16="http://schemas.microsoft.com/office/drawing/2014/main" val="2369742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13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15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18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19</a:t>
                      </a:r>
                    </a:p>
                  </a:txBody>
                  <a:tcP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" panose="020B0503020202020204" pitchFamily="34" charset="0"/>
                        </a:rPr>
                        <a:t>24</a:t>
                      </a:r>
                    </a:p>
                  </a:txBody>
                  <a:tcPr>
                    <a:lnR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37140"/>
                  </a:ext>
                </a:extLst>
              </a:tr>
            </a:tbl>
          </a:graphicData>
        </a:graphic>
      </p:graphicFrame>
      <p:sp>
        <p:nvSpPr>
          <p:cNvPr id="57" name="Footer Placeholder 1">
            <a:extLst>
              <a:ext uri="{FF2B5EF4-FFF2-40B4-BE49-F238E27FC236}">
                <a16:creationId xmlns:a16="http://schemas.microsoft.com/office/drawing/2014/main" id="{5E704480-E969-585F-D523-6900263A4517}"/>
              </a:ext>
            </a:extLst>
          </p:cNvPr>
          <p:cNvSpPr txBox="1">
            <a:spLocks/>
          </p:cNvSpPr>
          <p:nvPr/>
        </p:nvSpPr>
        <p:spPr>
          <a:xfrm>
            <a:off x="3955822" y="6437419"/>
            <a:ext cx="25572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13294B"/>
                </a:solidFill>
                <a:latin typeface="Avenir Next Ultra Light" panose="020B0203020202020204" pitchFamily="34" charset="77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Proprietary and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860F7-D03C-B57E-FB38-B1256FDF2DDA}"/>
              </a:ext>
            </a:extLst>
          </p:cNvPr>
          <p:cNvSpPr txBox="1"/>
          <p:nvPr/>
        </p:nvSpPr>
        <p:spPr>
          <a:xfrm>
            <a:off x="136771" y="1331226"/>
            <a:ext cx="300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Timeline can expand and contract or move at a pace that meets the organization capabilities for change and business objectives. </a:t>
            </a:r>
          </a:p>
        </p:txBody>
      </p:sp>
    </p:spTree>
    <p:extLst>
      <p:ext uri="{BB962C8B-B14F-4D97-AF65-F5344CB8AC3E}">
        <p14:creationId xmlns:p14="http://schemas.microsoft.com/office/powerpoint/2010/main" val="365156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7B8F-79D2-1B21-5EFF-54928090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 from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499B-6F29-4B99-05D2-D7793D9A5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1353671"/>
            <a:ext cx="11615928" cy="48161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Executive sponsorship with leadership backing, budget, and strategic oversight.</a:t>
            </a:r>
          </a:p>
          <a:p>
            <a:r>
              <a:rPr lang="en-US" dirty="0"/>
              <a:t>Engagement with a consulting partner to apply expertise and best practices.</a:t>
            </a:r>
          </a:p>
          <a:p>
            <a:r>
              <a:rPr lang="en-US" dirty="0"/>
              <a:t>Use this Strategic Plan as a clear vision and goals aligned with business strategy. </a:t>
            </a:r>
          </a:p>
          <a:p>
            <a:r>
              <a:rPr lang="en-US" dirty="0"/>
              <a:t>Allocate resources for Subject Matter Experts from departments.</a:t>
            </a:r>
          </a:p>
          <a:p>
            <a:r>
              <a:rPr lang="en-US" dirty="0"/>
              <a:t>Discuss and define a scope of the overall architecture goals</a:t>
            </a:r>
          </a:p>
          <a:p>
            <a:r>
              <a:rPr lang="en-US" dirty="0"/>
              <a:t>Active participation from all departments for requirements and decisions.</a:t>
            </a:r>
          </a:p>
          <a:p>
            <a:r>
              <a:rPr lang="en-US" dirty="0"/>
              <a:t>Support optimized processes, clean data, integrated systems, and apply change management with training and adoption strategies for each department.</a:t>
            </a:r>
          </a:p>
          <a:p>
            <a:r>
              <a:rPr lang="en-US" dirty="0"/>
              <a:t>Monitor a continuous improvement approach using feedback and analytics.</a:t>
            </a:r>
          </a:p>
          <a:p>
            <a:r>
              <a:rPr lang="en-US" dirty="0"/>
              <a:t>Measure implementation results to show ROI and build confidence for the next department’s rollout.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9DF61-8DB9-9F56-C568-D4A4CC13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E9B52-A622-3FF4-E98D-6FA864CF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535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57FDDA-C439-E8BC-3207-91F07AC6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E2426-A8E6-D386-8049-D165B817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2" name="Content Placeholder 161">
            <a:extLst>
              <a:ext uri="{FF2B5EF4-FFF2-40B4-BE49-F238E27FC236}">
                <a16:creationId xmlns:a16="http://schemas.microsoft.com/office/drawing/2014/main" id="{1B7901B2-95A7-7897-D455-DA8B8D543C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5179" y="1305280"/>
            <a:ext cx="2924244" cy="2225675"/>
          </a:xfrm>
        </p:spPr>
        <p:txBody>
          <a:bodyPr>
            <a:normAutofit lnSpcReduction="10000"/>
          </a:bodyPr>
          <a:lstStyle/>
          <a:p>
            <a:pPr marL="9525" indent="0">
              <a:buNone/>
            </a:pPr>
            <a:r>
              <a:rPr lang="en-US" sz="1400" b="1" dirty="0"/>
              <a:t>Each department can influence these key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Improve service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Increase operational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Foster team 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Streamline core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Drive community impact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34C10A-47CF-598B-813A-E83731394110}"/>
              </a:ext>
            </a:extLst>
          </p:cNvPr>
          <p:cNvGrpSpPr/>
          <p:nvPr/>
        </p:nvGrpSpPr>
        <p:grpSpPr>
          <a:xfrm>
            <a:off x="3339966" y="1269976"/>
            <a:ext cx="2435431" cy="2256312"/>
            <a:chOff x="5265978" y="629392"/>
            <a:chExt cx="2435431" cy="22563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0F9527-D8AF-8928-F9A6-68FB13E16A21}"/>
                </a:ext>
              </a:extLst>
            </p:cNvPr>
            <p:cNvGrpSpPr/>
            <p:nvPr/>
          </p:nvGrpSpPr>
          <p:grpSpPr>
            <a:xfrm>
              <a:off x="5265978" y="629392"/>
              <a:ext cx="2435431" cy="2256312"/>
              <a:chOff x="2458192" y="629392"/>
              <a:chExt cx="2435431" cy="2256312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1EC5C9E-54B5-AAAB-18A1-45B3E2305771}"/>
                  </a:ext>
                </a:extLst>
              </p:cNvPr>
              <p:cNvSpPr/>
              <p:nvPr/>
            </p:nvSpPr>
            <p:spPr>
              <a:xfrm>
                <a:off x="2458192" y="629392"/>
                <a:ext cx="2435431" cy="2256312"/>
              </a:xfrm>
              <a:prstGeom prst="roundRect">
                <a:avLst>
                  <a:gd name="adj" fmla="val 12305"/>
                </a:avLst>
              </a:prstGeom>
              <a:solidFill>
                <a:srgbClr val="F4F4F4"/>
              </a:solidFill>
              <a:ln>
                <a:solidFill>
                  <a:srgbClr val="13284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ound Same Side Corner Rectangle 20">
                <a:extLst>
                  <a:ext uri="{FF2B5EF4-FFF2-40B4-BE49-F238E27FC236}">
                    <a16:creationId xmlns:a16="http://schemas.microsoft.com/office/drawing/2014/main" id="{767E3D56-AE3B-B99F-BBD8-2EC10431CFD0}"/>
                  </a:ext>
                </a:extLst>
              </p:cNvPr>
              <p:cNvSpPr/>
              <p:nvPr/>
            </p:nvSpPr>
            <p:spPr>
              <a:xfrm>
                <a:off x="2458192" y="632567"/>
                <a:ext cx="2435431" cy="5581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328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303488-012B-4D5C-A377-E62225F3BC14}"/>
                </a:ext>
              </a:extLst>
            </p:cNvPr>
            <p:cNvGrpSpPr/>
            <p:nvPr/>
          </p:nvGrpSpPr>
          <p:grpSpPr>
            <a:xfrm>
              <a:off x="5362222" y="676937"/>
              <a:ext cx="2224654" cy="492443"/>
              <a:chOff x="5482386" y="676937"/>
              <a:chExt cx="2224654" cy="49244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24EA9F-EE29-8293-3101-6E2C7AE1BF15}"/>
                  </a:ext>
                </a:extLst>
              </p:cNvPr>
              <p:cNvSpPr txBox="1"/>
              <p:nvPr/>
            </p:nvSpPr>
            <p:spPr>
              <a:xfrm>
                <a:off x="5915275" y="676937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Strategic &amp; Long</a:t>
                </a: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 Homelessness</a:t>
                </a:r>
              </a:p>
            </p:txBody>
          </p:sp>
          <p:pic>
            <p:nvPicPr>
              <p:cNvPr id="22" name="Picture 21" descr="A blue house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88AF819-22CE-1BCC-8B17-684C4FEBC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82386" y="691160"/>
                <a:ext cx="434602" cy="434602"/>
              </a:xfrm>
              <a:prstGeom prst="rect">
                <a:avLst/>
              </a:prstGeom>
            </p:spPr>
          </p:pic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59A6946-5F21-B6B8-9D8A-4BFDC612BF95}"/>
              </a:ext>
            </a:extLst>
          </p:cNvPr>
          <p:cNvGrpSpPr/>
          <p:nvPr/>
        </p:nvGrpSpPr>
        <p:grpSpPr>
          <a:xfrm>
            <a:off x="9233639" y="1269976"/>
            <a:ext cx="2435431" cy="2256312"/>
            <a:chOff x="9233639" y="1344624"/>
            <a:chExt cx="2435431" cy="225631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811782D-D6C0-2EE0-E3EE-AED0ED4FB9EA}"/>
                </a:ext>
              </a:extLst>
            </p:cNvPr>
            <p:cNvGrpSpPr/>
            <p:nvPr/>
          </p:nvGrpSpPr>
          <p:grpSpPr>
            <a:xfrm>
              <a:off x="9233639" y="1344624"/>
              <a:ext cx="2435431" cy="2256312"/>
              <a:chOff x="9233639" y="1344624"/>
              <a:chExt cx="2435431" cy="2256312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F980AA48-39BB-C6DE-6377-A49D0C90A0F2}"/>
                  </a:ext>
                </a:extLst>
              </p:cNvPr>
              <p:cNvSpPr/>
              <p:nvPr/>
            </p:nvSpPr>
            <p:spPr>
              <a:xfrm>
                <a:off x="9233639" y="1344624"/>
                <a:ext cx="2435431" cy="2256312"/>
              </a:xfrm>
              <a:prstGeom prst="roundRect">
                <a:avLst>
                  <a:gd name="adj" fmla="val 12305"/>
                </a:avLst>
              </a:prstGeom>
              <a:solidFill>
                <a:srgbClr val="F4F4F4"/>
              </a:solidFill>
              <a:ln>
                <a:solidFill>
                  <a:srgbClr val="9FEA4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ound Same Side Corner Rectangle 37">
                <a:extLst>
                  <a:ext uri="{FF2B5EF4-FFF2-40B4-BE49-F238E27FC236}">
                    <a16:creationId xmlns:a16="http://schemas.microsoft.com/office/drawing/2014/main" id="{6E4896D1-AAC3-E20D-05C1-B037FEAF3BF5}"/>
                  </a:ext>
                </a:extLst>
              </p:cNvPr>
              <p:cNvSpPr/>
              <p:nvPr/>
            </p:nvSpPr>
            <p:spPr>
              <a:xfrm>
                <a:off x="9233639" y="1347799"/>
                <a:ext cx="2435431" cy="5581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9FEA4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13E038-3F9A-E8DF-F031-235BD2E33F45}"/>
                </a:ext>
              </a:extLst>
            </p:cNvPr>
            <p:cNvSpPr txBox="1"/>
            <p:nvPr/>
          </p:nvSpPr>
          <p:spPr>
            <a:xfrm>
              <a:off x="9762772" y="1395759"/>
              <a:ext cx="18880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Funding, Accountability &amp; Sustainability 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53C171B-232C-BD3E-3529-40CF8DCDE2FB}"/>
              </a:ext>
            </a:extLst>
          </p:cNvPr>
          <p:cNvGrpSpPr/>
          <p:nvPr/>
        </p:nvGrpSpPr>
        <p:grpSpPr>
          <a:xfrm>
            <a:off x="6282040" y="1269976"/>
            <a:ext cx="2435431" cy="2256312"/>
            <a:chOff x="6274896" y="1344624"/>
            <a:chExt cx="2435431" cy="225631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A5F85F-E761-5190-B86E-5F00C3BA309E}"/>
                </a:ext>
              </a:extLst>
            </p:cNvPr>
            <p:cNvGrpSpPr/>
            <p:nvPr/>
          </p:nvGrpSpPr>
          <p:grpSpPr>
            <a:xfrm>
              <a:off x="6274896" y="1344624"/>
              <a:ext cx="2435431" cy="2256312"/>
              <a:chOff x="5265978" y="629392"/>
              <a:chExt cx="2435431" cy="225631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AA4C4C7-321F-8670-0894-7B7A21F09E41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DBE5BF63-6E54-715D-2549-A2CA98479BED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5BC2E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ound Same Side Corner Rectangle 30">
                  <a:extLst>
                    <a:ext uri="{FF2B5EF4-FFF2-40B4-BE49-F238E27FC236}">
                      <a16:creationId xmlns:a16="http://schemas.microsoft.com/office/drawing/2014/main" id="{11441D0E-E988-041F-16CF-57BE7DCDF81F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C2E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8AF7B9-83E7-A5D6-DE32-914F16F6EB48}"/>
                  </a:ext>
                </a:extLst>
              </p:cNvPr>
              <p:cNvSpPr txBox="1"/>
              <p:nvPr/>
            </p:nvSpPr>
            <p:spPr>
              <a:xfrm>
                <a:off x="5795111" y="671839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Donor</a:t>
                </a:r>
                <a:r>
                  <a:rPr lang="en-US" sz="13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Engagement &amp; Retention</a:t>
                </a:r>
              </a:p>
            </p:txBody>
          </p:sp>
        </p:grpSp>
        <p:pic>
          <p:nvPicPr>
            <p:cNvPr id="93" name="Picture 92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922A7362-8835-2A08-2942-BE00EE034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08822" y="1435789"/>
              <a:ext cx="405207" cy="405205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E3C23F-FD49-3654-DA55-4A2C897B7D62}"/>
              </a:ext>
            </a:extLst>
          </p:cNvPr>
          <p:cNvGrpSpPr/>
          <p:nvPr/>
        </p:nvGrpSpPr>
        <p:grpSpPr>
          <a:xfrm>
            <a:off x="357410" y="3736532"/>
            <a:ext cx="2435431" cy="2256312"/>
            <a:chOff x="357410" y="3736532"/>
            <a:chExt cx="2435431" cy="225631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6347A9E-3E2F-C436-3BB4-7454D1C3F730}"/>
                </a:ext>
              </a:extLst>
            </p:cNvPr>
            <p:cNvGrpSpPr/>
            <p:nvPr/>
          </p:nvGrpSpPr>
          <p:grpSpPr>
            <a:xfrm>
              <a:off x="357410" y="3736532"/>
              <a:ext cx="2435431" cy="2256312"/>
              <a:chOff x="5265978" y="629392"/>
              <a:chExt cx="2435431" cy="2256312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916FA05-3C39-2003-5E26-B3D854D676E4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66" name="Rounded Rectangle 65">
                  <a:extLst>
                    <a:ext uri="{FF2B5EF4-FFF2-40B4-BE49-F238E27FC236}">
                      <a16:creationId xmlns:a16="http://schemas.microsoft.com/office/drawing/2014/main" id="{C154E628-2EED-6288-511E-C216162B42BC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C5A84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ound Same Side Corner Rectangle 66">
                  <a:extLst>
                    <a:ext uri="{FF2B5EF4-FFF2-40B4-BE49-F238E27FC236}">
                      <a16:creationId xmlns:a16="http://schemas.microsoft.com/office/drawing/2014/main" id="{986051FD-AA85-049F-8CBB-F40207CE8088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C5A84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3197A0A-2D2E-A6BA-4F28-B5DB10332B31}"/>
                  </a:ext>
                </a:extLst>
              </p:cNvPr>
              <p:cNvSpPr txBox="1"/>
              <p:nvPr/>
            </p:nvSpPr>
            <p:spPr>
              <a:xfrm>
                <a:off x="5795111" y="680527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Communications / Outreach</a:t>
                </a:r>
              </a:p>
            </p:txBody>
          </p:sp>
        </p:grpSp>
        <p:pic>
          <p:nvPicPr>
            <p:cNvPr id="99" name="Picture 98" descr="A hand holding a picture and video icons&#10;&#10;AI-generated content may be incorrect.">
              <a:extLst>
                <a:ext uri="{FF2B5EF4-FFF2-40B4-BE49-F238E27FC236}">
                  <a16:creationId xmlns:a16="http://schemas.microsoft.com/office/drawing/2014/main" id="{763D87AD-8C25-1118-03BF-AA735E26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3654" y="3798299"/>
              <a:ext cx="447623" cy="447623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67F6A5-7BCB-6482-3501-296979955422}"/>
              </a:ext>
            </a:extLst>
          </p:cNvPr>
          <p:cNvGrpSpPr/>
          <p:nvPr/>
        </p:nvGrpSpPr>
        <p:grpSpPr>
          <a:xfrm>
            <a:off x="3316153" y="3736532"/>
            <a:ext cx="2435431" cy="2256312"/>
            <a:chOff x="3316153" y="3736532"/>
            <a:chExt cx="2435431" cy="225631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AB9C38F-72C2-246B-B19C-FE1D465448DD}"/>
                </a:ext>
              </a:extLst>
            </p:cNvPr>
            <p:cNvGrpSpPr/>
            <p:nvPr/>
          </p:nvGrpSpPr>
          <p:grpSpPr>
            <a:xfrm>
              <a:off x="3316153" y="3736532"/>
              <a:ext cx="2435431" cy="2256312"/>
              <a:chOff x="5265978" y="629392"/>
              <a:chExt cx="2435431" cy="2256312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60D65EC-204A-C76E-7508-C614C58D52C4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8C3602C8-37FA-01F9-1869-6A6FC0F71E42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F3AE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ound Same Side Corner Rectangle 73">
                  <a:extLst>
                    <a:ext uri="{FF2B5EF4-FFF2-40B4-BE49-F238E27FC236}">
                      <a16:creationId xmlns:a16="http://schemas.microsoft.com/office/drawing/2014/main" id="{D7CE6698-3D05-AD09-3F1A-E79BE49A5494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3AE5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D616BEA-F61D-C16C-D603-C2822BE39D51}"/>
                  </a:ext>
                </a:extLst>
              </p:cNvPr>
              <p:cNvSpPr txBox="1"/>
              <p:nvPr/>
            </p:nvSpPr>
            <p:spPr>
              <a:xfrm>
                <a:off x="5795111" y="683427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Finance &amp;</a:t>
                </a:r>
              </a:p>
              <a:p>
                <a:r>
                  <a:rPr lang="en-US" sz="13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Operations</a:t>
                </a:r>
              </a:p>
            </p:txBody>
          </p:sp>
        </p:grpSp>
        <p:pic>
          <p:nvPicPr>
            <p:cNvPr id="104" name="Picture 103" descr="A blue and black gear with a dollar sign&#10;&#10;AI-generated content may be incorrect.">
              <a:extLst>
                <a:ext uri="{FF2B5EF4-FFF2-40B4-BE49-F238E27FC236}">
                  <a16:creationId xmlns:a16="http://schemas.microsoft.com/office/drawing/2014/main" id="{1EFBC5D8-3EFD-4A73-0489-61C055F02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2106" y="3796232"/>
              <a:ext cx="443180" cy="44318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09B6EE-7588-79D6-3B06-7B29D3895F5E}"/>
              </a:ext>
            </a:extLst>
          </p:cNvPr>
          <p:cNvGrpSpPr/>
          <p:nvPr/>
        </p:nvGrpSpPr>
        <p:grpSpPr>
          <a:xfrm>
            <a:off x="6282040" y="3736532"/>
            <a:ext cx="2435431" cy="2256312"/>
            <a:chOff x="6274896" y="3736532"/>
            <a:chExt cx="2435431" cy="225631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40B309F-9F7E-4CBE-1BAC-136D63F773CA}"/>
                </a:ext>
              </a:extLst>
            </p:cNvPr>
            <p:cNvGrpSpPr/>
            <p:nvPr/>
          </p:nvGrpSpPr>
          <p:grpSpPr>
            <a:xfrm>
              <a:off x="6274896" y="3736532"/>
              <a:ext cx="2435431" cy="2256312"/>
              <a:chOff x="5265978" y="629392"/>
              <a:chExt cx="2435431" cy="225631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58F5E4A-135D-9435-26CB-4C342E5185A1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D6F3FE37-DC5D-D09C-C6E3-EC4E22128B1C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496D7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ound Same Side Corner Rectangle 80">
                  <a:extLst>
                    <a:ext uri="{FF2B5EF4-FFF2-40B4-BE49-F238E27FC236}">
                      <a16:creationId xmlns:a16="http://schemas.microsoft.com/office/drawing/2014/main" id="{52924336-99EF-E208-E0AB-072E7ADBCC27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496D7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888FC62-6B92-0F86-1740-6610E5A19DDE}"/>
                  </a:ext>
                </a:extLst>
              </p:cNvPr>
              <p:cNvSpPr txBox="1"/>
              <p:nvPr/>
            </p:nvSpPr>
            <p:spPr>
              <a:xfrm>
                <a:off x="5795111" y="683427"/>
                <a:ext cx="190629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Volunteer Engagement &amp; Support</a:t>
                </a:r>
              </a:p>
            </p:txBody>
          </p:sp>
        </p:grpSp>
        <p:pic>
          <p:nvPicPr>
            <p:cNvPr id="106" name="Picture 105" descr="A blue thumb up symbol&#10;&#10;AI-generated content may be incorrect.">
              <a:extLst>
                <a:ext uri="{FF2B5EF4-FFF2-40B4-BE49-F238E27FC236}">
                  <a16:creationId xmlns:a16="http://schemas.microsoft.com/office/drawing/2014/main" id="{48B46A3F-FBF8-D0D0-84FC-B99D89CEF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22367" r="22800"/>
            <a:stretch>
              <a:fillRect/>
            </a:stretch>
          </p:blipFill>
          <p:spPr>
            <a:xfrm>
              <a:off x="6381361" y="3823353"/>
              <a:ext cx="412448" cy="434603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192EF98-598B-C8C6-D6EB-5E82B6935E8F}"/>
              </a:ext>
            </a:extLst>
          </p:cNvPr>
          <p:cNvGrpSpPr/>
          <p:nvPr/>
        </p:nvGrpSpPr>
        <p:grpSpPr>
          <a:xfrm>
            <a:off x="9233639" y="3736532"/>
            <a:ext cx="2435431" cy="2256312"/>
            <a:chOff x="9233639" y="3736532"/>
            <a:chExt cx="2435431" cy="225631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13338B5-27C2-CFA2-63A3-070D9E551D45}"/>
                </a:ext>
              </a:extLst>
            </p:cNvPr>
            <p:cNvGrpSpPr/>
            <p:nvPr/>
          </p:nvGrpSpPr>
          <p:grpSpPr>
            <a:xfrm>
              <a:off x="9233639" y="3736532"/>
              <a:ext cx="2435431" cy="2256312"/>
              <a:chOff x="5265978" y="629392"/>
              <a:chExt cx="2435431" cy="2256312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86B8C5C-BE47-E5BA-42E8-CFC0985D919E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0D2A1D8B-99C6-24BD-DBAC-3F495EF2E11A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4E4E5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ound Same Side Corner Rectangle 87">
                  <a:extLst>
                    <a:ext uri="{FF2B5EF4-FFF2-40B4-BE49-F238E27FC236}">
                      <a16:creationId xmlns:a16="http://schemas.microsoft.com/office/drawing/2014/main" id="{80B2C4BD-FAC7-5D97-6AA3-BFF8A7EFD636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4E4E5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E823673-C0AD-A9E9-5856-80F522420F4F}"/>
                  </a:ext>
                </a:extLst>
              </p:cNvPr>
              <p:cNvSpPr txBox="1"/>
              <p:nvPr/>
            </p:nvSpPr>
            <p:spPr>
              <a:xfrm>
                <a:off x="5795111" y="683427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Grants &amp; Advancement</a:t>
                </a:r>
              </a:p>
            </p:txBody>
          </p:sp>
        </p:grpSp>
        <p:pic>
          <p:nvPicPr>
            <p:cNvPr id="108" name="Picture 107" descr="A blue and black folder with papers&#10;&#10;AI-generated content may be incorrect.">
              <a:extLst>
                <a:ext uri="{FF2B5EF4-FFF2-40B4-BE49-F238E27FC236}">
                  <a16:creationId xmlns:a16="http://schemas.microsoft.com/office/drawing/2014/main" id="{83184FB3-8589-87F4-90E5-51BEC8877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29882" y="3804809"/>
              <a:ext cx="434602" cy="434602"/>
            </a:xfrm>
            <a:prstGeom prst="rect">
              <a:avLst/>
            </a:prstGeom>
            <a:effectLst/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58FC0BA-09D5-CA72-5B4B-77C624307EB9}"/>
              </a:ext>
            </a:extLst>
          </p:cNvPr>
          <p:cNvGrpSpPr/>
          <p:nvPr/>
        </p:nvGrpSpPr>
        <p:grpSpPr>
          <a:xfrm>
            <a:off x="3397248" y="1845514"/>
            <a:ext cx="2483056" cy="1650647"/>
            <a:chOff x="3316153" y="1920162"/>
            <a:chExt cx="2483056" cy="1650647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5AA5A41-24AD-CBCF-587B-A9A8B7EB0390}"/>
                </a:ext>
              </a:extLst>
            </p:cNvPr>
            <p:cNvGrpSpPr/>
            <p:nvPr/>
          </p:nvGrpSpPr>
          <p:grpSpPr>
            <a:xfrm>
              <a:off x="3316153" y="1920162"/>
              <a:ext cx="2483056" cy="523220"/>
              <a:chOff x="3316153" y="2006670"/>
              <a:chExt cx="2483056" cy="523220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C9B92AB-0AD5-9596-9CCB-BE4516B447C8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79E76ED-BAE6-14FE-8968-DA3C24710E48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Additional Families Housed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8818199-D8D6-157F-4AF9-0071BD4323E3}"/>
                </a:ext>
              </a:extLst>
            </p:cNvPr>
            <p:cNvGrpSpPr/>
            <p:nvPr/>
          </p:nvGrpSpPr>
          <p:grpSpPr>
            <a:xfrm>
              <a:off x="3316153" y="2483875"/>
              <a:ext cx="2449719" cy="523220"/>
              <a:chOff x="3316153" y="2006670"/>
              <a:chExt cx="2449719" cy="523220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4ADBBA0-7116-683E-67AD-E3E1D3920E02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4C8E05E-2B7C-673C-7FF3-A1B93E3E85C4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646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Kids Enrolled in School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99235B0-B7A1-1546-F716-87552E72F1C1}"/>
                </a:ext>
              </a:extLst>
            </p:cNvPr>
            <p:cNvGrpSpPr/>
            <p:nvPr/>
          </p:nvGrpSpPr>
          <p:grpSpPr>
            <a:xfrm>
              <a:off x="3316153" y="3047589"/>
              <a:ext cx="2483056" cy="523220"/>
              <a:chOff x="3316153" y="2006670"/>
              <a:chExt cx="2483056" cy="523220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59FB987-6C49-5F7E-07EF-24025F0ED6DD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84F0C52-92AF-0A1B-7B1A-D027ED9C0663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Decrease in City Spending</a:t>
                </a: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D71433-E101-71A1-081D-DFF8649882F4}"/>
              </a:ext>
            </a:extLst>
          </p:cNvPr>
          <p:cNvGrpSpPr/>
          <p:nvPr/>
        </p:nvGrpSpPr>
        <p:grpSpPr>
          <a:xfrm>
            <a:off x="6448363" y="1854405"/>
            <a:ext cx="2402094" cy="1650647"/>
            <a:chOff x="3316153" y="1920162"/>
            <a:chExt cx="2402094" cy="165064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9DD0077-F6B7-270D-C341-FF843D537DAE}"/>
                </a:ext>
              </a:extLst>
            </p:cNvPr>
            <p:cNvGrpSpPr/>
            <p:nvPr/>
          </p:nvGrpSpPr>
          <p:grpSpPr>
            <a:xfrm>
              <a:off x="3316153" y="1920162"/>
              <a:ext cx="1838023" cy="461665"/>
              <a:chOff x="3316153" y="2006670"/>
              <a:chExt cx="1838023" cy="461665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7290453-52CB-5D6B-7F0D-0F679B046B24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  <a:endParaRPr lang="en-US" sz="100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297DD11-598C-581A-CB5D-461D6CC0DC1D}"/>
                  </a:ext>
                </a:extLst>
              </p:cNvPr>
              <p:cNvSpPr txBox="1"/>
              <p:nvPr/>
            </p:nvSpPr>
            <p:spPr>
              <a:xfrm>
                <a:off x="4119625" y="2083288"/>
                <a:ext cx="10345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Donors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0AB4DA0-EB7C-F8FA-B1E7-847B7C8BE69A}"/>
                </a:ext>
              </a:extLst>
            </p:cNvPr>
            <p:cNvGrpSpPr/>
            <p:nvPr/>
          </p:nvGrpSpPr>
          <p:grpSpPr>
            <a:xfrm>
              <a:off x="3316153" y="2483875"/>
              <a:ext cx="2402094" cy="523220"/>
              <a:chOff x="3316153" y="2006670"/>
              <a:chExt cx="2402094" cy="523220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CAA031-F97A-170E-E91F-B1C27AABD82F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900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4E9AF6E-EEC1-2965-2A72-DB950D8D7B61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59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Sustaining Members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637ECD7-4132-A330-F5BD-68B36B8FE8A4}"/>
                </a:ext>
              </a:extLst>
            </p:cNvPr>
            <p:cNvGrpSpPr/>
            <p:nvPr/>
          </p:nvGrpSpPr>
          <p:grpSpPr>
            <a:xfrm>
              <a:off x="3316153" y="3047589"/>
              <a:ext cx="2147488" cy="523220"/>
              <a:chOff x="3316153" y="2006670"/>
              <a:chExt cx="2147488" cy="52322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49FCD16-93E7-83ED-9C0B-03B783A91324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88%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ACDF574-F1CB-9BFA-F3A2-A3DA404182F1}"/>
                  </a:ext>
                </a:extLst>
              </p:cNvPr>
              <p:cNvSpPr txBox="1"/>
              <p:nvPr/>
            </p:nvSpPr>
            <p:spPr>
              <a:xfrm>
                <a:off x="4119625" y="2037447"/>
                <a:ext cx="1344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Donor Retention Rate</a:t>
                </a: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9566CEA-1FF4-7762-14C5-DE1A9C769BCA}"/>
              </a:ext>
            </a:extLst>
          </p:cNvPr>
          <p:cNvGrpSpPr/>
          <p:nvPr/>
        </p:nvGrpSpPr>
        <p:grpSpPr>
          <a:xfrm>
            <a:off x="9300314" y="1834466"/>
            <a:ext cx="2579299" cy="1650647"/>
            <a:chOff x="3219910" y="1920162"/>
            <a:chExt cx="2579299" cy="1650647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84BD663-F2CF-F015-30C0-DC6B32FD1AEE}"/>
                </a:ext>
              </a:extLst>
            </p:cNvPr>
            <p:cNvGrpSpPr/>
            <p:nvPr/>
          </p:nvGrpSpPr>
          <p:grpSpPr>
            <a:xfrm>
              <a:off x="3219910" y="1920162"/>
              <a:ext cx="2579299" cy="461665"/>
              <a:chOff x="3219910" y="2006670"/>
              <a:chExt cx="2579299" cy="461665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C2537AF9-2268-7B60-C013-91902ABFD00A}"/>
                  </a:ext>
                </a:extLst>
              </p:cNvPr>
              <p:cNvSpPr txBox="1"/>
              <p:nvPr/>
            </p:nvSpPr>
            <p:spPr>
              <a:xfrm>
                <a:off x="3219910" y="2006670"/>
                <a:ext cx="1004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en-US" sz="100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C00877F-9014-FE58-8164-1403123FEC62}"/>
                  </a:ext>
                </a:extLst>
              </p:cNvPr>
              <p:cNvSpPr txBox="1"/>
              <p:nvPr/>
            </p:nvSpPr>
            <p:spPr>
              <a:xfrm>
                <a:off x="4119625" y="2083288"/>
                <a:ext cx="16795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Audit Score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A52A2C1-9A81-BB29-579F-3E83B55DD1C2}"/>
                </a:ext>
              </a:extLst>
            </p:cNvPr>
            <p:cNvGrpSpPr/>
            <p:nvPr/>
          </p:nvGrpSpPr>
          <p:grpSpPr>
            <a:xfrm>
              <a:off x="3268031" y="2483875"/>
              <a:ext cx="2320635" cy="523220"/>
              <a:chOff x="3268031" y="2006670"/>
              <a:chExt cx="2320635" cy="523220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E4030A7-BB5A-5103-D2FE-3E9C25F6417D}"/>
                  </a:ext>
                </a:extLst>
              </p:cNvPr>
              <p:cNvSpPr txBox="1"/>
              <p:nvPr/>
            </p:nvSpPr>
            <p:spPr>
              <a:xfrm>
                <a:off x="3268031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4732A8B-1C3D-8019-C338-C1F0DF7217C0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469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Donor Advised Funds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7F99870-EF89-B4AD-5B88-4846A6D3F930}"/>
                </a:ext>
              </a:extLst>
            </p:cNvPr>
            <p:cNvGrpSpPr/>
            <p:nvPr/>
          </p:nvGrpSpPr>
          <p:grpSpPr>
            <a:xfrm>
              <a:off x="3259382" y="3047589"/>
              <a:ext cx="2539827" cy="523220"/>
              <a:chOff x="3259382" y="2006670"/>
              <a:chExt cx="2539827" cy="523220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059021C-862B-DEE2-455F-DF49F17A057E}"/>
                  </a:ext>
                </a:extLst>
              </p:cNvPr>
              <p:cNvSpPr txBox="1"/>
              <p:nvPr/>
            </p:nvSpPr>
            <p:spPr>
              <a:xfrm>
                <a:off x="3259382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9234BA4-6466-1AE1-0C25-DDC517990874}"/>
                  </a:ext>
                </a:extLst>
              </p:cNvPr>
              <p:cNvSpPr txBox="1"/>
              <p:nvPr/>
            </p:nvSpPr>
            <p:spPr>
              <a:xfrm>
                <a:off x="4119625" y="2037447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Decrease in G&amp;A Expenses</a:t>
                </a: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1B2948C-E9CE-C459-0AE4-7DC803A374D0}"/>
              </a:ext>
            </a:extLst>
          </p:cNvPr>
          <p:cNvGrpSpPr/>
          <p:nvPr/>
        </p:nvGrpSpPr>
        <p:grpSpPr>
          <a:xfrm>
            <a:off x="407967" y="4310461"/>
            <a:ext cx="2474903" cy="1650647"/>
            <a:chOff x="3219910" y="1920162"/>
            <a:chExt cx="2474903" cy="165064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DBCB6BF-A3F9-2AE5-2DD7-85B5028DF25E}"/>
                </a:ext>
              </a:extLst>
            </p:cNvPr>
            <p:cNvGrpSpPr/>
            <p:nvPr/>
          </p:nvGrpSpPr>
          <p:grpSpPr>
            <a:xfrm>
              <a:off x="3219910" y="1920162"/>
              <a:ext cx="2377730" cy="461665"/>
              <a:chOff x="3219910" y="2006670"/>
              <a:chExt cx="2377730" cy="461665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849112F-F6CD-C267-C4C4-4C73BD43CDFE}"/>
                  </a:ext>
                </a:extLst>
              </p:cNvPr>
              <p:cNvSpPr txBox="1"/>
              <p:nvPr/>
            </p:nvSpPr>
            <p:spPr>
              <a:xfrm>
                <a:off x="3219910" y="2006670"/>
                <a:ext cx="1004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250%</a:t>
                </a:r>
                <a:endParaRPr lang="en-US" sz="100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925D686-1948-94AD-14F2-B17C05239B50}"/>
                  </a:ext>
                </a:extLst>
              </p:cNvPr>
              <p:cNvSpPr txBox="1"/>
              <p:nvPr/>
            </p:nvSpPr>
            <p:spPr>
              <a:xfrm>
                <a:off x="4119625" y="2083288"/>
                <a:ext cx="14780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Campaign ROI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A166461-5FF8-98E4-523A-1F180099C6D3}"/>
                </a:ext>
              </a:extLst>
            </p:cNvPr>
            <p:cNvGrpSpPr/>
            <p:nvPr/>
          </p:nvGrpSpPr>
          <p:grpSpPr>
            <a:xfrm>
              <a:off x="3268031" y="2483875"/>
              <a:ext cx="2329609" cy="523220"/>
              <a:chOff x="3268031" y="2006670"/>
              <a:chExt cx="2329609" cy="523220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9F01AE2-DF67-1EDC-0020-4BE6F5E1843F}"/>
                  </a:ext>
                </a:extLst>
              </p:cNvPr>
              <p:cNvSpPr txBox="1"/>
              <p:nvPr/>
            </p:nvSpPr>
            <p:spPr>
              <a:xfrm>
                <a:off x="3268031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E3336C8-9637-909B-AE0D-15362E855C18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478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Min/ Touches of Each Donor / Year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EE351A2-BBB4-75CA-AD48-B64108394B4F}"/>
                </a:ext>
              </a:extLst>
            </p:cNvPr>
            <p:cNvGrpSpPr/>
            <p:nvPr/>
          </p:nvGrpSpPr>
          <p:grpSpPr>
            <a:xfrm>
              <a:off x="3259382" y="3047589"/>
              <a:ext cx="2435431" cy="523220"/>
              <a:chOff x="3259382" y="2006670"/>
              <a:chExt cx="2435431" cy="523220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AAB3B35-B2D2-555A-61C4-58459E7E2E7D}"/>
                  </a:ext>
                </a:extLst>
              </p:cNvPr>
              <p:cNvSpPr txBox="1"/>
              <p:nvPr/>
            </p:nvSpPr>
            <p:spPr>
              <a:xfrm>
                <a:off x="3259382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996C6FD-C0E8-199B-3C38-C223B1A21441}"/>
                  </a:ext>
                </a:extLst>
              </p:cNvPr>
              <p:cNvSpPr txBox="1"/>
              <p:nvPr/>
            </p:nvSpPr>
            <p:spPr>
              <a:xfrm>
                <a:off x="4119625" y="2008555"/>
                <a:ext cx="1575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Donation Conversion Rate</a:t>
                </a:r>
              </a:p>
            </p:txBody>
          </p:sp>
        </p:grpSp>
      </p:grpSp>
      <p:pic>
        <p:nvPicPr>
          <p:cNvPr id="166" name="Picture 165" descr="A magnifying glass with coins&#10;&#10;AI-generated content may be incorrect.">
            <a:extLst>
              <a:ext uri="{FF2B5EF4-FFF2-40B4-BE49-F238E27FC236}">
                <a16:creationId xmlns:a16="http://schemas.microsoft.com/office/drawing/2014/main" id="{FEB8FA02-A5E3-C3A1-684E-3D63122D23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2221" y="1343407"/>
            <a:ext cx="490148" cy="416028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3E11BD5-8AA3-64C0-5C9F-2667A771BCEA}"/>
              </a:ext>
            </a:extLst>
          </p:cNvPr>
          <p:cNvGrpSpPr/>
          <p:nvPr/>
        </p:nvGrpSpPr>
        <p:grpSpPr>
          <a:xfrm>
            <a:off x="3333721" y="4324124"/>
            <a:ext cx="2579299" cy="1603992"/>
            <a:chOff x="3154593" y="1966817"/>
            <a:chExt cx="2579299" cy="1603992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18445FE-DAA2-7BEA-6139-242C42D198FC}"/>
                </a:ext>
              </a:extLst>
            </p:cNvPr>
            <p:cNvGrpSpPr/>
            <p:nvPr/>
          </p:nvGrpSpPr>
          <p:grpSpPr>
            <a:xfrm>
              <a:off x="3154593" y="1966817"/>
              <a:ext cx="2579299" cy="523220"/>
              <a:chOff x="3154593" y="2053325"/>
              <a:chExt cx="2579299" cy="523220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49092BEE-F571-61DD-F338-0EEB99686919}"/>
                  </a:ext>
                </a:extLst>
              </p:cNvPr>
              <p:cNvSpPr txBox="1"/>
              <p:nvPr/>
            </p:nvSpPr>
            <p:spPr>
              <a:xfrm>
                <a:off x="3154593" y="2053325"/>
                <a:ext cx="100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42%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63361DC-AA62-E61F-1977-8EB578B954E1}"/>
                  </a:ext>
                </a:extLst>
              </p:cNvPr>
              <p:cNvSpPr txBox="1"/>
              <p:nvPr/>
            </p:nvSpPr>
            <p:spPr>
              <a:xfrm>
                <a:off x="4054308" y="2055015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in Program Efficiency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2A5587B-84AB-8158-E72A-27CB37526CC1}"/>
                </a:ext>
              </a:extLst>
            </p:cNvPr>
            <p:cNvGrpSpPr/>
            <p:nvPr/>
          </p:nvGrpSpPr>
          <p:grpSpPr>
            <a:xfrm>
              <a:off x="3202714" y="2483875"/>
              <a:ext cx="2329609" cy="523220"/>
              <a:chOff x="3202714" y="2006670"/>
              <a:chExt cx="2329609" cy="523220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1279F6A6-FC1E-5E27-F7A0-6B580562C056}"/>
                  </a:ext>
                </a:extLst>
              </p:cNvPr>
              <p:cNvSpPr txBox="1"/>
              <p:nvPr/>
            </p:nvSpPr>
            <p:spPr>
              <a:xfrm>
                <a:off x="3202714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FA12CD9E-449B-6D0A-831F-0F55A2CB98BC}"/>
                  </a:ext>
                </a:extLst>
              </p:cNvPr>
              <p:cNvSpPr txBox="1"/>
              <p:nvPr/>
            </p:nvSpPr>
            <p:spPr>
              <a:xfrm>
                <a:off x="4054308" y="2006670"/>
                <a:ext cx="1478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Improvement in Overhead Rate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FD91B1B-F8C6-5940-215C-3905DB247B77}"/>
                </a:ext>
              </a:extLst>
            </p:cNvPr>
            <p:cNvGrpSpPr/>
            <p:nvPr/>
          </p:nvGrpSpPr>
          <p:grpSpPr>
            <a:xfrm>
              <a:off x="3194065" y="3047589"/>
              <a:ext cx="2360699" cy="523220"/>
              <a:chOff x="3194065" y="2006670"/>
              <a:chExt cx="2360699" cy="523220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9A2577E4-1B33-2D23-F1C8-E63DC6E42332}"/>
                  </a:ext>
                </a:extLst>
              </p:cNvPr>
              <p:cNvSpPr txBox="1"/>
              <p:nvPr/>
            </p:nvSpPr>
            <p:spPr>
              <a:xfrm>
                <a:off x="3194065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036E78B3-0D7F-D8E7-59A8-630840389C20}"/>
                  </a:ext>
                </a:extLst>
              </p:cNvPr>
              <p:cNvSpPr txBox="1"/>
              <p:nvPr/>
            </p:nvSpPr>
            <p:spPr>
              <a:xfrm>
                <a:off x="4054308" y="2008555"/>
                <a:ext cx="1500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Drop in Cost per Dollar Raised</a:t>
                </a: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9399CE7-A3FD-BACC-092C-98C416507701}"/>
              </a:ext>
            </a:extLst>
          </p:cNvPr>
          <p:cNvGrpSpPr/>
          <p:nvPr/>
        </p:nvGrpSpPr>
        <p:grpSpPr>
          <a:xfrm>
            <a:off x="6275633" y="4324124"/>
            <a:ext cx="2579299" cy="1603992"/>
            <a:chOff x="3154593" y="1966817"/>
            <a:chExt cx="2579299" cy="1603992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C798326-2A31-098F-D34E-8D4FD6A27B35}"/>
                </a:ext>
              </a:extLst>
            </p:cNvPr>
            <p:cNvGrpSpPr/>
            <p:nvPr/>
          </p:nvGrpSpPr>
          <p:grpSpPr>
            <a:xfrm>
              <a:off x="3154593" y="1966817"/>
              <a:ext cx="2579299" cy="523220"/>
              <a:chOff x="3154593" y="2053325"/>
              <a:chExt cx="2579299" cy="523220"/>
            </a:xfrm>
          </p:grpSpPr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94101F90-4ECB-89FE-EF6F-662A96888065}"/>
                  </a:ext>
                </a:extLst>
              </p:cNvPr>
              <p:cNvSpPr txBox="1"/>
              <p:nvPr/>
            </p:nvSpPr>
            <p:spPr>
              <a:xfrm>
                <a:off x="3154593" y="2053325"/>
                <a:ext cx="100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92%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7B8E4ED0-D603-B528-CB1D-1A383EED1365}"/>
                  </a:ext>
                </a:extLst>
              </p:cNvPr>
              <p:cNvSpPr txBox="1"/>
              <p:nvPr/>
            </p:nvSpPr>
            <p:spPr>
              <a:xfrm>
                <a:off x="4054308" y="2055015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5-Year Volunteer Retention Rate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2FDC7C15-AB1A-1B9C-AD8E-F6F8C0081D77}"/>
                </a:ext>
              </a:extLst>
            </p:cNvPr>
            <p:cNvGrpSpPr/>
            <p:nvPr/>
          </p:nvGrpSpPr>
          <p:grpSpPr>
            <a:xfrm>
              <a:off x="3202714" y="2483875"/>
              <a:ext cx="2329609" cy="523220"/>
              <a:chOff x="3202714" y="2006670"/>
              <a:chExt cx="2329609" cy="523220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364C087-4CE1-C6C4-742F-2E935C86246E}"/>
                  </a:ext>
                </a:extLst>
              </p:cNvPr>
              <p:cNvSpPr txBox="1"/>
              <p:nvPr/>
            </p:nvSpPr>
            <p:spPr>
              <a:xfrm>
                <a:off x="3202714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98%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39E6BFF2-6392-EC08-4B6E-1BF87F5F2C13}"/>
                  </a:ext>
                </a:extLst>
              </p:cNvPr>
              <p:cNvSpPr txBox="1"/>
              <p:nvPr/>
            </p:nvSpPr>
            <p:spPr>
              <a:xfrm>
                <a:off x="4054308" y="2006670"/>
                <a:ext cx="1478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Volunteer Satisfaction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1C24189-4372-6253-85C6-0DCE7CEE4228}"/>
                </a:ext>
              </a:extLst>
            </p:cNvPr>
            <p:cNvGrpSpPr/>
            <p:nvPr/>
          </p:nvGrpSpPr>
          <p:grpSpPr>
            <a:xfrm>
              <a:off x="3194065" y="3047589"/>
              <a:ext cx="2360699" cy="523220"/>
              <a:chOff x="3194065" y="2006670"/>
              <a:chExt cx="2360699" cy="523220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FE14D06-3461-A055-BD2A-0D5CA299205A}"/>
                  </a:ext>
                </a:extLst>
              </p:cNvPr>
              <p:cNvSpPr txBox="1"/>
              <p:nvPr/>
            </p:nvSpPr>
            <p:spPr>
              <a:xfrm>
                <a:off x="3194065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149CB7FE-4202-DFB8-C563-84EEEA058D58}"/>
                  </a:ext>
                </a:extLst>
              </p:cNvPr>
              <p:cNvSpPr txBox="1"/>
              <p:nvPr/>
            </p:nvSpPr>
            <p:spPr>
              <a:xfrm>
                <a:off x="4054308" y="2008555"/>
                <a:ext cx="1500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Drop in Cost per Dollar Raised</a:t>
                </a: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D055797-EB26-FE97-36AD-772AF4CA6826}"/>
              </a:ext>
            </a:extLst>
          </p:cNvPr>
          <p:cNvGrpSpPr/>
          <p:nvPr/>
        </p:nvGrpSpPr>
        <p:grpSpPr>
          <a:xfrm>
            <a:off x="9300314" y="4318844"/>
            <a:ext cx="2444247" cy="1603992"/>
            <a:chOff x="3154593" y="1966817"/>
            <a:chExt cx="2444247" cy="1603992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8D0DD2-F260-72F5-1EA5-C729C2AD39FD}"/>
                </a:ext>
              </a:extLst>
            </p:cNvPr>
            <p:cNvGrpSpPr/>
            <p:nvPr/>
          </p:nvGrpSpPr>
          <p:grpSpPr>
            <a:xfrm>
              <a:off x="3154593" y="1966817"/>
              <a:ext cx="2350468" cy="523220"/>
              <a:chOff x="3154593" y="2053325"/>
              <a:chExt cx="2350468" cy="523220"/>
            </a:xfrm>
          </p:grpSpPr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DFDBEAD-83DF-2583-B3D4-E0B56B4DB49F}"/>
                  </a:ext>
                </a:extLst>
              </p:cNvPr>
              <p:cNvSpPr txBox="1"/>
              <p:nvPr/>
            </p:nvSpPr>
            <p:spPr>
              <a:xfrm>
                <a:off x="3154593" y="2053325"/>
                <a:ext cx="100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C06B0590-4DA8-D61B-4F02-833639F7C78D}"/>
                  </a:ext>
                </a:extLst>
              </p:cNvPr>
              <p:cNvSpPr txBox="1"/>
              <p:nvPr/>
            </p:nvSpPr>
            <p:spPr>
              <a:xfrm>
                <a:off x="4054308" y="2055015"/>
                <a:ext cx="1450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Grants Secured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840DC12-D091-0B56-D654-9C284FE07EA6}"/>
                </a:ext>
              </a:extLst>
            </p:cNvPr>
            <p:cNvGrpSpPr/>
            <p:nvPr/>
          </p:nvGrpSpPr>
          <p:grpSpPr>
            <a:xfrm>
              <a:off x="3202714" y="2483875"/>
              <a:ext cx="2396126" cy="523220"/>
              <a:chOff x="3202714" y="2006670"/>
              <a:chExt cx="2396126" cy="523220"/>
            </a:xfrm>
          </p:grpSpPr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DC3975A7-DB59-2F47-AF7C-5FBA23E4D018}"/>
                  </a:ext>
                </a:extLst>
              </p:cNvPr>
              <p:cNvSpPr txBox="1"/>
              <p:nvPr/>
            </p:nvSpPr>
            <p:spPr>
              <a:xfrm>
                <a:off x="3202714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4A597F8D-BEF9-3FED-59B9-DC0D99C507C9}"/>
                  </a:ext>
                </a:extLst>
              </p:cNvPr>
              <p:cNvSpPr txBox="1"/>
              <p:nvPr/>
            </p:nvSpPr>
            <p:spPr>
              <a:xfrm>
                <a:off x="4054308" y="2030087"/>
                <a:ext cx="1544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in Average Grant Size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819B9D2-7DEA-F538-B424-200978163D40}"/>
                </a:ext>
              </a:extLst>
            </p:cNvPr>
            <p:cNvGrpSpPr/>
            <p:nvPr/>
          </p:nvGrpSpPr>
          <p:grpSpPr>
            <a:xfrm>
              <a:off x="3194065" y="3047589"/>
              <a:ext cx="2360699" cy="523220"/>
              <a:chOff x="3194065" y="2006670"/>
              <a:chExt cx="2360699" cy="523220"/>
            </a:xfrm>
          </p:grpSpPr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27F857ED-B952-60C6-B3F0-9ECF48614C0F}"/>
                  </a:ext>
                </a:extLst>
              </p:cNvPr>
              <p:cNvSpPr txBox="1"/>
              <p:nvPr/>
            </p:nvSpPr>
            <p:spPr>
              <a:xfrm>
                <a:off x="3194065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DE9B9A92-34E2-918E-B08E-D30858FF79FF}"/>
                  </a:ext>
                </a:extLst>
              </p:cNvPr>
              <p:cNvSpPr txBox="1"/>
              <p:nvPr/>
            </p:nvSpPr>
            <p:spPr>
              <a:xfrm>
                <a:off x="4054308" y="2008555"/>
                <a:ext cx="1500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in Non-Donation Revenue</a:t>
                </a:r>
              </a:p>
            </p:txBody>
          </p:sp>
        </p:grpSp>
      </p:grpSp>
      <p:pic>
        <p:nvPicPr>
          <p:cNvPr id="199" name="Picture 198" descr="A logo for a homeless service network&#10;&#10;AI-generated content may be incorrect.">
            <a:extLst>
              <a:ext uri="{FF2B5EF4-FFF2-40B4-BE49-F238E27FC236}">
                <a16:creationId xmlns:a16="http://schemas.microsoft.com/office/drawing/2014/main" id="{154D9210-E9F9-DE1B-EA3F-A2EAAB2BA8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49221" y="287667"/>
            <a:ext cx="1215144" cy="852583"/>
          </a:xfrm>
          <a:prstGeom prst="rect">
            <a:avLst/>
          </a:prstGeom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CF8C5276-A884-CB88-0DDC-8808946BF433}"/>
              </a:ext>
            </a:extLst>
          </p:cNvPr>
          <p:cNvSpPr txBox="1"/>
          <p:nvPr/>
        </p:nvSpPr>
        <p:spPr>
          <a:xfrm>
            <a:off x="199038" y="209350"/>
            <a:ext cx="10224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5BC2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4400" b="1" dirty="0">
                <a:solidFill>
                  <a:srgbClr val="5BC2E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426775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785A-A683-C299-ED23-FCC781ED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it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EAC-9ADA-F07F-C8B8-96AE623B7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Depends on defined requirements and priorities</a:t>
            </a:r>
          </a:p>
          <a:p>
            <a:r>
              <a:rPr lang="en-US" sz="2400" dirty="0"/>
              <a:t>Scope spans multiple departments and is perceived to be mid-high complexity</a:t>
            </a:r>
          </a:p>
          <a:p>
            <a:r>
              <a:rPr lang="en-US" sz="2400" dirty="0"/>
              <a:t>Exact cost can’t be determined until discovery is completed</a:t>
            </a:r>
          </a:p>
          <a:p>
            <a:pPr lvl="1"/>
            <a:r>
              <a:rPr lang="en-US" sz="2200" dirty="0"/>
              <a:t>Process: clarify objectives → gather requirements → define scope → estimate cost</a:t>
            </a:r>
          </a:p>
          <a:p>
            <a:r>
              <a:rPr lang="en-US" sz="2400" dirty="0"/>
              <a:t>Final cost will depend on HSN specific scope</a:t>
            </a:r>
          </a:p>
          <a:p>
            <a:pPr lvl="1"/>
            <a:r>
              <a:rPr lang="en-US" sz="2200" dirty="0"/>
              <a:t>Speed of work and pace of the project can help spread the cost over time</a:t>
            </a:r>
          </a:p>
          <a:p>
            <a:r>
              <a:rPr lang="en-US" sz="2400" dirty="0"/>
              <a:t>Similar projects</a:t>
            </a:r>
            <a:r>
              <a:rPr lang="en-US" sz="1800" dirty="0"/>
              <a:t>*</a:t>
            </a:r>
            <a:r>
              <a:rPr lang="en-US" sz="2400" dirty="0"/>
              <a:t> have ranged from:</a:t>
            </a:r>
          </a:p>
          <a:p>
            <a:pPr lvl="1"/>
            <a:r>
              <a:rPr lang="en-US" sz="2200" dirty="0"/>
              <a:t>Discovery 		$7,400 - $16,000</a:t>
            </a:r>
          </a:p>
          <a:p>
            <a:pPr lvl="1"/>
            <a:r>
              <a:rPr lang="en-US" sz="2200" dirty="0"/>
              <a:t>Implementation</a:t>
            </a:r>
            <a:r>
              <a:rPr lang="en-US" sz="2200" baseline="30000" dirty="0"/>
              <a:t>+</a:t>
            </a:r>
            <a:r>
              <a:rPr lang="en-US" sz="2200" dirty="0"/>
              <a:t>	$50,000 - $105,000</a:t>
            </a:r>
          </a:p>
          <a:p>
            <a:pPr lvl="1"/>
            <a:r>
              <a:rPr lang="en-US" sz="2200" dirty="0"/>
              <a:t>On-going Support</a:t>
            </a:r>
            <a:r>
              <a:rPr lang="en-US" sz="2200" baseline="30000" dirty="0"/>
              <a:t>++ </a:t>
            </a:r>
            <a:r>
              <a:rPr lang="en-US" sz="2200" dirty="0"/>
              <a:t>		TBD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31900-0ABA-7A1E-9D79-0D793C52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AC20F-2D6E-7C73-BE6D-DC3B8927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8797A-B5D5-7726-2CE6-196B5941A063}"/>
              </a:ext>
            </a:extLst>
          </p:cNvPr>
          <p:cNvSpPr txBox="1"/>
          <p:nvPr/>
        </p:nvSpPr>
        <p:spPr>
          <a:xfrm>
            <a:off x="1280160" y="5698155"/>
            <a:ext cx="646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0663"/>
            <a:r>
              <a:rPr lang="en-US" sz="1000" baseline="30000" dirty="0">
                <a:latin typeface="Avenir Next" panose="020B0503020202020204" pitchFamily="34" charset="0"/>
              </a:rPr>
              <a:t>*</a:t>
            </a:r>
            <a:r>
              <a:rPr lang="en-US" sz="1000" dirty="0">
                <a:latin typeface="Avenir Next" panose="020B0503020202020204" pitchFamily="34" charset="0"/>
              </a:rPr>
              <a:t> Estimates based on comparison with other customer engagement complexity</a:t>
            </a:r>
            <a:endParaRPr lang="en-US" sz="1000" baseline="30000" dirty="0">
              <a:latin typeface="Avenir Next" panose="020B0503020202020204" pitchFamily="34" charset="0"/>
            </a:endParaRPr>
          </a:p>
          <a:p>
            <a:pPr marL="230188" indent="-220663"/>
            <a:r>
              <a:rPr lang="en-US" sz="1000" baseline="30000" dirty="0">
                <a:latin typeface="Avenir Next" panose="020B0503020202020204" pitchFamily="34" charset="0"/>
              </a:rPr>
              <a:t>+ </a:t>
            </a:r>
            <a:r>
              <a:rPr lang="en-US" sz="1000" dirty="0">
                <a:latin typeface="Avenir Next" panose="020B0503020202020204" pitchFamily="34" charset="0"/>
              </a:rPr>
              <a:t>Implementation costs can be spread over time but will delay ROI due to expanded timeline</a:t>
            </a:r>
          </a:p>
          <a:p>
            <a:pPr marL="230188" indent="-220663"/>
            <a:r>
              <a:rPr lang="en-US" sz="1000" baseline="30000" dirty="0">
                <a:latin typeface="Avenir Next" panose="020B0503020202020204" pitchFamily="34" charset="0"/>
              </a:rPr>
              <a:t>++</a:t>
            </a:r>
            <a:r>
              <a:rPr lang="en-US" sz="1000" dirty="0">
                <a:latin typeface="Avenir Next" panose="020B0503020202020204" pitchFamily="34" charset="0"/>
              </a:rPr>
              <a:t> HSN Organization evolves and scales over time based on opportunities and business needs so some sort of budget will be needed for on-going adjustments of Salesforce</a:t>
            </a:r>
          </a:p>
        </p:txBody>
      </p:sp>
    </p:spTree>
    <p:extLst>
      <p:ext uri="{BB962C8B-B14F-4D97-AF65-F5344CB8AC3E}">
        <p14:creationId xmlns:p14="http://schemas.microsoft.com/office/powerpoint/2010/main" val="319119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7162-1B13-115D-45BE-D99AB39CA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women smiling at a computer&#10;&#10;Description automatically generated">
            <a:extLst>
              <a:ext uri="{FF2B5EF4-FFF2-40B4-BE49-F238E27FC236}">
                <a16:creationId xmlns:a16="http://schemas.microsoft.com/office/drawing/2014/main" id="{2ED8D2E6-43A4-BAF4-BD23-4B39F92351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14" name="Picture 13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C31E61BA-6208-3CF0-338A-C3651520F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B6F9CB-8289-A332-4115-FB1BE655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486" y="1917855"/>
            <a:ext cx="5268798" cy="150018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77F1FA4-CCF4-E567-FDAE-BCECEED9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3BDC8D02-AAAA-75C4-1A58-78E5D2AC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425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4EF9D-5203-593C-B528-D6B98E6B9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410" y="1403376"/>
            <a:ext cx="5785104" cy="49042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13294B"/>
                </a:solidFill>
              </a:rPr>
              <a:t>Reverse demo of current environment								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3294B"/>
                </a:solidFill>
              </a:rPr>
              <a:t>Discovery Meeting(s) with Angel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Organization goals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Organization challenges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Business process at a high-level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Data architecture – Salesforce vs Excel spreadsheets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Software architecture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Organization structure needs and responsibilities								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7E999-F70C-95AB-1E8C-E378B483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0371" y="1403376"/>
            <a:ext cx="5302219" cy="490421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13294B"/>
                </a:solidFill>
              </a:rPr>
              <a:t>Salesforce Audit							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3294B"/>
                </a:solidFill>
              </a:rPr>
              <a:t>Strategic Recommendations &amp; Roadmap						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3294B"/>
                </a:solidFill>
              </a:rPr>
              <a:t>Next Steps 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D655B-B096-A77B-D75E-44C8E630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EF510-9B2A-B766-8225-0BEE8B0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267DB-9570-9064-3188-98374B77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Process</a:t>
            </a:r>
          </a:p>
        </p:txBody>
      </p:sp>
    </p:spTree>
    <p:extLst>
      <p:ext uri="{BB962C8B-B14F-4D97-AF65-F5344CB8AC3E}">
        <p14:creationId xmlns:p14="http://schemas.microsoft.com/office/powerpoint/2010/main" val="193293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EBFF-8A1C-89DB-07A1-02C23CF7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1841-05AB-3241-5443-AE0F7663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1446682"/>
            <a:ext cx="11615928" cy="4638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Company goals provided by HSN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Top-rated service responds to customer needs quickly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Clear, functional operating systems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Integrated voices of persons with lived experience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Increased social media presence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Improved CFCH website and linkage to HSN website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47F3F-6D5F-8FA5-C38D-E8D000AB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8E10-6E53-EE3E-EF08-945D2A4B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90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416C9-E344-C466-5838-5D650E20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85DE1D-9EFF-F280-969C-5C851DA4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07FDA1-C501-F88D-BD06-0C122844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2" name="Content Placeholder 161">
            <a:extLst>
              <a:ext uri="{FF2B5EF4-FFF2-40B4-BE49-F238E27FC236}">
                <a16:creationId xmlns:a16="http://schemas.microsoft.com/office/drawing/2014/main" id="{E695B001-6988-CCDF-6E40-C0E58587FD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5179" y="1305280"/>
            <a:ext cx="2924244" cy="2225675"/>
          </a:xfrm>
        </p:spPr>
        <p:txBody>
          <a:bodyPr>
            <a:normAutofit lnSpcReduction="10000"/>
          </a:bodyPr>
          <a:lstStyle/>
          <a:p>
            <a:pPr marL="9525" indent="0">
              <a:buNone/>
            </a:pPr>
            <a:r>
              <a:rPr lang="en-US" sz="1400" b="1" dirty="0"/>
              <a:t>Each department can influence these key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Improve service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Increase operational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Foster team 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Streamline core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Drive community impact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5F2C43-4C61-D0CC-C981-52CAC39E47DF}"/>
              </a:ext>
            </a:extLst>
          </p:cNvPr>
          <p:cNvGrpSpPr/>
          <p:nvPr/>
        </p:nvGrpSpPr>
        <p:grpSpPr>
          <a:xfrm>
            <a:off x="3339966" y="1269976"/>
            <a:ext cx="2435431" cy="2256312"/>
            <a:chOff x="5265978" y="629392"/>
            <a:chExt cx="2435431" cy="22563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E04DEF-E41E-6821-C7DE-831587E44FBD}"/>
                </a:ext>
              </a:extLst>
            </p:cNvPr>
            <p:cNvGrpSpPr/>
            <p:nvPr/>
          </p:nvGrpSpPr>
          <p:grpSpPr>
            <a:xfrm>
              <a:off x="5265978" y="629392"/>
              <a:ext cx="2435431" cy="2256312"/>
              <a:chOff x="2458192" y="629392"/>
              <a:chExt cx="2435431" cy="2256312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DDE59749-0913-E82A-86DD-8E8984636AC9}"/>
                  </a:ext>
                </a:extLst>
              </p:cNvPr>
              <p:cNvSpPr/>
              <p:nvPr/>
            </p:nvSpPr>
            <p:spPr>
              <a:xfrm>
                <a:off x="2458192" y="629392"/>
                <a:ext cx="2435431" cy="2256312"/>
              </a:xfrm>
              <a:prstGeom prst="roundRect">
                <a:avLst>
                  <a:gd name="adj" fmla="val 12305"/>
                </a:avLst>
              </a:prstGeom>
              <a:solidFill>
                <a:srgbClr val="F4F4F4"/>
              </a:solidFill>
              <a:ln>
                <a:solidFill>
                  <a:srgbClr val="13284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ound Same Side Corner Rectangle 20">
                <a:extLst>
                  <a:ext uri="{FF2B5EF4-FFF2-40B4-BE49-F238E27FC236}">
                    <a16:creationId xmlns:a16="http://schemas.microsoft.com/office/drawing/2014/main" id="{88B00F7F-A9B2-8B34-3BDB-6E36C13EFE51}"/>
                  </a:ext>
                </a:extLst>
              </p:cNvPr>
              <p:cNvSpPr/>
              <p:nvPr/>
            </p:nvSpPr>
            <p:spPr>
              <a:xfrm>
                <a:off x="2458192" y="632567"/>
                <a:ext cx="2435431" cy="5581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328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CD7226D-4399-D27A-45D5-37C5DCB5EBC3}"/>
                </a:ext>
              </a:extLst>
            </p:cNvPr>
            <p:cNvGrpSpPr/>
            <p:nvPr/>
          </p:nvGrpSpPr>
          <p:grpSpPr>
            <a:xfrm>
              <a:off x="5362222" y="676937"/>
              <a:ext cx="2224654" cy="492443"/>
              <a:chOff x="5482386" y="676937"/>
              <a:chExt cx="2224654" cy="49244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D6CD6E-7730-8771-93EF-80BF860802CA}"/>
                  </a:ext>
                </a:extLst>
              </p:cNvPr>
              <p:cNvSpPr txBox="1"/>
              <p:nvPr/>
            </p:nvSpPr>
            <p:spPr>
              <a:xfrm>
                <a:off x="5915275" y="676937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Strategic &amp; Long</a:t>
                </a: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 Homelessness</a:t>
                </a:r>
              </a:p>
            </p:txBody>
          </p:sp>
          <p:pic>
            <p:nvPicPr>
              <p:cNvPr id="22" name="Picture 21" descr="A blue house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287E8C5-7893-D4AF-61A3-36D77CEF8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82386" y="691160"/>
                <a:ext cx="434602" cy="434602"/>
              </a:xfrm>
              <a:prstGeom prst="rect">
                <a:avLst/>
              </a:prstGeom>
            </p:spPr>
          </p:pic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8CB0F8F-2C61-973A-357A-6F03D64441B9}"/>
              </a:ext>
            </a:extLst>
          </p:cNvPr>
          <p:cNvGrpSpPr/>
          <p:nvPr/>
        </p:nvGrpSpPr>
        <p:grpSpPr>
          <a:xfrm>
            <a:off x="9233639" y="1269976"/>
            <a:ext cx="2435431" cy="2256312"/>
            <a:chOff x="9233639" y="1344624"/>
            <a:chExt cx="2435431" cy="225631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E656A85-64E8-3F37-EE7E-1E886F8E53D2}"/>
                </a:ext>
              </a:extLst>
            </p:cNvPr>
            <p:cNvGrpSpPr/>
            <p:nvPr/>
          </p:nvGrpSpPr>
          <p:grpSpPr>
            <a:xfrm>
              <a:off x="9233639" y="1344624"/>
              <a:ext cx="2435431" cy="2256312"/>
              <a:chOff x="9233639" y="1344624"/>
              <a:chExt cx="2435431" cy="2256312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0BE4BF8-A408-DFF9-55C6-AF0E12216A06}"/>
                  </a:ext>
                </a:extLst>
              </p:cNvPr>
              <p:cNvSpPr/>
              <p:nvPr/>
            </p:nvSpPr>
            <p:spPr>
              <a:xfrm>
                <a:off x="9233639" y="1344624"/>
                <a:ext cx="2435431" cy="2256312"/>
              </a:xfrm>
              <a:prstGeom prst="roundRect">
                <a:avLst>
                  <a:gd name="adj" fmla="val 12305"/>
                </a:avLst>
              </a:prstGeom>
              <a:solidFill>
                <a:srgbClr val="F4F4F4"/>
              </a:solidFill>
              <a:ln>
                <a:solidFill>
                  <a:srgbClr val="9FEA4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ound Same Side Corner Rectangle 37">
                <a:extLst>
                  <a:ext uri="{FF2B5EF4-FFF2-40B4-BE49-F238E27FC236}">
                    <a16:creationId xmlns:a16="http://schemas.microsoft.com/office/drawing/2014/main" id="{303ED439-EE51-8289-E2DB-7BE822FCC05D}"/>
                  </a:ext>
                </a:extLst>
              </p:cNvPr>
              <p:cNvSpPr/>
              <p:nvPr/>
            </p:nvSpPr>
            <p:spPr>
              <a:xfrm>
                <a:off x="9233639" y="1347799"/>
                <a:ext cx="2435431" cy="5581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9FEA4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99359B-BF4E-C8A3-876C-49E3ACDC3059}"/>
                </a:ext>
              </a:extLst>
            </p:cNvPr>
            <p:cNvSpPr txBox="1"/>
            <p:nvPr/>
          </p:nvSpPr>
          <p:spPr>
            <a:xfrm>
              <a:off x="9762772" y="1395759"/>
              <a:ext cx="18880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Funding, Accountability &amp; Sustainability 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78C6A96-003A-4521-ECED-CD4A1A68D527}"/>
              </a:ext>
            </a:extLst>
          </p:cNvPr>
          <p:cNvGrpSpPr/>
          <p:nvPr/>
        </p:nvGrpSpPr>
        <p:grpSpPr>
          <a:xfrm>
            <a:off x="6282040" y="1269976"/>
            <a:ext cx="2435431" cy="2256312"/>
            <a:chOff x="6274896" y="1344624"/>
            <a:chExt cx="2435431" cy="225631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7CDBB3-D45C-0EB5-6CCC-F69C2631AB0E}"/>
                </a:ext>
              </a:extLst>
            </p:cNvPr>
            <p:cNvGrpSpPr/>
            <p:nvPr/>
          </p:nvGrpSpPr>
          <p:grpSpPr>
            <a:xfrm>
              <a:off x="6274896" y="1344624"/>
              <a:ext cx="2435431" cy="2256312"/>
              <a:chOff x="5265978" y="629392"/>
              <a:chExt cx="2435431" cy="225631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983CD06-2131-9D7A-D1E4-7E7077FD2900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EC3A6BE1-7D7D-2EB3-99AB-F5974FD9D8F0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5BC2E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ound Same Side Corner Rectangle 30">
                  <a:extLst>
                    <a:ext uri="{FF2B5EF4-FFF2-40B4-BE49-F238E27FC236}">
                      <a16:creationId xmlns:a16="http://schemas.microsoft.com/office/drawing/2014/main" id="{764D53D2-2339-DF20-9047-A71A2172F725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C2E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015A6F-3687-A27E-A02F-CEFA765571D9}"/>
                  </a:ext>
                </a:extLst>
              </p:cNvPr>
              <p:cNvSpPr txBox="1"/>
              <p:nvPr/>
            </p:nvSpPr>
            <p:spPr>
              <a:xfrm>
                <a:off x="5795111" y="671839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Donor</a:t>
                </a:r>
                <a:r>
                  <a:rPr lang="en-US" sz="13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Engagement &amp; Retention</a:t>
                </a:r>
              </a:p>
            </p:txBody>
          </p:sp>
        </p:grpSp>
        <p:pic>
          <p:nvPicPr>
            <p:cNvPr id="93" name="Picture 92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FFC97BA1-0FE7-446D-358D-011B85E1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08822" y="1435789"/>
              <a:ext cx="405207" cy="405205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81C139A-AC36-B764-E69B-C7AD0094640B}"/>
              </a:ext>
            </a:extLst>
          </p:cNvPr>
          <p:cNvGrpSpPr/>
          <p:nvPr/>
        </p:nvGrpSpPr>
        <p:grpSpPr>
          <a:xfrm>
            <a:off x="357410" y="3736532"/>
            <a:ext cx="2435431" cy="2256312"/>
            <a:chOff x="357410" y="3736532"/>
            <a:chExt cx="2435431" cy="225631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57EF18D-616E-7C13-255D-CD7B0E183CBD}"/>
                </a:ext>
              </a:extLst>
            </p:cNvPr>
            <p:cNvGrpSpPr/>
            <p:nvPr/>
          </p:nvGrpSpPr>
          <p:grpSpPr>
            <a:xfrm>
              <a:off x="357410" y="3736532"/>
              <a:ext cx="2435431" cy="2256312"/>
              <a:chOff x="5265978" y="629392"/>
              <a:chExt cx="2435431" cy="2256312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979BDAF-EF11-8BF6-0D04-4385E028013C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66" name="Rounded Rectangle 65">
                  <a:extLst>
                    <a:ext uri="{FF2B5EF4-FFF2-40B4-BE49-F238E27FC236}">
                      <a16:creationId xmlns:a16="http://schemas.microsoft.com/office/drawing/2014/main" id="{E9308D3D-6879-B4B0-6139-9953807ECBE1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C5A84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ound Same Side Corner Rectangle 66">
                  <a:extLst>
                    <a:ext uri="{FF2B5EF4-FFF2-40B4-BE49-F238E27FC236}">
                      <a16:creationId xmlns:a16="http://schemas.microsoft.com/office/drawing/2014/main" id="{7CD91484-84F9-8C23-A9E0-9FBDD285BC3D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C5A84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736B14-6B49-268D-0F53-5AFE58231EB5}"/>
                  </a:ext>
                </a:extLst>
              </p:cNvPr>
              <p:cNvSpPr txBox="1"/>
              <p:nvPr/>
            </p:nvSpPr>
            <p:spPr>
              <a:xfrm>
                <a:off x="5795111" y="680527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Communications / Outreach</a:t>
                </a:r>
              </a:p>
            </p:txBody>
          </p:sp>
        </p:grpSp>
        <p:pic>
          <p:nvPicPr>
            <p:cNvPr id="99" name="Picture 98" descr="A hand holding a picture and video icons&#10;&#10;AI-generated content may be incorrect.">
              <a:extLst>
                <a:ext uri="{FF2B5EF4-FFF2-40B4-BE49-F238E27FC236}">
                  <a16:creationId xmlns:a16="http://schemas.microsoft.com/office/drawing/2014/main" id="{4394BB57-9AEF-4601-A8E8-F5471C37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3654" y="3798299"/>
              <a:ext cx="447623" cy="447623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FA846C5-D62A-5DD9-19FD-9DD38C70752F}"/>
              </a:ext>
            </a:extLst>
          </p:cNvPr>
          <p:cNvGrpSpPr/>
          <p:nvPr/>
        </p:nvGrpSpPr>
        <p:grpSpPr>
          <a:xfrm>
            <a:off x="3316153" y="3736532"/>
            <a:ext cx="2435431" cy="2256312"/>
            <a:chOff x="3316153" y="3736532"/>
            <a:chExt cx="2435431" cy="225631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8A8E454-E5F8-1FC1-DAE3-2E7037DC3850}"/>
                </a:ext>
              </a:extLst>
            </p:cNvPr>
            <p:cNvGrpSpPr/>
            <p:nvPr/>
          </p:nvGrpSpPr>
          <p:grpSpPr>
            <a:xfrm>
              <a:off x="3316153" y="3736532"/>
              <a:ext cx="2435431" cy="2256312"/>
              <a:chOff x="5265978" y="629392"/>
              <a:chExt cx="2435431" cy="2256312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76C7D9B-1534-9AB5-9760-A24B3A4022F5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8DBD4A1E-F0FC-B736-D559-4511E24803A5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F3AE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ound Same Side Corner Rectangle 73">
                  <a:extLst>
                    <a:ext uri="{FF2B5EF4-FFF2-40B4-BE49-F238E27FC236}">
                      <a16:creationId xmlns:a16="http://schemas.microsoft.com/office/drawing/2014/main" id="{824CF0C0-7CC2-2ABA-D46B-14A89F21AC8D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3AE5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DB14A99-E790-BBB9-69B3-AEB7F015AA77}"/>
                  </a:ext>
                </a:extLst>
              </p:cNvPr>
              <p:cNvSpPr txBox="1"/>
              <p:nvPr/>
            </p:nvSpPr>
            <p:spPr>
              <a:xfrm>
                <a:off x="5795111" y="683427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Finance &amp;</a:t>
                </a:r>
              </a:p>
              <a:p>
                <a:r>
                  <a:rPr lang="en-US" sz="13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Operations</a:t>
                </a:r>
              </a:p>
            </p:txBody>
          </p:sp>
        </p:grpSp>
        <p:pic>
          <p:nvPicPr>
            <p:cNvPr id="104" name="Picture 103" descr="A blue and black gear with a dollar sign&#10;&#10;AI-generated content may be incorrect.">
              <a:extLst>
                <a:ext uri="{FF2B5EF4-FFF2-40B4-BE49-F238E27FC236}">
                  <a16:creationId xmlns:a16="http://schemas.microsoft.com/office/drawing/2014/main" id="{9CDDC606-699A-843A-9EB1-ADEA7A93B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2106" y="3796232"/>
              <a:ext cx="443180" cy="44318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F786C35-58CD-A7E2-E03B-EF2C2C1C6841}"/>
              </a:ext>
            </a:extLst>
          </p:cNvPr>
          <p:cNvGrpSpPr/>
          <p:nvPr/>
        </p:nvGrpSpPr>
        <p:grpSpPr>
          <a:xfrm>
            <a:off x="6282040" y="3736532"/>
            <a:ext cx="2435431" cy="2256312"/>
            <a:chOff x="6274896" y="3736532"/>
            <a:chExt cx="2435431" cy="225631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6A1B490-03DE-C4AC-DAF5-C92A0BC675D0}"/>
                </a:ext>
              </a:extLst>
            </p:cNvPr>
            <p:cNvGrpSpPr/>
            <p:nvPr/>
          </p:nvGrpSpPr>
          <p:grpSpPr>
            <a:xfrm>
              <a:off x="6274896" y="3736532"/>
              <a:ext cx="2435431" cy="2256312"/>
              <a:chOff x="5265978" y="629392"/>
              <a:chExt cx="2435431" cy="225631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9CE1B92-1AEF-CCC9-C7E7-23CCC7B5027E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AD3DD0D6-0CC7-39CC-8DC0-C4A6470AA10C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496D7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ound Same Side Corner Rectangle 80">
                  <a:extLst>
                    <a:ext uri="{FF2B5EF4-FFF2-40B4-BE49-F238E27FC236}">
                      <a16:creationId xmlns:a16="http://schemas.microsoft.com/office/drawing/2014/main" id="{E921BCF4-2D7C-77F3-28BA-D5FDAA8927C8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496D7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1B634B2-3623-D130-FEDB-A4FA1827F448}"/>
                  </a:ext>
                </a:extLst>
              </p:cNvPr>
              <p:cNvSpPr txBox="1"/>
              <p:nvPr/>
            </p:nvSpPr>
            <p:spPr>
              <a:xfrm>
                <a:off x="5795111" y="683427"/>
                <a:ext cx="190629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Volunteer Engagement &amp; Support</a:t>
                </a:r>
              </a:p>
            </p:txBody>
          </p:sp>
        </p:grpSp>
        <p:pic>
          <p:nvPicPr>
            <p:cNvPr id="106" name="Picture 105" descr="A blue thumb up symbol&#10;&#10;AI-generated content may be incorrect.">
              <a:extLst>
                <a:ext uri="{FF2B5EF4-FFF2-40B4-BE49-F238E27FC236}">
                  <a16:creationId xmlns:a16="http://schemas.microsoft.com/office/drawing/2014/main" id="{8E066A20-5296-F06E-2B96-7631E0FE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22367" r="22800"/>
            <a:stretch>
              <a:fillRect/>
            </a:stretch>
          </p:blipFill>
          <p:spPr>
            <a:xfrm>
              <a:off x="6381361" y="3823353"/>
              <a:ext cx="412448" cy="434603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E4AC97D-DF4B-7E60-85C6-7CDE94A7D656}"/>
              </a:ext>
            </a:extLst>
          </p:cNvPr>
          <p:cNvGrpSpPr/>
          <p:nvPr/>
        </p:nvGrpSpPr>
        <p:grpSpPr>
          <a:xfrm>
            <a:off x="9233639" y="3736532"/>
            <a:ext cx="2435431" cy="2256312"/>
            <a:chOff x="9233639" y="3736532"/>
            <a:chExt cx="2435431" cy="225631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324AFD2-699E-2ED5-F4B8-FFCA236DE8ED}"/>
                </a:ext>
              </a:extLst>
            </p:cNvPr>
            <p:cNvGrpSpPr/>
            <p:nvPr/>
          </p:nvGrpSpPr>
          <p:grpSpPr>
            <a:xfrm>
              <a:off x="9233639" y="3736532"/>
              <a:ext cx="2435431" cy="2256312"/>
              <a:chOff x="5265978" y="629392"/>
              <a:chExt cx="2435431" cy="2256312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3021B4D-2499-9DE0-8A3F-6CF697706A78}"/>
                  </a:ext>
                </a:extLst>
              </p:cNvPr>
              <p:cNvGrpSpPr/>
              <p:nvPr/>
            </p:nvGrpSpPr>
            <p:grpSpPr>
              <a:xfrm>
                <a:off x="5265978" y="629392"/>
                <a:ext cx="2435431" cy="2256312"/>
                <a:chOff x="2458192" y="629392"/>
                <a:chExt cx="2435431" cy="2256312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31D842C0-CF07-59B6-F0D3-D0A5B84DCDCF}"/>
                    </a:ext>
                  </a:extLst>
                </p:cNvPr>
                <p:cNvSpPr/>
                <p:nvPr/>
              </p:nvSpPr>
              <p:spPr>
                <a:xfrm>
                  <a:off x="2458192" y="629392"/>
                  <a:ext cx="2435431" cy="2256312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F4F4F4"/>
                </a:solidFill>
                <a:ln>
                  <a:solidFill>
                    <a:srgbClr val="4E4E5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ound Same Side Corner Rectangle 87">
                  <a:extLst>
                    <a:ext uri="{FF2B5EF4-FFF2-40B4-BE49-F238E27FC236}">
                      <a16:creationId xmlns:a16="http://schemas.microsoft.com/office/drawing/2014/main" id="{F6ACEECA-7F31-1974-7A11-C8A5339168ED}"/>
                    </a:ext>
                  </a:extLst>
                </p:cNvPr>
                <p:cNvSpPr/>
                <p:nvPr/>
              </p:nvSpPr>
              <p:spPr>
                <a:xfrm>
                  <a:off x="2458192" y="632567"/>
                  <a:ext cx="2435431" cy="55814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4E4E5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12A8B59-4968-8DA1-FD10-6F1842D59C84}"/>
                  </a:ext>
                </a:extLst>
              </p:cNvPr>
              <p:cNvSpPr txBox="1"/>
              <p:nvPr/>
            </p:nvSpPr>
            <p:spPr>
              <a:xfrm>
                <a:off x="5795111" y="683427"/>
                <a:ext cx="17917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Grants &amp; Advancement</a:t>
                </a:r>
              </a:p>
            </p:txBody>
          </p:sp>
        </p:grpSp>
        <p:pic>
          <p:nvPicPr>
            <p:cNvPr id="108" name="Picture 107" descr="A blue and black folder with papers&#10;&#10;AI-generated content may be incorrect.">
              <a:extLst>
                <a:ext uri="{FF2B5EF4-FFF2-40B4-BE49-F238E27FC236}">
                  <a16:creationId xmlns:a16="http://schemas.microsoft.com/office/drawing/2014/main" id="{8B59839B-3849-7247-64A4-46661574D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29882" y="3804809"/>
              <a:ext cx="434602" cy="434602"/>
            </a:xfrm>
            <a:prstGeom prst="rect">
              <a:avLst/>
            </a:prstGeom>
            <a:effectLst/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689CAEF-3069-2BCB-281C-18D60959D103}"/>
              </a:ext>
            </a:extLst>
          </p:cNvPr>
          <p:cNvGrpSpPr/>
          <p:nvPr/>
        </p:nvGrpSpPr>
        <p:grpSpPr>
          <a:xfrm>
            <a:off x="3397248" y="1845514"/>
            <a:ext cx="2483056" cy="1650647"/>
            <a:chOff x="3316153" y="1920162"/>
            <a:chExt cx="2483056" cy="1650647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2575004-6480-AAF9-7FA7-976B424E2043}"/>
                </a:ext>
              </a:extLst>
            </p:cNvPr>
            <p:cNvGrpSpPr/>
            <p:nvPr/>
          </p:nvGrpSpPr>
          <p:grpSpPr>
            <a:xfrm>
              <a:off x="3316153" y="1920162"/>
              <a:ext cx="2483056" cy="523220"/>
              <a:chOff x="3316153" y="2006670"/>
              <a:chExt cx="2483056" cy="523220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9939DCD-3B1C-78AE-3B21-23453F33F1EB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5CBED0E-FCF4-2903-B126-8AB72BE1A9B0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Additional Families Housed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956AF98-E053-F0B1-1DB8-147376CF1FDC}"/>
                </a:ext>
              </a:extLst>
            </p:cNvPr>
            <p:cNvGrpSpPr/>
            <p:nvPr/>
          </p:nvGrpSpPr>
          <p:grpSpPr>
            <a:xfrm>
              <a:off x="3316153" y="2483875"/>
              <a:ext cx="2449719" cy="523220"/>
              <a:chOff x="3316153" y="2006670"/>
              <a:chExt cx="2449719" cy="523220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0A270BA-E612-0240-91B3-4D658954E79A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60ECB87-9C82-34F9-D143-2F568EF4D9F8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646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Kids Enrolled in School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5B1C1B1-EDDC-55DE-090D-02BFD7073E78}"/>
                </a:ext>
              </a:extLst>
            </p:cNvPr>
            <p:cNvGrpSpPr/>
            <p:nvPr/>
          </p:nvGrpSpPr>
          <p:grpSpPr>
            <a:xfrm>
              <a:off x="3316153" y="3047589"/>
              <a:ext cx="2483056" cy="523220"/>
              <a:chOff x="3316153" y="2006670"/>
              <a:chExt cx="2483056" cy="523220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FC884EB-B2E1-CB1E-CBF3-1B0BC8D9A6F0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A20F1D0-23F7-CECD-DB09-CCD7EF2C6C22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Decrease in City Spending</a:t>
                </a: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602345D-AF64-1508-5BDD-4995698BB00B}"/>
              </a:ext>
            </a:extLst>
          </p:cNvPr>
          <p:cNvGrpSpPr/>
          <p:nvPr/>
        </p:nvGrpSpPr>
        <p:grpSpPr>
          <a:xfrm>
            <a:off x="6448363" y="1854405"/>
            <a:ext cx="2402094" cy="1650647"/>
            <a:chOff x="3316153" y="1920162"/>
            <a:chExt cx="2402094" cy="165064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20EEEB2-870A-DF8B-5CBB-346667D44DD5}"/>
                </a:ext>
              </a:extLst>
            </p:cNvPr>
            <p:cNvGrpSpPr/>
            <p:nvPr/>
          </p:nvGrpSpPr>
          <p:grpSpPr>
            <a:xfrm>
              <a:off x="3316153" y="1920162"/>
              <a:ext cx="1838023" cy="461665"/>
              <a:chOff x="3316153" y="2006670"/>
              <a:chExt cx="1838023" cy="461665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641D826-1C43-5103-54AF-5163DA6A30F3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  <a:endParaRPr lang="en-US" sz="100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D8EA116-B9EE-2325-47AB-62E532BFF8AB}"/>
                  </a:ext>
                </a:extLst>
              </p:cNvPr>
              <p:cNvSpPr txBox="1"/>
              <p:nvPr/>
            </p:nvSpPr>
            <p:spPr>
              <a:xfrm>
                <a:off x="4119625" y="2083288"/>
                <a:ext cx="10345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Donors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457D20A-880C-C490-9F7F-7D8CA4E0693E}"/>
                </a:ext>
              </a:extLst>
            </p:cNvPr>
            <p:cNvGrpSpPr/>
            <p:nvPr/>
          </p:nvGrpSpPr>
          <p:grpSpPr>
            <a:xfrm>
              <a:off x="3316153" y="2483875"/>
              <a:ext cx="2402094" cy="523220"/>
              <a:chOff x="3316153" y="2006670"/>
              <a:chExt cx="2402094" cy="523220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CA02C4C-C85B-68B0-B515-CF44D82D94A2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900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6781161-B705-661D-084D-DE8BADC279C5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59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Sustaining Members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C34A45A-CC31-31DE-CCA9-3007BF96322E}"/>
                </a:ext>
              </a:extLst>
            </p:cNvPr>
            <p:cNvGrpSpPr/>
            <p:nvPr/>
          </p:nvGrpSpPr>
          <p:grpSpPr>
            <a:xfrm>
              <a:off x="3316153" y="3047589"/>
              <a:ext cx="2147488" cy="523220"/>
              <a:chOff x="3316153" y="2006670"/>
              <a:chExt cx="2147488" cy="52322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743E356-2331-F150-FD34-D96EC7D322F5}"/>
                  </a:ext>
                </a:extLst>
              </p:cNvPr>
              <p:cNvSpPr txBox="1"/>
              <p:nvPr/>
            </p:nvSpPr>
            <p:spPr>
              <a:xfrm>
                <a:off x="3316153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88%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A9821F-6091-3642-0759-6FDCE86813AD}"/>
                  </a:ext>
                </a:extLst>
              </p:cNvPr>
              <p:cNvSpPr txBox="1"/>
              <p:nvPr/>
            </p:nvSpPr>
            <p:spPr>
              <a:xfrm>
                <a:off x="4119625" y="2037447"/>
                <a:ext cx="1344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Donor Retention Rate</a:t>
                </a: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26F5409-4D9F-D55C-24AD-37301B1494B1}"/>
              </a:ext>
            </a:extLst>
          </p:cNvPr>
          <p:cNvGrpSpPr/>
          <p:nvPr/>
        </p:nvGrpSpPr>
        <p:grpSpPr>
          <a:xfrm>
            <a:off x="9300314" y="1834466"/>
            <a:ext cx="2579299" cy="1650647"/>
            <a:chOff x="3219910" y="1920162"/>
            <a:chExt cx="2579299" cy="1650647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44B9CD0-2E7F-B05D-1ACB-78EDD78625C2}"/>
                </a:ext>
              </a:extLst>
            </p:cNvPr>
            <p:cNvGrpSpPr/>
            <p:nvPr/>
          </p:nvGrpSpPr>
          <p:grpSpPr>
            <a:xfrm>
              <a:off x="3219910" y="1920162"/>
              <a:ext cx="2579299" cy="461665"/>
              <a:chOff x="3219910" y="2006670"/>
              <a:chExt cx="2579299" cy="461665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55B7CE4-415F-F65B-3B3F-4CC3138DD916}"/>
                  </a:ext>
                </a:extLst>
              </p:cNvPr>
              <p:cNvSpPr txBox="1"/>
              <p:nvPr/>
            </p:nvSpPr>
            <p:spPr>
              <a:xfrm>
                <a:off x="3219910" y="2006670"/>
                <a:ext cx="1004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en-US" sz="100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473B19A-FAFF-9C95-74C1-A7A67582353F}"/>
                  </a:ext>
                </a:extLst>
              </p:cNvPr>
              <p:cNvSpPr txBox="1"/>
              <p:nvPr/>
            </p:nvSpPr>
            <p:spPr>
              <a:xfrm>
                <a:off x="4119625" y="2083288"/>
                <a:ext cx="16795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Audit Score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E16D850-8CF6-216E-C52C-96ADA0D67CBA}"/>
                </a:ext>
              </a:extLst>
            </p:cNvPr>
            <p:cNvGrpSpPr/>
            <p:nvPr/>
          </p:nvGrpSpPr>
          <p:grpSpPr>
            <a:xfrm>
              <a:off x="3268031" y="2483875"/>
              <a:ext cx="2320635" cy="523220"/>
              <a:chOff x="3268031" y="2006670"/>
              <a:chExt cx="2320635" cy="523220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28CFE22-E89A-A3F9-8A3C-76623C0DDB74}"/>
                  </a:ext>
                </a:extLst>
              </p:cNvPr>
              <p:cNvSpPr txBox="1"/>
              <p:nvPr/>
            </p:nvSpPr>
            <p:spPr>
              <a:xfrm>
                <a:off x="3268031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A90809A-CDB5-D6CE-A2E7-44472F255521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469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Donor Advised Funds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A1BDD1E-D1CA-0F08-0837-C66C70FE468B}"/>
                </a:ext>
              </a:extLst>
            </p:cNvPr>
            <p:cNvGrpSpPr/>
            <p:nvPr/>
          </p:nvGrpSpPr>
          <p:grpSpPr>
            <a:xfrm>
              <a:off x="3259382" y="3047589"/>
              <a:ext cx="2539827" cy="523220"/>
              <a:chOff x="3259382" y="2006670"/>
              <a:chExt cx="2539827" cy="523220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67E13E6-8837-6BFD-C5CF-0A6B8635351C}"/>
                  </a:ext>
                </a:extLst>
              </p:cNvPr>
              <p:cNvSpPr txBox="1"/>
              <p:nvPr/>
            </p:nvSpPr>
            <p:spPr>
              <a:xfrm>
                <a:off x="3259382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7C2DFC0-E74B-25AE-52BE-438491B30334}"/>
                  </a:ext>
                </a:extLst>
              </p:cNvPr>
              <p:cNvSpPr txBox="1"/>
              <p:nvPr/>
            </p:nvSpPr>
            <p:spPr>
              <a:xfrm>
                <a:off x="4119625" y="2037447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Decrease in G&amp;A Expenses</a:t>
                </a: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422135B-38B5-9BB2-49AC-C4C9E35CD133}"/>
              </a:ext>
            </a:extLst>
          </p:cNvPr>
          <p:cNvGrpSpPr/>
          <p:nvPr/>
        </p:nvGrpSpPr>
        <p:grpSpPr>
          <a:xfrm>
            <a:off x="407967" y="4310461"/>
            <a:ext cx="2474903" cy="1650647"/>
            <a:chOff x="3219910" y="1920162"/>
            <a:chExt cx="2474903" cy="165064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06A4006-D1FF-E615-7C89-2EF0DB5ABF25}"/>
                </a:ext>
              </a:extLst>
            </p:cNvPr>
            <p:cNvGrpSpPr/>
            <p:nvPr/>
          </p:nvGrpSpPr>
          <p:grpSpPr>
            <a:xfrm>
              <a:off x="3219910" y="1920162"/>
              <a:ext cx="2377730" cy="461665"/>
              <a:chOff x="3219910" y="2006670"/>
              <a:chExt cx="2377730" cy="461665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F3B2F70-9F71-4F63-3D48-8D5B4C9CC0D0}"/>
                  </a:ext>
                </a:extLst>
              </p:cNvPr>
              <p:cNvSpPr txBox="1"/>
              <p:nvPr/>
            </p:nvSpPr>
            <p:spPr>
              <a:xfrm>
                <a:off x="3219910" y="2006670"/>
                <a:ext cx="1004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250%</a:t>
                </a:r>
                <a:endParaRPr lang="en-US" sz="100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95BB0F2-1126-7DF5-FE57-FE8DC6651DB4}"/>
                  </a:ext>
                </a:extLst>
              </p:cNvPr>
              <p:cNvSpPr txBox="1"/>
              <p:nvPr/>
            </p:nvSpPr>
            <p:spPr>
              <a:xfrm>
                <a:off x="4119625" y="2083288"/>
                <a:ext cx="14780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Campaign ROI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743F833-F4B1-8405-E5D3-DD67708A9D55}"/>
                </a:ext>
              </a:extLst>
            </p:cNvPr>
            <p:cNvGrpSpPr/>
            <p:nvPr/>
          </p:nvGrpSpPr>
          <p:grpSpPr>
            <a:xfrm>
              <a:off x="3268031" y="2483875"/>
              <a:ext cx="2329609" cy="523220"/>
              <a:chOff x="3268031" y="2006670"/>
              <a:chExt cx="2329609" cy="523220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E07B11E7-D67E-8605-38FA-38A0770A322A}"/>
                  </a:ext>
                </a:extLst>
              </p:cNvPr>
              <p:cNvSpPr txBox="1"/>
              <p:nvPr/>
            </p:nvSpPr>
            <p:spPr>
              <a:xfrm>
                <a:off x="3268031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FBE4811-F160-2370-44B8-7CAF21D25A7B}"/>
                  </a:ext>
                </a:extLst>
              </p:cNvPr>
              <p:cNvSpPr txBox="1"/>
              <p:nvPr/>
            </p:nvSpPr>
            <p:spPr>
              <a:xfrm>
                <a:off x="4119625" y="2006670"/>
                <a:ext cx="1478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Min/ Touches of Each Donor / Year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46CF3AC-3F43-E045-0045-DE2F8D9AB534}"/>
                </a:ext>
              </a:extLst>
            </p:cNvPr>
            <p:cNvGrpSpPr/>
            <p:nvPr/>
          </p:nvGrpSpPr>
          <p:grpSpPr>
            <a:xfrm>
              <a:off x="3259382" y="3047589"/>
              <a:ext cx="2435431" cy="523220"/>
              <a:chOff x="3259382" y="2006670"/>
              <a:chExt cx="2435431" cy="523220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C0D30BA-9176-02F6-4E4E-A848145F6F38}"/>
                  </a:ext>
                </a:extLst>
              </p:cNvPr>
              <p:cNvSpPr txBox="1"/>
              <p:nvPr/>
            </p:nvSpPr>
            <p:spPr>
              <a:xfrm>
                <a:off x="3259382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F1C261C6-5B8B-A2C7-29C4-9F73DDE9623E}"/>
                  </a:ext>
                </a:extLst>
              </p:cNvPr>
              <p:cNvSpPr txBox="1"/>
              <p:nvPr/>
            </p:nvSpPr>
            <p:spPr>
              <a:xfrm>
                <a:off x="4119625" y="2008555"/>
                <a:ext cx="1575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Donation Conversion Rate</a:t>
                </a:r>
              </a:p>
            </p:txBody>
          </p:sp>
        </p:grpSp>
      </p:grpSp>
      <p:pic>
        <p:nvPicPr>
          <p:cNvPr id="166" name="Picture 165" descr="A magnifying glass with coins&#10;&#10;AI-generated content may be incorrect.">
            <a:extLst>
              <a:ext uri="{FF2B5EF4-FFF2-40B4-BE49-F238E27FC236}">
                <a16:creationId xmlns:a16="http://schemas.microsoft.com/office/drawing/2014/main" id="{0388FDD0-3AB0-0E7D-864A-A7FFB39A82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2221" y="1343407"/>
            <a:ext cx="490148" cy="416028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B0C96D7-8D38-FAE8-0DAE-1034E76846E9}"/>
              </a:ext>
            </a:extLst>
          </p:cNvPr>
          <p:cNvGrpSpPr/>
          <p:nvPr/>
        </p:nvGrpSpPr>
        <p:grpSpPr>
          <a:xfrm>
            <a:off x="3333721" y="4324124"/>
            <a:ext cx="2579299" cy="1603992"/>
            <a:chOff x="3154593" y="1966817"/>
            <a:chExt cx="2579299" cy="1603992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F0335B7-5551-F298-EFB2-38A5A5D35CC6}"/>
                </a:ext>
              </a:extLst>
            </p:cNvPr>
            <p:cNvGrpSpPr/>
            <p:nvPr/>
          </p:nvGrpSpPr>
          <p:grpSpPr>
            <a:xfrm>
              <a:off x="3154593" y="1966817"/>
              <a:ext cx="2579299" cy="523220"/>
              <a:chOff x="3154593" y="2053325"/>
              <a:chExt cx="2579299" cy="523220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0C96887-3A6E-B5BE-358D-B6C8F3D99352}"/>
                  </a:ext>
                </a:extLst>
              </p:cNvPr>
              <p:cNvSpPr txBox="1"/>
              <p:nvPr/>
            </p:nvSpPr>
            <p:spPr>
              <a:xfrm>
                <a:off x="3154593" y="2053325"/>
                <a:ext cx="100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42%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322F5791-C62A-C913-E614-64E4579FF6EE}"/>
                  </a:ext>
                </a:extLst>
              </p:cNvPr>
              <p:cNvSpPr txBox="1"/>
              <p:nvPr/>
            </p:nvSpPr>
            <p:spPr>
              <a:xfrm>
                <a:off x="4054308" y="2055015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in Program Efficiency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263957D-F212-2C38-9D9C-92AE2AEFA7F6}"/>
                </a:ext>
              </a:extLst>
            </p:cNvPr>
            <p:cNvGrpSpPr/>
            <p:nvPr/>
          </p:nvGrpSpPr>
          <p:grpSpPr>
            <a:xfrm>
              <a:off x="3202714" y="2483875"/>
              <a:ext cx="2329609" cy="523220"/>
              <a:chOff x="3202714" y="2006670"/>
              <a:chExt cx="2329609" cy="523220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B879939-71FD-10A6-3B4B-860F6F01FE34}"/>
                  </a:ext>
                </a:extLst>
              </p:cNvPr>
              <p:cNvSpPr txBox="1"/>
              <p:nvPr/>
            </p:nvSpPr>
            <p:spPr>
              <a:xfrm>
                <a:off x="3202714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3A9664E-0456-4293-5986-04C34D9948FE}"/>
                  </a:ext>
                </a:extLst>
              </p:cNvPr>
              <p:cNvSpPr txBox="1"/>
              <p:nvPr/>
            </p:nvSpPr>
            <p:spPr>
              <a:xfrm>
                <a:off x="4054308" y="2006670"/>
                <a:ext cx="1478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Improvement in Overhead Rate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EF1BA66E-4DDA-7A36-5F0E-6F65A1ED110A}"/>
                </a:ext>
              </a:extLst>
            </p:cNvPr>
            <p:cNvGrpSpPr/>
            <p:nvPr/>
          </p:nvGrpSpPr>
          <p:grpSpPr>
            <a:xfrm>
              <a:off x="3194065" y="3047589"/>
              <a:ext cx="2360699" cy="523220"/>
              <a:chOff x="3194065" y="2006670"/>
              <a:chExt cx="2360699" cy="523220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2515671-0417-291C-E75D-D8B6A369D5B6}"/>
                  </a:ext>
                </a:extLst>
              </p:cNvPr>
              <p:cNvSpPr txBox="1"/>
              <p:nvPr/>
            </p:nvSpPr>
            <p:spPr>
              <a:xfrm>
                <a:off x="3194065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5AE0BFB-FDE5-9E21-927A-82237B3CA7D2}"/>
                  </a:ext>
                </a:extLst>
              </p:cNvPr>
              <p:cNvSpPr txBox="1"/>
              <p:nvPr/>
            </p:nvSpPr>
            <p:spPr>
              <a:xfrm>
                <a:off x="4054308" y="2008555"/>
                <a:ext cx="1500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Drop in Cost per Dollar Raised</a:t>
                </a: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5F18F73-08EB-27CE-2E18-E435AE0F9789}"/>
              </a:ext>
            </a:extLst>
          </p:cNvPr>
          <p:cNvGrpSpPr/>
          <p:nvPr/>
        </p:nvGrpSpPr>
        <p:grpSpPr>
          <a:xfrm>
            <a:off x="6275633" y="4324124"/>
            <a:ext cx="2579299" cy="1603992"/>
            <a:chOff x="3154593" y="1966817"/>
            <a:chExt cx="2579299" cy="1603992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BFB803D-1006-7581-D3CA-3E0F52DA6F75}"/>
                </a:ext>
              </a:extLst>
            </p:cNvPr>
            <p:cNvGrpSpPr/>
            <p:nvPr/>
          </p:nvGrpSpPr>
          <p:grpSpPr>
            <a:xfrm>
              <a:off x="3154593" y="1966817"/>
              <a:ext cx="2579299" cy="523220"/>
              <a:chOff x="3154593" y="2053325"/>
              <a:chExt cx="2579299" cy="523220"/>
            </a:xfrm>
          </p:grpSpPr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E0FE8E86-7D02-6183-4A01-3E651B719EB6}"/>
                  </a:ext>
                </a:extLst>
              </p:cNvPr>
              <p:cNvSpPr txBox="1"/>
              <p:nvPr/>
            </p:nvSpPr>
            <p:spPr>
              <a:xfrm>
                <a:off x="3154593" y="2053325"/>
                <a:ext cx="100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92%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3F8D2AC-33E8-1CB4-2ED4-BCF59886F589}"/>
                  </a:ext>
                </a:extLst>
              </p:cNvPr>
              <p:cNvSpPr txBox="1"/>
              <p:nvPr/>
            </p:nvSpPr>
            <p:spPr>
              <a:xfrm>
                <a:off x="4054308" y="2055015"/>
                <a:ext cx="167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5-Year Volunteer Retention Rate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A43D7EC-F1C9-C6AE-19DA-72B683F26F5B}"/>
                </a:ext>
              </a:extLst>
            </p:cNvPr>
            <p:cNvGrpSpPr/>
            <p:nvPr/>
          </p:nvGrpSpPr>
          <p:grpSpPr>
            <a:xfrm>
              <a:off x="3202714" y="2483875"/>
              <a:ext cx="2329609" cy="523220"/>
              <a:chOff x="3202714" y="2006670"/>
              <a:chExt cx="2329609" cy="523220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35EA2C79-B0B0-4A99-D789-566E5D409083}"/>
                  </a:ext>
                </a:extLst>
              </p:cNvPr>
              <p:cNvSpPr txBox="1"/>
              <p:nvPr/>
            </p:nvSpPr>
            <p:spPr>
              <a:xfrm>
                <a:off x="3202714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98%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F7B504F-4174-664E-11ED-C9532DA3B35F}"/>
                  </a:ext>
                </a:extLst>
              </p:cNvPr>
              <p:cNvSpPr txBox="1"/>
              <p:nvPr/>
            </p:nvSpPr>
            <p:spPr>
              <a:xfrm>
                <a:off x="4054308" y="2006670"/>
                <a:ext cx="1478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Volunteer Satisfaction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6129B1C-F15B-11D4-A6B9-49BD86AB2374}"/>
                </a:ext>
              </a:extLst>
            </p:cNvPr>
            <p:cNvGrpSpPr/>
            <p:nvPr/>
          </p:nvGrpSpPr>
          <p:grpSpPr>
            <a:xfrm>
              <a:off x="3194065" y="3047589"/>
              <a:ext cx="2360699" cy="523220"/>
              <a:chOff x="3194065" y="2006670"/>
              <a:chExt cx="2360699" cy="523220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6A27DAF6-2667-6787-FBB0-53DF2D90D1E8}"/>
                  </a:ext>
                </a:extLst>
              </p:cNvPr>
              <p:cNvSpPr txBox="1"/>
              <p:nvPr/>
            </p:nvSpPr>
            <p:spPr>
              <a:xfrm>
                <a:off x="3194065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4970D04-B866-346C-4153-4489A203939C}"/>
                  </a:ext>
                </a:extLst>
              </p:cNvPr>
              <p:cNvSpPr txBox="1"/>
              <p:nvPr/>
            </p:nvSpPr>
            <p:spPr>
              <a:xfrm>
                <a:off x="4054308" y="2008555"/>
                <a:ext cx="1500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Drop in Cost per Dollar Raised</a:t>
                </a: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0DA769C-5F3D-1427-DB89-2A8716032B50}"/>
              </a:ext>
            </a:extLst>
          </p:cNvPr>
          <p:cNvGrpSpPr/>
          <p:nvPr/>
        </p:nvGrpSpPr>
        <p:grpSpPr>
          <a:xfrm>
            <a:off x="9300314" y="4318844"/>
            <a:ext cx="2444247" cy="1603992"/>
            <a:chOff x="3154593" y="1966817"/>
            <a:chExt cx="2444247" cy="1603992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DD10DE6-54AC-9F9C-CF4B-A309746D732F}"/>
                </a:ext>
              </a:extLst>
            </p:cNvPr>
            <p:cNvGrpSpPr/>
            <p:nvPr/>
          </p:nvGrpSpPr>
          <p:grpSpPr>
            <a:xfrm>
              <a:off x="3154593" y="1966817"/>
              <a:ext cx="2350468" cy="523220"/>
              <a:chOff x="3154593" y="2053325"/>
              <a:chExt cx="2350468" cy="523220"/>
            </a:xfrm>
          </p:grpSpPr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8024D7F6-41B7-5023-907C-BF894A5938C6}"/>
                  </a:ext>
                </a:extLst>
              </p:cNvPr>
              <p:cNvSpPr txBox="1"/>
              <p:nvPr/>
            </p:nvSpPr>
            <p:spPr>
              <a:xfrm>
                <a:off x="3154593" y="2053325"/>
                <a:ext cx="100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0FF332F3-D4B2-0F08-D972-D6A06CB56F35}"/>
                  </a:ext>
                </a:extLst>
              </p:cNvPr>
              <p:cNvSpPr txBox="1"/>
              <p:nvPr/>
            </p:nvSpPr>
            <p:spPr>
              <a:xfrm>
                <a:off x="4054308" y="2055015"/>
                <a:ext cx="1450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Grants Secured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DF49A587-1137-40D3-57E5-6D9DF17C4171}"/>
                </a:ext>
              </a:extLst>
            </p:cNvPr>
            <p:cNvGrpSpPr/>
            <p:nvPr/>
          </p:nvGrpSpPr>
          <p:grpSpPr>
            <a:xfrm>
              <a:off x="3202714" y="2483875"/>
              <a:ext cx="2396126" cy="523220"/>
              <a:chOff x="3202714" y="2006670"/>
              <a:chExt cx="2396126" cy="523220"/>
            </a:xfrm>
          </p:grpSpPr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F7744DBB-95BE-1EC5-4484-FC606674E10E}"/>
                  </a:ext>
                </a:extLst>
              </p:cNvPr>
              <p:cNvSpPr txBox="1"/>
              <p:nvPr/>
            </p:nvSpPr>
            <p:spPr>
              <a:xfrm>
                <a:off x="3202714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DACB73A-B228-7649-37E6-9B6D01BB811A}"/>
                  </a:ext>
                </a:extLst>
              </p:cNvPr>
              <p:cNvSpPr txBox="1"/>
              <p:nvPr/>
            </p:nvSpPr>
            <p:spPr>
              <a:xfrm>
                <a:off x="4054308" y="2030087"/>
                <a:ext cx="1544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in Average Grant Size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F28F81DB-B2B6-A6AA-0547-5E222C4EDF4C}"/>
                </a:ext>
              </a:extLst>
            </p:cNvPr>
            <p:cNvGrpSpPr/>
            <p:nvPr/>
          </p:nvGrpSpPr>
          <p:grpSpPr>
            <a:xfrm>
              <a:off x="3194065" y="3047589"/>
              <a:ext cx="2360699" cy="523220"/>
              <a:chOff x="3194065" y="2006670"/>
              <a:chExt cx="2360699" cy="523220"/>
            </a:xfrm>
          </p:grpSpPr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B544A2B-CD39-1CE8-FD14-FD72BA044A7F}"/>
                  </a:ext>
                </a:extLst>
              </p:cNvPr>
              <p:cNvSpPr txBox="1"/>
              <p:nvPr/>
            </p:nvSpPr>
            <p:spPr>
              <a:xfrm>
                <a:off x="3194065" y="2006670"/>
                <a:ext cx="907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32%</a:t>
                </a:r>
                <a:endParaRPr lang="en-US" sz="1050" dirty="0">
                  <a:solidFill>
                    <a:srgbClr val="13284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CE5A061-FF73-4894-95A6-B9677EC792C5}"/>
                  </a:ext>
                </a:extLst>
              </p:cNvPr>
              <p:cNvSpPr txBox="1"/>
              <p:nvPr/>
            </p:nvSpPr>
            <p:spPr>
              <a:xfrm>
                <a:off x="4054308" y="2008555"/>
                <a:ext cx="1500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13284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in Non-Donation Revenue</a:t>
                </a:r>
              </a:p>
            </p:txBody>
          </p:sp>
        </p:grpSp>
      </p:grpSp>
      <p:pic>
        <p:nvPicPr>
          <p:cNvPr id="199" name="Picture 198" descr="A logo for a homeless service network&#10;&#10;AI-generated content may be incorrect.">
            <a:extLst>
              <a:ext uri="{FF2B5EF4-FFF2-40B4-BE49-F238E27FC236}">
                <a16:creationId xmlns:a16="http://schemas.microsoft.com/office/drawing/2014/main" id="{055B58FC-2CDC-BAAA-799B-2FD48282C5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49221" y="287667"/>
            <a:ext cx="1215144" cy="852583"/>
          </a:xfrm>
          <a:prstGeom prst="rect">
            <a:avLst/>
          </a:prstGeom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E7A53674-FDFD-046D-029B-C3E11F0AEA4E}"/>
              </a:ext>
            </a:extLst>
          </p:cNvPr>
          <p:cNvSpPr txBox="1"/>
          <p:nvPr/>
        </p:nvSpPr>
        <p:spPr>
          <a:xfrm>
            <a:off x="199038" y="209350"/>
            <a:ext cx="10224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5BC2E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Potential Key Performance Indicators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4E6E-A32D-30E3-54FA-1A5EB761027D}"/>
              </a:ext>
            </a:extLst>
          </p:cNvPr>
          <p:cNvSpPr txBox="1"/>
          <p:nvPr/>
        </p:nvSpPr>
        <p:spPr>
          <a:xfrm>
            <a:off x="1674453" y="6358230"/>
            <a:ext cx="26633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Metrics are not actual. For presentation only</a:t>
            </a:r>
          </a:p>
        </p:txBody>
      </p:sp>
    </p:spTree>
    <p:extLst>
      <p:ext uri="{BB962C8B-B14F-4D97-AF65-F5344CB8AC3E}">
        <p14:creationId xmlns:p14="http://schemas.microsoft.com/office/powerpoint/2010/main" val="39718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D312-90C8-F55F-6E6F-19C8A888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420470" cy="731449"/>
          </a:xfrm>
        </p:spPr>
        <p:txBody>
          <a:bodyPr>
            <a:normAutofit fontScale="90000"/>
          </a:bodyPr>
          <a:lstStyle/>
          <a:p>
            <a:r>
              <a:rPr lang="en-US" dirty="0"/>
              <a:t>Salesforce Goal: </a:t>
            </a:r>
            <a:br>
              <a:rPr lang="en-US" dirty="0"/>
            </a:br>
            <a:r>
              <a:rPr lang="en-US" sz="2700" b="0" dirty="0"/>
              <a:t>Grow Your Business By Maximizing Your Salesforce Investment</a:t>
            </a:r>
            <a:endParaRPr lang="en-US" sz="2200" b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35098D-722E-DD73-8E9E-098BAEC5E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099242"/>
              </p:ext>
            </p:extLst>
          </p:nvPr>
        </p:nvGraphicFramePr>
        <p:xfrm>
          <a:off x="124525" y="1337231"/>
          <a:ext cx="11948504" cy="51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894">
                  <a:extLst>
                    <a:ext uri="{9D8B030D-6E8A-4147-A177-3AD203B41FA5}">
                      <a16:colId xmlns:a16="http://schemas.microsoft.com/office/drawing/2014/main" val="3425127617"/>
                    </a:ext>
                  </a:extLst>
                </a:gridCol>
                <a:gridCol w="2247441">
                  <a:extLst>
                    <a:ext uri="{9D8B030D-6E8A-4147-A177-3AD203B41FA5}">
                      <a16:colId xmlns:a16="http://schemas.microsoft.com/office/drawing/2014/main" val="3937880921"/>
                    </a:ext>
                  </a:extLst>
                </a:gridCol>
                <a:gridCol w="2203374">
                  <a:extLst>
                    <a:ext uri="{9D8B030D-6E8A-4147-A177-3AD203B41FA5}">
                      <a16:colId xmlns:a16="http://schemas.microsoft.com/office/drawing/2014/main" val="3597079727"/>
                    </a:ext>
                  </a:extLst>
                </a:gridCol>
                <a:gridCol w="2445744">
                  <a:extLst>
                    <a:ext uri="{9D8B030D-6E8A-4147-A177-3AD203B41FA5}">
                      <a16:colId xmlns:a16="http://schemas.microsoft.com/office/drawing/2014/main" val="3845290356"/>
                    </a:ext>
                  </a:extLst>
                </a:gridCol>
                <a:gridCol w="2290051">
                  <a:extLst>
                    <a:ext uri="{9D8B030D-6E8A-4147-A177-3AD203B41FA5}">
                      <a16:colId xmlns:a16="http://schemas.microsoft.com/office/drawing/2014/main" val="2274111096"/>
                    </a:ext>
                  </a:extLst>
                </a:gridCol>
              </a:tblGrid>
              <a:tr h="1360833">
                <a:tc>
                  <a:txBody>
                    <a:bodyPr/>
                    <a:lstStyle/>
                    <a:p>
                      <a:pPr marL="1028700" lvl="3" indent="0" algn="l">
                        <a:tabLst>
                          <a:tab pos="3141663" algn="l"/>
                          <a:tab pos="3425825" algn="l"/>
                        </a:tabLst>
                      </a:pPr>
                      <a:r>
                        <a:rPr lang="en-US" sz="1800" b="0" i="0" dirty="0">
                          <a:solidFill>
                            <a:srgbClr val="14255A"/>
                          </a:solidFill>
                          <a:latin typeface="Avenir Next Medium" panose="020B0503020202020204" pitchFamily="34" charset="0"/>
                        </a:rPr>
                        <a:t>Challenge: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rgbClr val="4F4E56"/>
                          </a:solidFill>
                          <a:latin typeface="Avenir Next Medium" panose="020B0503020202020204" pitchFamily="34" charset="0"/>
                        </a:rPr>
                        <a:t>Scalability</a:t>
                      </a:r>
                    </a:p>
                    <a:p>
                      <a:br>
                        <a:rPr lang="en-US" sz="14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14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</a:rPr>
                        <a:t>You need to reduce non-value add and silo approach in the business process.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4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rgbClr val="4F4E56"/>
                          </a:solidFill>
                          <a:latin typeface="Avenir Next Medium" panose="020B0503020202020204" pitchFamily="34" charset="0"/>
                        </a:rPr>
                        <a:t>Resource Efficiency</a:t>
                      </a:r>
                    </a:p>
                    <a:p>
                      <a:endParaRPr lang="en-US" sz="14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US" sz="1400" kern="12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You need resources allocated when they are needed to optimize efficiency and minimize waste.</a:t>
                      </a:r>
                    </a:p>
                  </a:txBody>
                  <a:tcPr>
                    <a:lnL w="38100" cap="flat" cmpd="sng" algn="ctr">
                      <a:solidFill>
                        <a:srgbClr val="4F4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4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rgbClr val="4F4E56"/>
                          </a:solidFill>
                          <a:latin typeface="Avenir Next Medium" panose="020B0503020202020204" pitchFamily="34" charset="0"/>
                        </a:rPr>
                        <a:t>Integrated Collaboration</a:t>
                      </a:r>
                    </a:p>
                    <a:p>
                      <a:endParaRPr lang="en-US" sz="14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You need to share information, resources, and expertise across different functions.</a:t>
                      </a:r>
                    </a:p>
                  </a:txBody>
                  <a:tcPr>
                    <a:lnL w="38100" cap="flat" cmpd="sng" algn="ctr">
                      <a:solidFill>
                        <a:srgbClr val="4F4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4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rgbClr val="4F4E56"/>
                          </a:solidFill>
                          <a:latin typeface="Avenir Next Medium" panose="020B0503020202020204" pitchFamily="34" charset="0"/>
                        </a:rPr>
                        <a:t>Leverage Solution</a:t>
                      </a:r>
                    </a:p>
                    <a:p>
                      <a:endParaRPr lang="en-US" sz="14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US" sz="14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</a:rPr>
                        <a:t>You need to support the scale to new business on a single platform.</a:t>
                      </a:r>
                    </a:p>
                  </a:txBody>
                  <a:tcPr>
                    <a:lnL w="38100" cap="flat" cmpd="sng" algn="ctr">
                      <a:solidFill>
                        <a:srgbClr val="4F4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230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3" algn="l"/>
                      <a:endParaRPr lang="en-US" sz="600" b="0" i="0" dirty="0">
                        <a:solidFill>
                          <a:srgbClr val="14255A"/>
                        </a:solidFill>
                        <a:latin typeface="Avenir Next Medium" panose="020B0503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Avenir Next" panose="020B0503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Avenir Next" panose="020B0503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Avenir Next" panose="020B0503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Avenir Next" panose="020B0503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450961"/>
                  </a:ext>
                </a:extLst>
              </a:tr>
              <a:tr h="1427747">
                <a:tc>
                  <a:txBody>
                    <a:bodyPr/>
                    <a:lstStyle/>
                    <a:p>
                      <a:pPr marL="1028700" lvl="3" indent="0" algn="l">
                        <a:tabLst/>
                      </a:pPr>
                      <a:r>
                        <a:rPr lang="en-US" sz="1800" b="0" i="0" dirty="0">
                          <a:solidFill>
                            <a:srgbClr val="14255A"/>
                          </a:solidFill>
                          <a:latin typeface="Avenir Next Medium" panose="020B0503020202020204" pitchFamily="34" charset="0"/>
                        </a:rPr>
                        <a:t>Consequence: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3AE5B"/>
                          </a:solidFill>
                          <a:latin typeface="Avenir Next Medium" panose="020B0503020202020204" pitchFamily="34" charset="0"/>
                        </a:rPr>
                        <a:t>High-Cost Growth</a:t>
                      </a:r>
                    </a:p>
                    <a:p>
                      <a:endParaRPr lang="en-US" sz="14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You could continue inefficiencies, higher costs hindering growth.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AE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3AE5B"/>
                          </a:solidFill>
                          <a:latin typeface="Avenir Next Medium" panose="020B0503020202020204" pitchFamily="34" charset="0"/>
                        </a:rPr>
                        <a:t>Increased Costs</a:t>
                      </a:r>
                    </a:p>
                    <a:p>
                      <a:endParaRPr lang="en-US" sz="14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You see increased costs, reduced efficiency, and poor client service hindering overall business performance.</a:t>
                      </a:r>
                    </a:p>
                  </a:txBody>
                  <a:tcPr>
                    <a:lnL w="38100" cap="flat" cmpd="sng" algn="ctr">
                      <a:solidFill>
                        <a:srgbClr val="F3AE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AE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3AE5B"/>
                          </a:solidFill>
                          <a:latin typeface="Avenir Next Medium" panose="020B0503020202020204" pitchFamily="34" charset="0"/>
                        </a:rPr>
                        <a:t>Disjointed Operations</a:t>
                      </a:r>
                    </a:p>
                    <a:p>
                      <a:endParaRPr lang="en-US" sz="14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You could continue with silos, excel spreadsheets, communication barriers, duplication, delays and poor customer experience.</a:t>
                      </a:r>
                    </a:p>
                  </a:txBody>
                  <a:tcPr>
                    <a:lnL w="38100" cap="flat" cmpd="sng" algn="ctr">
                      <a:solidFill>
                        <a:srgbClr val="F3AE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AE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3AE5B"/>
                          </a:solidFill>
                          <a:latin typeface="Avenir Next Medium" panose="020B0503020202020204" pitchFamily="34" charset="0"/>
                        </a:rPr>
                        <a:t>Separate Solutions</a:t>
                      </a:r>
                    </a:p>
                    <a:p>
                      <a:endParaRPr lang="en-US" sz="14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US" sz="14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</a:rPr>
                        <a:t>You could end up with business growth be constrained by limited capacity or complexity</a:t>
                      </a:r>
                    </a:p>
                  </a:txBody>
                  <a:tcPr>
                    <a:lnL w="38100" cap="flat" cmpd="sng" algn="ctr">
                      <a:solidFill>
                        <a:srgbClr val="F3AE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93182"/>
                  </a:ext>
                </a:extLst>
              </a:tr>
              <a:tr h="152977">
                <a:tc>
                  <a:txBody>
                    <a:bodyPr/>
                    <a:lstStyle/>
                    <a:p>
                      <a:pPr lvl="3" algn="l"/>
                      <a:endParaRPr lang="en-US" sz="600" dirty="0"/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540811"/>
                  </a:ext>
                </a:extLst>
              </a:tr>
              <a:tr h="1427747">
                <a:tc>
                  <a:txBody>
                    <a:bodyPr/>
                    <a:lstStyle/>
                    <a:p>
                      <a:pPr marL="1028700" lvl="3" indent="0" algn="l">
                        <a:tabLst/>
                      </a:pPr>
                      <a:r>
                        <a:rPr lang="en-US" sz="1800" b="0" i="0" dirty="0">
                          <a:solidFill>
                            <a:srgbClr val="14255A"/>
                          </a:solidFill>
                          <a:latin typeface="Avenir Next Medium" panose="020B0503020202020204" pitchFamily="34" charset="0"/>
                        </a:rPr>
                        <a:t>Solution: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5BC2E7"/>
                          </a:solidFill>
                          <a:latin typeface="Avenir Next Medium" panose="020B0503020202020204" pitchFamily="34" charset="0"/>
                        </a:rPr>
                        <a:t>Automated Approach</a:t>
                      </a:r>
                    </a:p>
                    <a:p>
                      <a:endParaRPr lang="en-US" sz="8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US" sz="14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</a:rPr>
                        <a:t>Build triggers and rules which take manual work out of the solution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C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0" kern="1200" dirty="0">
                          <a:solidFill>
                            <a:srgbClr val="5BC2E7"/>
                          </a:solidFill>
                          <a:latin typeface="Avenir Next Medium" panose="020B0503020202020204" pitchFamily="34" charset="0"/>
                          <a:ea typeface="+mn-ea"/>
                          <a:cs typeface="+mn-cs"/>
                        </a:rPr>
                        <a:t>JIT Workload Mgmt.</a:t>
                      </a:r>
                    </a:p>
                    <a:p>
                      <a:endParaRPr lang="en-US" sz="8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US" sz="1400" kern="12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Enable users to swiftly access pertinent information and customize workflows for dynamic demands.</a:t>
                      </a:r>
                    </a:p>
                  </a:txBody>
                  <a:tcPr>
                    <a:lnL w="38100" cap="flat" cmpd="sng" algn="ctr">
                      <a:solidFill>
                        <a:srgbClr val="5BC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C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5BC2E7"/>
                          </a:solidFill>
                          <a:latin typeface="Avenir Next Medium" panose="020B0503020202020204" pitchFamily="34" charset="0"/>
                        </a:rPr>
                        <a:t>Unified Communication</a:t>
                      </a:r>
                    </a:p>
                    <a:p>
                      <a:endParaRPr lang="en-US" sz="8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r>
                        <a:rPr lang="en-US" sz="14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</a:rPr>
                        <a:t>Engage a team that has worked in industry, not just consulted</a:t>
                      </a:r>
                    </a:p>
                  </a:txBody>
                  <a:tcPr>
                    <a:lnL w="38100" cap="flat" cmpd="sng" algn="ctr">
                      <a:solidFill>
                        <a:srgbClr val="5BC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C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5BC2E7"/>
                          </a:solidFill>
                          <a:latin typeface="Avenir Next Medium" panose="020B0503020202020204" pitchFamily="34" charset="0"/>
                        </a:rPr>
                        <a:t>Versatile Platform</a:t>
                      </a:r>
                    </a:p>
                    <a:p>
                      <a:endParaRPr lang="en-US" sz="8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rgbClr val="4F4E56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Flexible platform adaptable to diverse business requirements</a:t>
                      </a:r>
                    </a:p>
                  </a:txBody>
                  <a:tcPr>
                    <a:lnL w="38100" cap="flat" cmpd="sng" algn="ctr">
                      <a:solidFill>
                        <a:srgbClr val="5BC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03223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4B4D4DE-594C-ED08-ACE7-C912FB1DD233}"/>
              </a:ext>
            </a:extLst>
          </p:cNvPr>
          <p:cNvGrpSpPr/>
          <p:nvPr/>
        </p:nvGrpSpPr>
        <p:grpSpPr>
          <a:xfrm>
            <a:off x="85280" y="1601846"/>
            <a:ext cx="950976" cy="947531"/>
            <a:chOff x="305620" y="1566911"/>
            <a:chExt cx="1241659" cy="12224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C1A042-74ED-26DA-AC3C-A07DD36C3512}"/>
                </a:ext>
              </a:extLst>
            </p:cNvPr>
            <p:cNvSpPr/>
            <p:nvPr/>
          </p:nvSpPr>
          <p:spPr>
            <a:xfrm>
              <a:off x="305620" y="1566911"/>
              <a:ext cx="1241659" cy="1222409"/>
            </a:xfrm>
            <a:prstGeom prst="ellipse">
              <a:avLst/>
            </a:prstGeom>
            <a:solidFill>
              <a:srgbClr val="4F4E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ue and black map with a black background&#10;&#10;Description automatically generated">
              <a:extLst>
                <a:ext uri="{FF2B5EF4-FFF2-40B4-BE49-F238E27FC236}">
                  <a16:creationId xmlns:a16="http://schemas.microsoft.com/office/drawing/2014/main" id="{BD32AB7F-FBC5-CD77-BC0F-B266DB0B1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946" y="1779872"/>
              <a:ext cx="756386" cy="75638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46C3372-8F20-7CCE-0691-7974ED7410D7}"/>
              </a:ext>
            </a:extLst>
          </p:cNvPr>
          <p:cNvGrpSpPr/>
          <p:nvPr/>
        </p:nvGrpSpPr>
        <p:grpSpPr>
          <a:xfrm>
            <a:off x="118971" y="3542885"/>
            <a:ext cx="950976" cy="950976"/>
            <a:chOff x="339309" y="3226091"/>
            <a:chExt cx="1241659" cy="122240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520FAC-CF99-7CA5-E341-FE1E8AD259F7}"/>
                </a:ext>
              </a:extLst>
            </p:cNvPr>
            <p:cNvSpPr/>
            <p:nvPr/>
          </p:nvSpPr>
          <p:spPr>
            <a:xfrm>
              <a:off x="339309" y="3226091"/>
              <a:ext cx="1241659" cy="1222409"/>
            </a:xfrm>
            <a:prstGeom prst="ellipse">
              <a:avLst/>
            </a:prstGeom>
            <a:solidFill>
              <a:srgbClr val="F3AE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 blue graph with a sad face&#10;&#10;Description automatically generated">
              <a:extLst>
                <a:ext uri="{FF2B5EF4-FFF2-40B4-BE49-F238E27FC236}">
                  <a16:creationId xmlns:a16="http://schemas.microsoft.com/office/drawing/2014/main" id="{21C5D4C3-F286-232E-6A65-5CD4BE167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946" y="3459903"/>
              <a:ext cx="756386" cy="7563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6CCF88-8FCD-C301-769D-4B38808261A8}"/>
              </a:ext>
            </a:extLst>
          </p:cNvPr>
          <p:cNvGrpSpPr>
            <a:grpSpLocks noChangeAspect="1"/>
          </p:cNvGrpSpPr>
          <p:nvPr/>
        </p:nvGrpSpPr>
        <p:grpSpPr>
          <a:xfrm>
            <a:off x="118971" y="5122499"/>
            <a:ext cx="965952" cy="950976"/>
            <a:chOff x="317634" y="4885271"/>
            <a:chExt cx="1241659" cy="122240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DE00CD-885E-A6DF-7756-86CF1D7725C5}"/>
                </a:ext>
              </a:extLst>
            </p:cNvPr>
            <p:cNvSpPr/>
            <p:nvPr/>
          </p:nvSpPr>
          <p:spPr>
            <a:xfrm>
              <a:off x="317634" y="4885271"/>
              <a:ext cx="1241659" cy="1222409"/>
            </a:xfrm>
            <a:prstGeom prst="ellipse">
              <a:avLst/>
            </a:prstGeom>
            <a:solidFill>
              <a:srgbClr val="5BC2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ue check mark in a square&#10;&#10;Description automatically generated">
              <a:extLst>
                <a:ext uri="{FF2B5EF4-FFF2-40B4-BE49-F238E27FC236}">
                  <a16:creationId xmlns:a16="http://schemas.microsoft.com/office/drawing/2014/main" id="{5EB32F87-3BE7-3864-17F2-D32EB3F86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947" y="5140737"/>
              <a:ext cx="758147" cy="655318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EE8B58AA-968B-EB08-16C7-E71840A4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7235" y="6380909"/>
            <a:ext cx="4114800" cy="36512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Proprietary and Confidential 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D5F7686-16F0-9079-9E0E-95E1000B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898" y="6380910"/>
            <a:ext cx="536275" cy="365125"/>
          </a:xfrm>
        </p:spPr>
        <p:txBody>
          <a:bodyPr/>
          <a:lstStyle/>
          <a:p>
            <a:fld id="{D0706ED3-A21F-7842-B409-D0CA5A553A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9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9742A-7EF1-6C4A-3FFB-8F28753BB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20A2-A9D0-9CDA-7A1E-DD17E2A4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169694"/>
            <a:ext cx="10420470" cy="731449"/>
          </a:xfrm>
        </p:spPr>
        <p:txBody>
          <a:bodyPr>
            <a:normAutofit fontScale="90000"/>
          </a:bodyPr>
          <a:lstStyle/>
          <a:p>
            <a:r>
              <a:rPr lang="en-US" dirty="0"/>
              <a:t>Salesforce Goal: </a:t>
            </a:r>
            <a:br>
              <a:rPr lang="en-US" dirty="0"/>
            </a:br>
            <a:r>
              <a:rPr lang="en-US" sz="2700" b="0" dirty="0"/>
              <a:t>Grow Your Business By Maximizing Your Salesforce Investment</a:t>
            </a:r>
            <a:endParaRPr lang="en-US" sz="2200" b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4B6451-698B-8561-EF71-48716B119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0565"/>
              </p:ext>
            </p:extLst>
          </p:nvPr>
        </p:nvGraphicFramePr>
        <p:xfrm>
          <a:off x="828452" y="1396887"/>
          <a:ext cx="6128697" cy="4597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720">
                  <a:extLst>
                    <a:ext uri="{9D8B030D-6E8A-4147-A177-3AD203B41FA5}">
                      <a16:colId xmlns:a16="http://schemas.microsoft.com/office/drawing/2014/main" val="3425127617"/>
                    </a:ext>
                  </a:extLst>
                </a:gridCol>
                <a:gridCol w="2825977">
                  <a:extLst>
                    <a:ext uri="{9D8B030D-6E8A-4147-A177-3AD203B41FA5}">
                      <a16:colId xmlns:a16="http://schemas.microsoft.com/office/drawing/2014/main" val="3937880921"/>
                    </a:ext>
                  </a:extLst>
                </a:gridCol>
              </a:tblGrid>
              <a:tr h="1360833">
                <a:tc>
                  <a:txBody>
                    <a:bodyPr/>
                    <a:lstStyle/>
                    <a:p>
                      <a:pPr marL="1028700" lvl="3" indent="0" algn="l">
                        <a:tabLst>
                          <a:tab pos="3141663" algn="l"/>
                          <a:tab pos="3425825" algn="l"/>
                        </a:tabLst>
                      </a:pPr>
                      <a:r>
                        <a:rPr lang="en-US" sz="1800" b="0" i="0" dirty="0">
                          <a:solidFill>
                            <a:srgbClr val="14255A"/>
                          </a:solidFill>
                          <a:latin typeface="Avenir Next Medium" panose="020B0503020202020204" pitchFamily="34" charset="0"/>
                        </a:rPr>
                        <a:t>Challenge: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4F4E56"/>
                          </a:solidFill>
                          <a:latin typeface="Avenir Next Medium" panose="020B0503020202020204" pitchFamily="34" charset="0"/>
                        </a:rPr>
                        <a:t>Reporting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solidFill>
                            <a:srgbClr val="4F4E56"/>
                          </a:solidFill>
                          <a:latin typeface="Avenir Next"/>
                        </a:rPr>
                      </a:br>
                      <a:r>
                        <a:rPr lang="en-US" sz="1400" b="0" i="0" u="none" strike="noStrike" kern="1200" dirty="0">
                          <a:solidFill>
                            <a:srgbClr val="4F4E56"/>
                          </a:solidFill>
                          <a:latin typeface="Avenir Next"/>
                          <a:ea typeface="+mn-ea"/>
                          <a:cs typeface="+mn-cs"/>
                        </a:rPr>
                        <a:t>You need an environment which </a:t>
                      </a:r>
                      <a:r>
                        <a:rPr lang="en-US" sz="1400" b="0" i="0" u="none" strike="noStrike" kern="1200" noProof="0" dirty="0">
                          <a:solidFill>
                            <a:srgbClr val="4F4E56"/>
                          </a:solidFill>
                          <a:latin typeface="Avenir Next"/>
                          <a:ea typeface="+mn-ea"/>
                          <a:cs typeface="+mn-cs"/>
                        </a:rPr>
                        <a:t>fosters data accuracy, accessibility, transparency, and collaboration through reporting.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4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230240"/>
                  </a:ext>
                </a:extLst>
              </a:tr>
              <a:tr h="187377">
                <a:tc>
                  <a:txBody>
                    <a:bodyPr/>
                    <a:lstStyle/>
                    <a:p>
                      <a:pPr lvl="3" algn="l"/>
                      <a:endParaRPr lang="en-US" sz="600" b="0" i="0" dirty="0">
                        <a:solidFill>
                          <a:srgbClr val="14255A"/>
                        </a:solidFill>
                        <a:latin typeface="Avenir Next Medium" panose="020B0503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Avenir Next" panose="020B0503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450961"/>
                  </a:ext>
                </a:extLst>
              </a:tr>
              <a:tr h="1427747">
                <a:tc>
                  <a:txBody>
                    <a:bodyPr/>
                    <a:lstStyle/>
                    <a:p>
                      <a:pPr marL="1028700" lvl="3" indent="0" algn="l">
                        <a:tabLst/>
                      </a:pPr>
                      <a:r>
                        <a:rPr lang="en-US" sz="1800" b="0" i="0" dirty="0">
                          <a:solidFill>
                            <a:srgbClr val="14255A"/>
                          </a:solidFill>
                          <a:latin typeface="Avenir Next Medium" panose="020B0503020202020204" pitchFamily="34" charset="0"/>
                        </a:rPr>
                        <a:t>Consequence: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F3AE5B"/>
                          </a:solidFill>
                          <a:latin typeface="Avenir Next Medium"/>
                        </a:rPr>
                        <a:t>Inadequate Reporting</a:t>
                      </a:r>
                      <a:endParaRPr lang="en-US" sz="1600" b="0" i="0" dirty="0">
                        <a:solidFill>
                          <a:srgbClr val="F3AE5B"/>
                        </a:solidFill>
                        <a:latin typeface="Avenir Next Medium" panose="020B0503020202020204" pitchFamily="34" charset="0"/>
                      </a:endParaRPr>
                    </a:p>
                    <a:p>
                      <a:endParaRPr lang="en-US" sz="14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0" algn="l" rtl="0" eaLnBrk="1" latinLnBrk="0" hangingPunct="1"/>
                      <a:r>
                        <a:rPr lang="en-US" sz="1400" b="0" i="0" u="none" strike="noStrike" kern="1200" dirty="0">
                          <a:solidFill>
                            <a:srgbClr val="4F4E56"/>
                          </a:solidFill>
                          <a:latin typeface="Avenir Next"/>
                          <a:ea typeface="+mn-ea"/>
                          <a:cs typeface="+mn-cs"/>
                        </a:rPr>
                        <a:t>You continue </a:t>
                      </a:r>
                      <a:r>
                        <a:rPr lang="en-US" sz="1400" b="0" i="0" u="none" strike="noStrike" kern="1200" noProof="0" dirty="0">
                          <a:solidFill>
                            <a:srgbClr val="4F4E56"/>
                          </a:solidFill>
                          <a:latin typeface="Avenir Next"/>
                          <a:ea typeface="+mn-ea"/>
                          <a:cs typeface="+mn-cs"/>
                        </a:rPr>
                        <a:t>uninformed decision-making, missed opportunities, and reduced operational efficiency.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AE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93182"/>
                  </a:ext>
                </a:extLst>
              </a:tr>
              <a:tr h="152977">
                <a:tc>
                  <a:txBody>
                    <a:bodyPr/>
                    <a:lstStyle/>
                    <a:p>
                      <a:pPr lvl="3" algn="l"/>
                      <a:endParaRPr lang="en-US" sz="600" dirty="0"/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4F4E56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540811"/>
                  </a:ext>
                </a:extLst>
              </a:tr>
              <a:tr h="1427747">
                <a:tc>
                  <a:txBody>
                    <a:bodyPr/>
                    <a:lstStyle/>
                    <a:p>
                      <a:pPr marL="1028700" lvl="3" indent="0" algn="l">
                        <a:tabLst/>
                      </a:pPr>
                      <a:r>
                        <a:rPr lang="en-US" sz="1800" b="0" i="0" dirty="0">
                          <a:solidFill>
                            <a:srgbClr val="14255A"/>
                          </a:solidFill>
                          <a:latin typeface="Avenir Next Medium" panose="020B0503020202020204" pitchFamily="34" charset="0"/>
                        </a:rPr>
                        <a:t>Solution: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600" b="0" i="0" kern="1200" dirty="0">
                          <a:solidFill>
                            <a:srgbClr val="5BC2E7"/>
                          </a:solidFill>
                          <a:latin typeface="Avenir Next Medium"/>
                          <a:ea typeface="+mn-ea"/>
                          <a:cs typeface="+mn-cs"/>
                        </a:rPr>
                        <a:t>Insightful Reporting</a:t>
                      </a:r>
                    </a:p>
                    <a:p>
                      <a:endParaRPr lang="en-US" sz="800" dirty="0">
                        <a:solidFill>
                          <a:srgbClr val="4F4E56"/>
                        </a:solidFill>
                        <a:latin typeface="Avenir Next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4F4E56"/>
                          </a:solidFill>
                          <a:latin typeface="Avenir Next"/>
                          <a:ea typeface="+mn-ea"/>
                          <a:cs typeface="+mn-cs"/>
                        </a:rPr>
                        <a:t>Integrated data, customizable dashboards to ensure accuracy for informed decision-making.</a:t>
                      </a:r>
                    </a:p>
                    <a:p>
                      <a:pPr lvl="0">
                        <a:buNone/>
                      </a:pPr>
                      <a:endParaRPr lang="en-US" sz="1400" dirty="0">
                        <a:solidFill>
                          <a:srgbClr val="4F4E56"/>
                        </a:solidFill>
                        <a:latin typeface="Avenir Nex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C2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03223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CC06059-E959-069E-16C6-ED2FAF8C7624}"/>
              </a:ext>
            </a:extLst>
          </p:cNvPr>
          <p:cNvGrpSpPr/>
          <p:nvPr/>
        </p:nvGrpSpPr>
        <p:grpSpPr>
          <a:xfrm>
            <a:off x="787273" y="1629945"/>
            <a:ext cx="950976" cy="947531"/>
            <a:chOff x="305620" y="1566911"/>
            <a:chExt cx="1241659" cy="12224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86F794-C8F5-8F6C-AE0F-CCC4632022BF}"/>
                </a:ext>
              </a:extLst>
            </p:cNvPr>
            <p:cNvSpPr/>
            <p:nvPr/>
          </p:nvSpPr>
          <p:spPr>
            <a:xfrm>
              <a:off x="305620" y="1566911"/>
              <a:ext cx="1241659" cy="1222409"/>
            </a:xfrm>
            <a:prstGeom prst="ellipse">
              <a:avLst/>
            </a:prstGeom>
            <a:solidFill>
              <a:srgbClr val="4F4E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ue and black map with a black background&#10;&#10;Description automatically generated">
              <a:extLst>
                <a:ext uri="{FF2B5EF4-FFF2-40B4-BE49-F238E27FC236}">
                  <a16:creationId xmlns:a16="http://schemas.microsoft.com/office/drawing/2014/main" id="{2D2D71D4-8808-A3FD-E876-70B509313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946" y="1779872"/>
              <a:ext cx="756386" cy="75638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E8EDD8-4F09-C4F7-0B59-14E270B40483}"/>
              </a:ext>
            </a:extLst>
          </p:cNvPr>
          <p:cNvGrpSpPr/>
          <p:nvPr/>
        </p:nvGrpSpPr>
        <p:grpSpPr>
          <a:xfrm>
            <a:off x="828452" y="3078958"/>
            <a:ext cx="950976" cy="950976"/>
            <a:chOff x="339309" y="3226091"/>
            <a:chExt cx="1241659" cy="122240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4D1E2D-D2B6-B8BC-FE5B-80C1AB399745}"/>
                </a:ext>
              </a:extLst>
            </p:cNvPr>
            <p:cNvSpPr/>
            <p:nvPr/>
          </p:nvSpPr>
          <p:spPr>
            <a:xfrm>
              <a:off x="339309" y="3226091"/>
              <a:ext cx="1241659" cy="1222409"/>
            </a:xfrm>
            <a:prstGeom prst="ellipse">
              <a:avLst/>
            </a:prstGeom>
            <a:solidFill>
              <a:srgbClr val="F3AE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 blue graph with a sad face&#10;&#10;Description automatically generated">
              <a:extLst>
                <a:ext uri="{FF2B5EF4-FFF2-40B4-BE49-F238E27FC236}">
                  <a16:creationId xmlns:a16="http://schemas.microsoft.com/office/drawing/2014/main" id="{8D41E82B-BD02-2A16-D619-48D080D64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946" y="3459903"/>
              <a:ext cx="756386" cy="7563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E44124-8FAA-ABCF-9677-263CDE94C54C}"/>
              </a:ext>
            </a:extLst>
          </p:cNvPr>
          <p:cNvGrpSpPr>
            <a:grpSpLocks noChangeAspect="1"/>
          </p:cNvGrpSpPr>
          <p:nvPr/>
        </p:nvGrpSpPr>
        <p:grpSpPr>
          <a:xfrm>
            <a:off x="771076" y="4752567"/>
            <a:ext cx="965952" cy="950976"/>
            <a:chOff x="317634" y="4885271"/>
            <a:chExt cx="1241659" cy="122240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CB5B3F-C532-6B05-ED3C-75588EC85AAB}"/>
                </a:ext>
              </a:extLst>
            </p:cNvPr>
            <p:cNvSpPr/>
            <p:nvPr/>
          </p:nvSpPr>
          <p:spPr>
            <a:xfrm>
              <a:off x="317634" y="4885271"/>
              <a:ext cx="1241659" cy="1222409"/>
            </a:xfrm>
            <a:prstGeom prst="ellipse">
              <a:avLst/>
            </a:prstGeom>
            <a:solidFill>
              <a:srgbClr val="5BC2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ue check mark in a square&#10;&#10;Description automatically generated">
              <a:extLst>
                <a:ext uri="{FF2B5EF4-FFF2-40B4-BE49-F238E27FC236}">
                  <a16:creationId xmlns:a16="http://schemas.microsoft.com/office/drawing/2014/main" id="{7A880BD8-D9A5-4062-0E6A-6E9BA102C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947" y="5140737"/>
              <a:ext cx="758147" cy="655318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CDD63D6F-D828-0802-AB7A-BACC0F7B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7235" y="6380909"/>
            <a:ext cx="4114800" cy="36512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Proprietary and Confidential 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333D6F1-7DB2-7D45-452A-FC03EAB0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898" y="6380910"/>
            <a:ext cx="536275" cy="365125"/>
          </a:xfrm>
        </p:spPr>
        <p:txBody>
          <a:bodyPr/>
          <a:lstStyle/>
          <a:p>
            <a:fld id="{D0706ED3-A21F-7842-B409-D0CA5A553A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9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BDCC-9885-3CEF-F7CE-6C9E8BE1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246696"/>
            <a:ext cx="10182050" cy="731449"/>
          </a:xfrm>
        </p:spPr>
        <p:txBody>
          <a:bodyPr/>
          <a:lstStyle/>
          <a:p>
            <a:r>
              <a:rPr lang="en-US" dirty="0"/>
              <a:t>Assessment Findings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4380-34BA-A178-EEF3-ED3D0980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" y="1213997"/>
            <a:ext cx="11957305" cy="44902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Salesforce delivers very little and isn’t configured to support core operations.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Daily activities are not well defined and not tied to mission outcomes.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Departmental silos create Isolated systems which limit collaboration and visibility.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Business functions do not appear to follow clearly defined or standardized processes.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Disconnected data from HMIS and Excel makes reporting and insights difficult.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A structured plan for expanding donor relationships is still emerging.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Lack of external integration causes inefficiencies and fragmented workflows.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Missed opportunities to boost efficiency and engagement due to lack of Salesforce features use.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55 different software products some duplicate - adds confusion and inefficiency.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It is not clear that consistent tracking of key performance indicators is currently in place.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78165-1472-DC00-3300-13B311C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A07E6-0213-14AF-809D-4271D10C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2897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16A9-3A0D-3C3B-F3F9-0C1996C4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0886F-A74E-6DDC-69F1-EF30D3BED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Integrate Data Architecture for Business Visibility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Standardize and Streamline Core Business Processes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Configure Salesforce to Reflect How the Organization Actually Operates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Leverage new donor development expertise to guide NPSP setup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Align Daily Staff Activities with Mission Goals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Maximizing Operational Efficiency by Expanding Salesforce Adoption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Foster Cross-Department Collaboration and Visibility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3294B"/>
                </a:solidFill>
              </a:rPr>
              <a:t>Eliminate Redundant Software and Standardize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D1598-6C9E-8095-67F4-402FDC7F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FFF64-7B81-ACF4-F12D-83456717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166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7EE4-D693-F892-A93B-25EC7824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03DA-1ADF-BAB2-6F2B-257C4C5B4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3294B"/>
                </a:solidFill>
              </a:rPr>
              <a:t>Integrate Data Architecture for Business Visibility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Centralize operations in Salesforce by integrating data from external systems and spreadsheets for real-time visibility.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Retain specialized tools while syncing relevant data to Salesforce through APIs or ETL processes.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Implement a unified data layer to standardize and consolidate data for consistent analytics and reporting.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Deliver role-based dashboards in Salesforce or BI tools to support informed decision-making across business processes.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74964-45BB-3D97-C339-0438B025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ED3-A21F-7842-B409-D0CA5A553A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106B-8067-AFEE-F9D8-7434C8A5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998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17699</TotalTime>
  <Words>2203</Words>
  <Application>Microsoft Office PowerPoint</Application>
  <PresentationFormat>Widescreen</PresentationFormat>
  <Paragraphs>388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Avenir Next Ultra Light</vt:lpstr>
      <vt:lpstr>Avenir Next</vt:lpstr>
      <vt:lpstr>Avenir Next Demi Bold</vt:lpstr>
      <vt:lpstr>Avenir Next Medium</vt:lpstr>
      <vt:lpstr>Office Theme</vt:lpstr>
      <vt:lpstr>PowerPoint Presentation</vt:lpstr>
      <vt:lpstr>Our Process</vt:lpstr>
      <vt:lpstr>Organization Goals</vt:lpstr>
      <vt:lpstr>PowerPoint Presentation</vt:lpstr>
      <vt:lpstr>Salesforce Goal:  Grow Your Business By Maximizing Your Salesforce Investment</vt:lpstr>
      <vt:lpstr>Salesforce Goal:  Grow Your Business By Maximizing Your Salesforce Investment</vt:lpstr>
      <vt:lpstr>Assessment Findings Summary</vt:lpstr>
      <vt:lpstr>Recommendation Summary</vt:lpstr>
      <vt:lpstr>Detailed Recommendations</vt:lpstr>
      <vt:lpstr>Detailed Recommendations</vt:lpstr>
      <vt:lpstr>Detailed Recommendations</vt:lpstr>
      <vt:lpstr>Detailed Recommendations</vt:lpstr>
      <vt:lpstr>Detailed Recommendations</vt:lpstr>
      <vt:lpstr>A 4-Phase Roadmap to Value</vt:lpstr>
      <vt:lpstr>Suggested Timeline</vt:lpstr>
      <vt:lpstr>What is need from you…</vt:lpstr>
      <vt:lpstr>PowerPoint Presentation</vt:lpstr>
      <vt:lpstr>What might it cost?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Scott Everhart</dc:creator>
  <cp:keywords/>
  <dc:description/>
  <cp:lastModifiedBy>Angel Jones</cp:lastModifiedBy>
  <cp:revision>120</cp:revision>
  <dcterms:created xsi:type="dcterms:W3CDTF">2023-06-16T19:40:14Z</dcterms:created>
  <dcterms:modified xsi:type="dcterms:W3CDTF">2025-08-15T19:02:56Z</dcterms:modified>
  <cp:category/>
</cp:coreProperties>
</file>