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Tenor Sans" charset="1" panose="02000000000000000000"/>
      <p:regular r:id="rId27"/>
    </p:embeddedFont>
    <p:embeddedFont>
      <p:font typeface="Arimo" charset="1" panose="020B0604020202020204"/>
      <p:regular r:id="rId28"/>
    </p:embeddedFont>
    <p:embeddedFont>
      <p:font typeface="Calibri (MS)" charset="1" panose="020F0502020204030204"/>
      <p:regular r:id="rId29"/>
    </p:embeddedFont>
    <p:embeddedFont>
      <p:font typeface="Cardo" charset="1" panose="02020600000000000000"/>
      <p:regular r:id="rId30"/>
    </p:embeddedFont>
    <p:embeddedFont>
      <p:font typeface="Arimo Bold" charset="1" panose="020B0704020202020204"/>
      <p:regular r:id="rId31"/>
    </p:embeddedFont>
    <p:embeddedFont>
      <p:font typeface="Poppins" charset="1" panose="000005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 Type="http://schemas.openxmlformats.org/officeDocument/2006/relationships/viewProps" Target="viewProps.xml"/><Relationship Id="rId34" Type="http://schemas.openxmlformats.org/officeDocument/2006/relationships/customXml" Target="../customXml/item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customXml" Target="../customXml/item1.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font" Target="fonts/font29.fntdata"/><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2.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8.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1.fntdata"/><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7.fntdata"/><Relationship Id="rId30" Type="http://schemas.openxmlformats.org/officeDocument/2006/relationships/font" Target="fonts/font30.fntdata"/><Relationship Id="rId4" Type="http://schemas.openxmlformats.org/officeDocument/2006/relationships/theme" Target="theme/theme1.xml"/><Relationship Id="rId9" Type="http://schemas.openxmlformats.org/officeDocument/2006/relationships/slide" Target="slides/slide4.xml"/><Relationship Id="rId35" Type="http://schemas.openxmlformats.org/officeDocument/2006/relationships/customXml" Target="../customXml/item3.xml"/><Relationship Id="rId8" Type="http://schemas.openxmlformats.org/officeDocument/2006/relationships/slide" Target="slides/slide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jpeg" Type="http://schemas.openxmlformats.org/officeDocument/2006/relationships/image"/><Relationship Id="rId5" Target="../media/image7.jpe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15.jpeg" Type="http://schemas.openxmlformats.org/officeDocument/2006/relationships/image"/><Relationship Id="rId9" Target="../media/image1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800350"/>
            <a:ext cx="12296273" cy="6457950"/>
          </a:xfrm>
          <a:prstGeom prst="rect">
            <a:avLst/>
          </a:prstGeom>
        </p:spPr>
        <p:txBody>
          <a:bodyPr anchor="t" rtlCol="false" tIns="0" lIns="0" bIns="0" rIns="0">
            <a:spAutoFit/>
          </a:bodyPr>
          <a:lstStyle/>
          <a:p>
            <a:pPr algn="l">
              <a:lnSpc>
                <a:spcPts val="16799"/>
              </a:lnSpc>
            </a:pPr>
            <a:r>
              <a:rPr lang="en-US" sz="15999">
                <a:solidFill>
                  <a:srgbClr val="414B3B"/>
                </a:solidFill>
                <a:latin typeface="Tenor Sans"/>
                <a:ea typeface="Tenor Sans"/>
                <a:cs typeface="Tenor Sans"/>
                <a:sym typeface="Tenor Sans"/>
              </a:rPr>
              <a:t>HSN</a:t>
            </a:r>
          </a:p>
          <a:p>
            <a:pPr algn="l">
              <a:lnSpc>
                <a:spcPts val="16799"/>
              </a:lnSpc>
            </a:pPr>
            <a:r>
              <a:rPr lang="en-US" sz="15999">
                <a:solidFill>
                  <a:srgbClr val="414B3B"/>
                </a:solidFill>
                <a:latin typeface="Tenor Sans"/>
                <a:ea typeface="Tenor Sans"/>
                <a:cs typeface="Tenor Sans"/>
                <a:sym typeface="Tenor Sans"/>
              </a:rPr>
              <a:t>Brand</a:t>
            </a:r>
          </a:p>
          <a:p>
            <a:pPr algn="l">
              <a:lnSpc>
                <a:spcPts val="16799"/>
              </a:lnSpc>
            </a:pPr>
            <a:r>
              <a:rPr lang="en-US" sz="15999">
                <a:solidFill>
                  <a:srgbClr val="414B3B"/>
                </a:solidFill>
                <a:latin typeface="Tenor Sans"/>
                <a:ea typeface="Tenor Sans"/>
                <a:cs typeface="Tenor Sans"/>
                <a:sym typeface="Tenor Sans"/>
              </a:rPr>
              <a:t>Guidelines</a:t>
            </a:r>
          </a:p>
        </p:txBody>
      </p:sp>
      <p:grpSp>
        <p:nvGrpSpPr>
          <p:cNvPr name="Group 3" id="3"/>
          <p:cNvGrpSpPr/>
          <p:nvPr/>
        </p:nvGrpSpPr>
        <p:grpSpPr>
          <a:xfrm rot="0">
            <a:off x="17259300" y="-238434"/>
            <a:ext cx="1278631" cy="10738859"/>
            <a:chOff x="0" y="0"/>
            <a:chExt cx="336759" cy="2828342"/>
          </a:xfrm>
        </p:grpSpPr>
        <p:sp>
          <p:nvSpPr>
            <p:cNvPr name="Freeform 4" id="4"/>
            <p:cNvSpPr/>
            <p:nvPr/>
          </p:nvSpPr>
          <p:spPr>
            <a:xfrm flipH="false" flipV="false" rot="0">
              <a:off x="0" y="0"/>
              <a:ext cx="336759" cy="2828342"/>
            </a:xfrm>
            <a:custGeom>
              <a:avLst/>
              <a:gdLst/>
              <a:ahLst/>
              <a:cxnLst/>
              <a:rect r="r" b="b" t="t" l="l"/>
              <a:pathLst>
                <a:path h="2828342" w="336759">
                  <a:moveTo>
                    <a:pt x="0" y="0"/>
                  </a:moveTo>
                  <a:lnTo>
                    <a:pt x="336759" y="0"/>
                  </a:lnTo>
                  <a:lnTo>
                    <a:pt x="336759" y="2828342"/>
                  </a:lnTo>
                  <a:lnTo>
                    <a:pt x="0" y="2828342"/>
                  </a:lnTo>
                  <a:close/>
                </a:path>
              </a:pathLst>
            </a:custGeom>
            <a:solidFill>
              <a:srgbClr val="13A89E"/>
            </a:solidFill>
            <a:ln w="19050" cap="sq">
              <a:solidFill>
                <a:srgbClr val="FFFFFF"/>
              </a:solidFill>
              <a:prstDash val="solid"/>
              <a:miter/>
            </a:ln>
          </p:spPr>
        </p:sp>
        <p:sp>
          <p:nvSpPr>
            <p:cNvPr name="TextBox 5" id="5"/>
            <p:cNvSpPr txBox="true"/>
            <p:nvPr/>
          </p:nvSpPr>
          <p:spPr>
            <a:xfrm>
              <a:off x="0" y="-66675"/>
              <a:ext cx="336759" cy="2895017"/>
            </a:xfrm>
            <a:prstGeom prst="rect">
              <a:avLst/>
            </a:prstGeom>
          </p:spPr>
          <p:txBody>
            <a:bodyPr anchor="ctr" rtlCol="false" tIns="50800" lIns="50800" bIns="50800" rIns="50800"/>
            <a:lstStyle/>
            <a:p>
              <a:pPr algn="ctr">
                <a:lnSpc>
                  <a:spcPts val="3360"/>
                </a:lnSpc>
              </a:pPr>
            </a:p>
          </p:txBody>
        </p:sp>
      </p:grpSp>
      <p:sp>
        <p:nvSpPr>
          <p:cNvPr name="AutoShape 6" id="6"/>
          <p:cNvSpPr/>
          <p:nvPr/>
        </p:nvSpPr>
        <p:spPr>
          <a:xfrm rot="0">
            <a:off x="1028700" y="1527313"/>
            <a:ext cx="14754007" cy="0"/>
          </a:xfrm>
          <a:prstGeom prst="line">
            <a:avLst/>
          </a:prstGeom>
          <a:ln cap="flat" w="19050">
            <a:solidFill>
              <a:srgbClr val="414B3B"/>
            </a:solidFill>
            <a:prstDash val="solid"/>
            <a:headEnd type="none" len="sm" w="sm"/>
            <a:tailEnd type="none" len="sm" w="sm"/>
          </a:ln>
        </p:spPr>
      </p:sp>
      <p:sp>
        <p:nvSpPr>
          <p:cNvPr name="TextBox 7" id="7"/>
          <p:cNvSpPr txBox="true"/>
          <p:nvPr/>
        </p:nvSpPr>
        <p:spPr>
          <a:xfrm rot="0">
            <a:off x="10543623" y="1047750"/>
            <a:ext cx="2963964" cy="279400"/>
          </a:xfrm>
          <a:prstGeom prst="rect">
            <a:avLst/>
          </a:prstGeom>
        </p:spPr>
        <p:txBody>
          <a:bodyPr anchor="t" rtlCol="false" tIns="0" lIns="0" bIns="0" rIns="0">
            <a:spAutoFit/>
          </a:bodyPr>
          <a:lstStyle/>
          <a:p>
            <a:pPr algn="l" marL="431801" indent="-215900" lvl="1">
              <a:lnSpc>
                <a:spcPts val="2000"/>
              </a:lnSpc>
              <a:buFont typeface="Arial"/>
              <a:buChar char="•"/>
            </a:pPr>
            <a:r>
              <a:rPr lang="en-US" sz="2000">
                <a:solidFill>
                  <a:srgbClr val="000000"/>
                </a:solidFill>
                <a:latin typeface="Tenor Sans"/>
                <a:ea typeface="Tenor Sans"/>
                <a:cs typeface="Tenor Sans"/>
                <a:sym typeface="Tenor Sans"/>
              </a:rPr>
              <a:t>Brand Concept</a:t>
            </a:r>
          </a:p>
        </p:txBody>
      </p:sp>
      <p:sp>
        <p:nvSpPr>
          <p:cNvPr name="TextBox 8" id="8"/>
          <p:cNvSpPr txBox="true"/>
          <p:nvPr/>
        </p:nvSpPr>
        <p:spPr>
          <a:xfrm rot="0">
            <a:off x="13377213" y="1047750"/>
            <a:ext cx="2843775" cy="279400"/>
          </a:xfrm>
          <a:prstGeom prst="rect">
            <a:avLst/>
          </a:prstGeom>
        </p:spPr>
        <p:txBody>
          <a:bodyPr anchor="t" rtlCol="false" tIns="0" lIns="0" bIns="0" rIns="0">
            <a:spAutoFit/>
          </a:bodyPr>
          <a:lstStyle/>
          <a:p>
            <a:pPr algn="l" marL="431801" indent="-215900" lvl="1">
              <a:lnSpc>
                <a:spcPts val="2000"/>
              </a:lnSpc>
              <a:buFont typeface="Arial"/>
              <a:buChar char="•"/>
            </a:pPr>
            <a:r>
              <a:rPr lang="en-US" sz="2000">
                <a:solidFill>
                  <a:srgbClr val="000000"/>
                </a:solidFill>
                <a:latin typeface="Tenor Sans"/>
                <a:ea typeface="Tenor Sans"/>
                <a:cs typeface="Tenor Sans"/>
                <a:sym typeface="Tenor Sans"/>
              </a:rPr>
              <a:t>Digital Mockup</a:t>
            </a:r>
          </a:p>
        </p:txBody>
      </p:sp>
      <p:sp>
        <p:nvSpPr>
          <p:cNvPr name="TextBox 9" id="9"/>
          <p:cNvSpPr txBox="true"/>
          <p:nvPr/>
        </p:nvSpPr>
        <p:spPr>
          <a:xfrm rot="0">
            <a:off x="7993185" y="1047750"/>
            <a:ext cx="3296514" cy="279400"/>
          </a:xfrm>
          <a:prstGeom prst="rect">
            <a:avLst/>
          </a:prstGeom>
        </p:spPr>
        <p:txBody>
          <a:bodyPr anchor="t" rtlCol="false" tIns="0" lIns="0" bIns="0" rIns="0">
            <a:spAutoFit/>
          </a:bodyPr>
          <a:lstStyle/>
          <a:p>
            <a:pPr algn="l" marL="431801" indent="-215900" lvl="1">
              <a:lnSpc>
                <a:spcPts val="2000"/>
              </a:lnSpc>
              <a:buFont typeface="Arial"/>
              <a:buChar char="•"/>
            </a:pPr>
            <a:r>
              <a:rPr lang="en-US" sz="2000">
                <a:solidFill>
                  <a:srgbClr val="000000"/>
                </a:solidFill>
                <a:latin typeface="Tenor Sans"/>
                <a:ea typeface="Tenor Sans"/>
                <a:cs typeface="Tenor Sans"/>
                <a:sym typeface="Tenor Sans"/>
              </a:rPr>
              <a:t>About Brand</a:t>
            </a:r>
          </a:p>
        </p:txBody>
      </p:sp>
      <p:sp>
        <p:nvSpPr>
          <p:cNvPr name="TextBox 10" id="10"/>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FFFFFF"/>
                </a:solidFill>
                <a:latin typeface="Tenor Sans"/>
                <a:ea typeface="Tenor Sans"/>
                <a:cs typeface="Tenor Sans"/>
                <a:sym typeface="Tenor Sans"/>
              </a:rPr>
              <a:t>2025</a:t>
            </a:r>
          </a:p>
        </p:txBody>
      </p:sp>
      <p:sp>
        <p:nvSpPr>
          <p:cNvPr name="AutoShape 11" id="11"/>
          <p:cNvSpPr/>
          <p:nvPr/>
        </p:nvSpPr>
        <p:spPr>
          <a:xfrm rot="-5414179">
            <a:off x="16653486" y="2173807"/>
            <a:ext cx="2309284" cy="0"/>
          </a:xfrm>
          <a:prstGeom prst="line">
            <a:avLst/>
          </a:prstGeom>
          <a:ln cap="flat" w="19050">
            <a:solidFill>
              <a:srgbClr val="FFFFFF"/>
            </a:solidFill>
            <a:prstDash val="solid"/>
            <a:headEnd type="none" len="sm" w="sm"/>
            <a:tailEnd type="none" len="sm" w="sm"/>
          </a:ln>
        </p:spPr>
      </p:sp>
      <p:sp>
        <p:nvSpPr>
          <p:cNvPr name="TextBox 12" id="12"/>
          <p:cNvSpPr txBox="true"/>
          <p:nvPr/>
        </p:nvSpPr>
        <p:spPr>
          <a:xfrm rot="-5400000">
            <a:off x="15415507" y="5527404"/>
            <a:ext cx="4728091" cy="349250"/>
          </a:xfrm>
          <a:prstGeom prst="rect">
            <a:avLst/>
          </a:prstGeom>
        </p:spPr>
        <p:txBody>
          <a:bodyPr anchor="t" rtlCol="false" tIns="0" lIns="0" bIns="0" rIns="0">
            <a:spAutoFit/>
          </a:bodyPr>
          <a:lstStyle/>
          <a:p>
            <a:pPr algn="l">
              <a:lnSpc>
                <a:spcPts val="2799"/>
              </a:lnSpc>
            </a:pPr>
            <a:r>
              <a:rPr lang="en-US" sz="1999">
                <a:solidFill>
                  <a:srgbClr val="FFFFFF"/>
                </a:solidFill>
                <a:latin typeface="Tenor Sans"/>
                <a:ea typeface="Tenor Sans"/>
                <a:cs typeface="Tenor Sans"/>
                <a:sym typeface="Tenor Sans"/>
              </a:rPr>
              <a:t>Homeless Services Network</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AutoShape 3" id="3"/>
          <p:cNvSpPr/>
          <p:nvPr/>
        </p:nvSpPr>
        <p:spPr>
          <a:xfrm rot="0">
            <a:off x="10298788" y="6306377"/>
            <a:ext cx="5809935" cy="0"/>
          </a:xfrm>
          <a:prstGeom prst="line">
            <a:avLst/>
          </a:prstGeom>
          <a:ln cap="flat" w="19050">
            <a:solidFill>
              <a:srgbClr val="414B3B"/>
            </a:solidFill>
            <a:prstDash val="solid"/>
            <a:headEnd type="none" len="sm" w="sm"/>
            <a:tailEnd type="none" len="sm" w="sm"/>
          </a:ln>
        </p:spPr>
      </p:sp>
      <p:sp>
        <p:nvSpPr>
          <p:cNvPr name="AutoShape 4" id="4"/>
          <p:cNvSpPr/>
          <p:nvPr/>
        </p:nvSpPr>
        <p:spPr>
          <a:xfrm rot="0">
            <a:off x="10298788" y="7148447"/>
            <a:ext cx="5809935" cy="0"/>
          </a:xfrm>
          <a:prstGeom prst="line">
            <a:avLst/>
          </a:prstGeom>
          <a:ln cap="flat" w="19050">
            <a:solidFill>
              <a:srgbClr val="414B3B"/>
            </a:solidFill>
            <a:prstDash val="solid"/>
            <a:headEnd type="none" len="sm" w="sm"/>
            <a:tailEnd type="none" len="sm" w="sm"/>
          </a:ln>
        </p:spPr>
      </p:sp>
      <p:sp>
        <p:nvSpPr>
          <p:cNvPr name="AutoShape 5" id="5"/>
          <p:cNvSpPr/>
          <p:nvPr/>
        </p:nvSpPr>
        <p:spPr>
          <a:xfrm rot="0">
            <a:off x="10298788" y="7986647"/>
            <a:ext cx="5809935" cy="0"/>
          </a:xfrm>
          <a:prstGeom prst="line">
            <a:avLst/>
          </a:prstGeom>
          <a:ln cap="flat" w="19050">
            <a:solidFill>
              <a:srgbClr val="414B3B"/>
            </a:solidFill>
            <a:prstDash val="solid"/>
            <a:headEnd type="none" len="sm" w="sm"/>
            <a:tailEnd type="none" len="sm" w="sm"/>
          </a:ln>
        </p:spPr>
      </p:sp>
      <p:sp>
        <p:nvSpPr>
          <p:cNvPr name="AutoShape 6" id="6"/>
          <p:cNvSpPr/>
          <p:nvPr/>
        </p:nvSpPr>
        <p:spPr>
          <a:xfrm rot="0">
            <a:off x="10298788" y="8824847"/>
            <a:ext cx="5809935" cy="0"/>
          </a:xfrm>
          <a:prstGeom prst="line">
            <a:avLst/>
          </a:prstGeom>
          <a:ln cap="flat" w="19050">
            <a:solidFill>
              <a:srgbClr val="414B3B"/>
            </a:solidFill>
            <a:prstDash val="solid"/>
            <a:headEnd type="none" len="sm" w="sm"/>
            <a:tailEnd type="none" len="sm" w="sm"/>
          </a:ln>
        </p:spPr>
      </p:sp>
      <p:sp>
        <p:nvSpPr>
          <p:cNvPr name="AutoShape 7" id="7"/>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Freeform 8" id="8"/>
          <p:cNvSpPr/>
          <p:nvPr/>
        </p:nvSpPr>
        <p:spPr>
          <a:xfrm flipH="false" flipV="false" rot="0">
            <a:off x="1072314" y="6785300"/>
            <a:ext cx="8853324" cy="2049071"/>
          </a:xfrm>
          <a:custGeom>
            <a:avLst/>
            <a:gdLst/>
            <a:ahLst/>
            <a:cxnLst/>
            <a:rect r="r" b="b" t="t" l="l"/>
            <a:pathLst>
              <a:path h="2049071" w="8853324">
                <a:moveTo>
                  <a:pt x="0" y="0"/>
                </a:moveTo>
                <a:lnTo>
                  <a:pt x="8853324" y="0"/>
                </a:lnTo>
                <a:lnTo>
                  <a:pt x="8853324" y="2049072"/>
                </a:lnTo>
                <a:lnTo>
                  <a:pt x="0" y="2049072"/>
                </a:lnTo>
                <a:lnTo>
                  <a:pt x="0" y="0"/>
                </a:lnTo>
                <a:close/>
              </a:path>
            </a:pathLst>
          </a:custGeom>
          <a:blipFill>
            <a:blip r:embed="rId2"/>
            <a:stretch>
              <a:fillRect l="0" t="0" r="0" b="0"/>
            </a:stretch>
          </a:blipFill>
        </p:spPr>
      </p:sp>
      <p:sp>
        <p:nvSpPr>
          <p:cNvPr name="Freeform 9" id="9"/>
          <p:cNvSpPr/>
          <p:nvPr/>
        </p:nvSpPr>
        <p:spPr>
          <a:xfrm flipH="false" flipV="false" rot="0">
            <a:off x="1028700" y="1028700"/>
            <a:ext cx="3099633" cy="2172695"/>
          </a:xfrm>
          <a:custGeom>
            <a:avLst/>
            <a:gdLst/>
            <a:ahLst/>
            <a:cxnLst/>
            <a:rect r="r" b="b" t="t" l="l"/>
            <a:pathLst>
              <a:path h="2172695" w="3099633">
                <a:moveTo>
                  <a:pt x="0" y="0"/>
                </a:moveTo>
                <a:lnTo>
                  <a:pt x="3099633" y="0"/>
                </a:lnTo>
                <a:lnTo>
                  <a:pt x="3099633" y="2172695"/>
                </a:lnTo>
                <a:lnTo>
                  <a:pt x="0" y="2172695"/>
                </a:lnTo>
                <a:lnTo>
                  <a:pt x="0" y="0"/>
                </a:lnTo>
                <a:close/>
              </a:path>
            </a:pathLst>
          </a:custGeom>
          <a:blipFill>
            <a:blip r:embed="rId3"/>
            <a:stretch>
              <a:fillRect l="0" t="0" r="0" b="0"/>
            </a:stretch>
          </a:blipFill>
        </p:spPr>
      </p:sp>
      <p:sp>
        <p:nvSpPr>
          <p:cNvPr name="Freeform 10" id="10"/>
          <p:cNvSpPr/>
          <p:nvPr/>
        </p:nvSpPr>
        <p:spPr>
          <a:xfrm flipH="false" flipV="false" rot="0">
            <a:off x="879508" y="3791126"/>
            <a:ext cx="3398017" cy="2404444"/>
          </a:xfrm>
          <a:custGeom>
            <a:avLst/>
            <a:gdLst/>
            <a:ahLst/>
            <a:cxnLst/>
            <a:rect r="r" b="b" t="t" l="l"/>
            <a:pathLst>
              <a:path h="2404444" w="3398017">
                <a:moveTo>
                  <a:pt x="0" y="0"/>
                </a:moveTo>
                <a:lnTo>
                  <a:pt x="3398017" y="0"/>
                </a:lnTo>
                <a:lnTo>
                  <a:pt x="3398017" y="2404444"/>
                </a:lnTo>
                <a:lnTo>
                  <a:pt x="0" y="2404444"/>
                </a:lnTo>
                <a:lnTo>
                  <a:pt x="0" y="0"/>
                </a:lnTo>
                <a:close/>
              </a:path>
            </a:pathLst>
          </a:custGeom>
          <a:blipFill>
            <a:blip r:embed="rId4"/>
            <a:stretch>
              <a:fillRect l="0" t="0" r="0" b="0"/>
            </a:stretch>
          </a:blipFill>
        </p:spPr>
      </p:sp>
      <p:sp>
        <p:nvSpPr>
          <p:cNvPr name="TextBox 11" id="11"/>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TextBox 12" id="12"/>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
        <p:nvSpPr>
          <p:cNvPr name="TextBox 13" id="13"/>
          <p:cNvSpPr txBox="true"/>
          <p:nvPr/>
        </p:nvSpPr>
        <p:spPr>
          <a:xfrm rot="0">
            <a:off x="10298788" y="5835842"/>
            <a:ext cx="5549602" cy="26987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.PNG (Transparent background, websites, social)</a:t>
            </a:r>
          </a:p>
        </p:txBody>
      </p:sp>
      <p:sp>
        <p:nvSpPr>
          <p:cNvPr name="TextBox 14" id="14"/>
          <p:cNvSpPr txBox="true"/>
          <p:nvPr/>
        </p:nvSpPr>
        <p:spPr>
          <a:xfrm rot="0">
            <a:off x="10298788" y="6677852"/>
            <a:ext cx="5549602" cy="26987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.EPS/.AI (Preferred by designers, large printing)</a:t>
            </a:r>
          </a:p>
        </p:txBody>
      </p:sp>
      <p:sp>
        <p:nvSpPr>
          <p:cNvPr name="TextBox 15" id="15"/>
          <p:cNvSpPr txBox="true"/>
          <p:nvPr/>
        </p:nvSpPr>
        <p:spPr>
          <a:xfrm rot="0">
            <a:off x="10298788" y="7519922"/>
            <a:ext cx="5256932" cy="51752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.JPG / .JPEG (Compressed, for documents)</a:t>
            </a:r>
          </a:p>
          <a:p>
            <a:pPr algn="l">
              <a:lnSpc>
                <a:spcPts val="2000"/>
              </a:lnSpc>
            </a:pPr>
          </a:p>
        </p:txBody>
      </p:sp>
      <p:sp>
        <p:nvSpPr>
          <p:cNvPr name="TextBox 16" id="16"/>
          <p:cNvSpPr txBox="true"/>
          <p:nvPr/>
        </p:nvSpPr>
        <p:spPr>
          <a:xfrm rot="0">
            <a:off x="10298788" y="8358122"/>
            <a:ext cx="5549602" cy="26987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.PDF (Both print and digital, embed vector data)</a:t>
            </a:r>
          </a:p>
        </p:txBody>
      </p:sp>
      <p:sp>
        <p:nvSpPr>
          <p:cNvPr name="TextBox 17" id="17"/>
          <p:cNvSpPr txBox="true"/>
          <p:nvPr/>
        </p:nvSpPr>
        <p:spPr>
          <a:xfrm rot="0">
            <a:off x="15002716" y="5865251"/>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18" id="18"/>
          <p:cNvSpPr txBox="true"/>
          <p:nvPr/>
        </p:nvSpPr>
        <p:spPr>
          <a:xfrm rot="0">
            <a:off x="15002716" y="6664577"/>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19" id="19"/>
          <p:cNvSpPr txBox="true"/>
          <p:nvPr/>
        </p:nvSpPr>
        <p:spPr>
          <a:xfrm rot="0">
            <a:off x="15002716" y="7506647"/>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20" id="20"/>
          <p:cNvSpPr txBox="true"/>
          <p:nvPr/>
        </p:nvSpPr>
        <p:spPr>
          <a:xfrm rot="0">
            <a:off x="15002716" y="8339072"/>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21" id="21"/>
          <p:cNvSpPr txBox="true"/>
          <p:nvPr/>
        </p:nvSpPr>
        <p:spPr>
          <a:xfrm rot="0">
            <a:off x="10298788" y="4962717"/>
            <a:ext cx="5870158" cy="415290"/>
          </a:xfrm>
          <a:prstGeom prst="rect">
            <a:avLst/>
          </a:prstGeom>
        </p:spPr>
        <p:txBody>
          <a:bodyPr anchor="t" rtlCol="false" tIns="0" lIns="0" bIns="0" rIns="0">
            <a:spAutoFit/>
          </a:bodyPr>
          <a:lstStyle/>
          <a:p>
            <a:pPr algn="l">
              <a:lnSpc>
                <a:spcPts val="3359"/>
              </a:lnSpc>
            </a:pPr>
            <a:r>
              <a:rPr lang="en-US" sz="2399">
                <a:solidFill>
                  <a:srgbClr val="414B3B"/>
                </a:solidFill>
                <a:latin typeface="Arimo"/>
                <a:ea typeface="Arimo"/>
                <a:cs typeface="Arimo"/>
                <a:sym typeface="Arimo"/>
              </a:rPr>
              <a:t>Logo File Types</a:t>
            </a:r>
          </a:p>
        </p:txBody>
      </p:sp>
      <p:sp>
        <p:nvSpPr>
          <p:cNvPr name="TextBox 22" id="22"/>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1876" y="283361"/>
            <a:ext cx="17784247" cy="10003639"/>
          </a:xfrm>
          <a:custGeom>
            <a:avLst/>
            <a:gdLst/>
            <a:ahLst/>
            <a:cxnLst/>
            <a:rect r="r" b="b" t="t" l="l"/>
            <a:pathLst>
              <a:path h="10003639" w="17784247">
                <a:moveTo>
                  <a:pt x="0" y="0"/>
                </a:moveTo>
                <a:lnTo>
                  <a:pt x="17784248" y="0"/>
                </a:lnTo>
                <a:lnTo>
                  <a:pt x="17784248" y="10003639"/>
                </a:lnTo>
                <a:lnTo>
                  <a:pt x="0" y="10003639"/>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247775"/>
            <a:ext cx="13763481" cy="2242184"/>
          </a:xfrm>
          <a:prstGeom prst="rect">
            <a:avLst/>
          </a:prstGeom>
        </p:spPr>
        <p:txBody>
          <a:bodyPr anchor="t" rtlCol="false" tIns="0" lIns="0" bIns="0" rIns="0">
            <a:spAutoFit/>
          </a:bodyPr>
          <a:lstStyle/>
          <a:p>
            <a:pPr algn="l">
              <a:lnSpc>
                <a:spcPts val="17009"/>
              </a:lnSpc>
            </a:pPr>
            <a:r>
              <a:rPr lang="en-US" sz="16199">
                <a:solidFill>
                  <a:srgbClr val="414B3B"/>
                </a:solidFill>
                <a:latin typeface="Tenor Sans"/>
                <a:ea typeface="Tenor Sans"/>
                <a:cs typeface="Tenor Sans"/>
                <a:sym typeface="Tenor Sans"/>
              </a:rPr>
              <a:t>Base Colors</a:t>
            </a:r>
          </a:p>
        </p:txBody>
      </p:sp>
      <p:grpSp>
        <p:nvGrpSpPr>
          <p:cNvPr name="Group 3" id="3"/>
          <p:cNvGrpSpPr/>
          <p:nvPr/>
        </p:nvGrpSpPr>
        <p:grpSpPr>
          <a:xfrm rot="0">
            <a:off x="10020699" y="6005537"/>
            <a:ext cx="2250345" cy="2385776"/>
            <a:chOff x="0" y="0"/>
            <a:chExt cx="592684" cy="628353"/>
          </a:xfrm>
        </p:grpSpPr>
        <p:sp>
          <p:nvSpPr>
            <p:cNvPr name="Freeform 4" id="4"/>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D90368"/>
            </a:solidFill>
            <a:ln w="19050" cap="sq">
              <a:solidFill>
                <a:srgbClr val="FFFFFF"/>
              </a:solidFill>
              <a:prstDash val="solid"/>
              <a:miter/>
            </a:ln>
          </p:spPr>
        </p:sp>
        <p:sp>
          <p:nvSpPr>
            <p:cNvPr name="TextBox 5" id="5"/>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7775045" y="6005537"/>
            <a:ext cx="2245655" cy="2385776"/>
            <a:chOff x="0" y="0"/>
            <a:chExt cx="591448" cy="628353"/>
          </a:xfrm>
        </p:grpSpPr>
        <p:sp>
          <p:nvSpPr>
            <p:cNvPr name="Freeform 7" id="7"/>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003F5C"/>
            </a:solidFill>
            <a:ln w="19050" cap="sq">
              <a:solidFill>
                <a:srgbClr val="FFFFFF"/>
              </a:solidFill>
              <a:prstDash val="solid"/>
              <a:miter/>
            </a:ln>
          </p:spPr>
        </p:sp>
        <p:sp>
          <p:nvSpPr>
            <p:cNvPr name="TextBox 8" id="8"/>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grpSp>
        <p:nvGrpSpPr>
          <p:cNvPr name="Group 9" id="9"/>
          <p:cNvGrpSpPr/>
          <p:nvPr/>
        </p:nvGrpSpPr>
        <p:grpSpPr>
          <a:xfrm rot="0">
            <a:off x="3274355" y="6005537"/>
            <a:ext cx="2250345" cy="2385776"/>
            <a:chOff x="0" y="0"/>
            <a:chExt cx="592684" cy="628353"/>
          </a:xfrm>
        </p:grpSpPr>
        <p:sp>
          <p:nvSpPr>
            <p:cNvPr name="Freeform 10" id="10"/>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2FA4F3"/>
            </a:solidFill>
            <a:ln w="19050" cap="sq">
              <a:solidFill>
                <a:srgbClr val="FFFFFF"/>
              </a:solidFill>
              <a:prstDash val="solid"/>
              <a:miter/>
            </a:ln>
          </p:spPr>
        </p:sp>
        <p:sp>
          <p:nvSpPr>
            <p:cNvPr name="TextBox 11" id="11"/>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2" id="12"/>
          <p:cNvGrpSpPr/>
          <p:nvPr/>
        </p:nvGrpSpPr>
        <p:grpSpPr>
          <a:xfrm rot="0">
            <a:off x="5524700" y="6005537"/>
            <a:ext cx="2250345" cy="2385776"/>
            <a:chOff x="0" y="0"/>
            <a:chExt cx="592684" cy="628353"/>
          </a:xfrm>
        </p:grpSpPr>
        <p:sp>
          <p:nvSpPr>
            <p:cNvPr name="Freeform 13" id="13"/>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FFB545"/>
            </a:solidFill>
            <a:ln w="19050" cap="sq">
              <a:solidFill>
                <a:srgbClr val="FFFFFF"/>
              </a:solidFill>
              <a:prstDash val="solid"/>
              <a:miter/>
            </a:ln>
          </p:spPr>
        </p:sp>
        <p:sp>
          <p:nvSpPr>
            <p:cNvPr name="TextBox 14" id="14"/>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028700" y="6005537"/>
            <a:ext cx="2245655" cy="2385776"/>
            <a:chOff x="0" y="0"/>
            <a:chExt cx="591448" cy="628353"/>
          </a:xfrm>
        </p:grpSpPr>
        <p:sp>
          <p:nvSpPr>
            <p:cNvPr name="Freeform 16" id="16"/>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08BCB0"/>
            </a:solidFill>
            <a:ln w="19050" cap="sq">
              <a:solidFill>
                <a:srgbClr val="FFFFFF"/>
              </a:solidFill>
              <a:prstDash val="solid"/>
              <a:miter/>
            </a:ln>
          </p:spPr>
        </p:sp>
        <p:sp>
          <p:nvSpPr>
            <p:cNvPr name="TextBox 17" id="17"/>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sp>
        <p:nvSpPr>
          <p:cNvPr name="AutoShape 18" id="1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19" id="19"/>
          <p:cNvSpPr txBox="true"/>
          <p:nvPr/>
        </p:nvSpPr>
        <p:spPr>
          <a:xfrm rot="-5400000">
            <a:off x="17185654" y="8395481"/>
            <a:ext cx="1201768" cy="556895"/>
          </a:xfrm>
          <a:prstGeom prst="rect">
            <a:avLst/>
          </a:prstGeom>
        </p:spPr>
        <p:txBody>
          <a:bodyPr anchor="t" rtlCol="false" tIns="0" lIns="0" bIns="0" rIns="0">
            <a:spAutoFit/>
          </a:bodyPr>
          <a:lstStyle/>
          <a:p>
            <a:pPr algn="l">
              <a:lnSpc>
                <a:spcPts val="4479"/>
              </a:lnSpc>
            </a:pPr>
            <a:r>
              <a:rPr lang="en-US" sz="3199">
                <a:solidFill>
                  <a:srgbClr val="414B3B"/>
                </a:solidFill>
                <a:latin typeface="Tenor Sans"/>
                <a:ea typeface="Tenor Sans"/>
                <a:cs typeface="Tenor Sans"/>
                <a:sym typeface="Tenor Sans"/>
              </a:rPr>
              <a:t>2025</a:t>
            </a:r>
          </a:p>
        </p:txBody>
      </p:sp>
      <p:sp>
        <p:nvSpPr>
          <p:cNvPr name="TextBox 20" id="20"/>
          <p:cNvSpPr txBox="true"/>
          <p:nvPr/>
        </p:nvSpPr>
        <p:spPr>
          <a:xfrm rot="-5400000">
            <a:off x="15361169" y="5440044"/>
            <a:ext cx="4869788" cy="382270"/>
          </a:xfrm>
          <a:prstGeom prst="rect">
            <a:avLst/>
          </a:prstGeom>
        </p:spPr>
        <p:txBody>
          <a:bodyPr anchor="t" rtlCol="false" tIns="0" lIns="0" bIns="0" rIns="0">
            <a:spAutoFit/>
          </a:bodyPr>
          <a:lstStyle/>
          <a:p>
            <a:pPr algn="l">
              <a:lnSpc>
                <a:spcPts val="3079"/>
              </a:lnSpc>
            </a:pPr>
            <a:r>
              <a:rPr lang="en-US" sz="2199">
                <a:solidFill>
                  <a:srgbClr val="414B3B"/>
                </a:solidFill>
                <a:latin typeface="Tenor Sans"/>
                <a:ea typeface="Tenor Sans"/>
                <a:cs typeface="Tenor Sans"/>
                <a:sym typeface="Tenor Sans"/>
              </a:rPr>
              <a:t>Homeless Services Network</a:t>
            </a:r>
          </a:p>
        </p:txBody>
      </p:sp>
      <p:sp>
        <p:nvSpPr>
          <p:cNvPr name="AutoShape 21" id="21"/>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TextBox 22" id="22"/>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
        <p:nvSpPr>
          <p:cNvPr name="TextBox 23" id="23"/>
          <p:cNvSpPr txBox="true"/>
          <p:nvPr/>
        </p:nvSpPr>
        <p:spPr>
          <a:xfrm rot="0">
            <a:off x="1028700" y="3299864"/>
            <a:ext cx="10707293" cy="245427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Why This Works:</a:t>
            </a:r>
          </a:p>
          <a:p>
            <a:pPr algn="l" marL="431799" indent="-215899" lvl="1">
              <a:lnSpc>
                <a:spcPts val="2799"/>
              </a:lnSpc>
              <a:buFont typeface="Arial"/>
              <a:buChar char="•"/>
            </a:pPr>
            <a:r>
              <a:rPr lang="en-US" sz="1999">
                <a:solidFill>
                  <a:srgbClr val="414B3B"/>
                </a:solidFill>
                <a:latin typeface="Arimo"/>
                <a:ea typeface="Arimo"/>
                <a:cs typeface="Arimo"/>
                <a:sym typeface="Arimo"/>
              </a:rPr>
              <a:t>Teal and blue are your brand anchors.</a:t>
            </a:r>
          </a:p>
          <a:p>
            <a:pPr algn="l" marL="431799" indent="-215899" lvl="1">
              <a:lnSpc>
                <a:spcPts val="2799"/>
              </a:lnSpc>
              <a:buFont typeface="Arial"/>
              <a:buChar char="•"/>
            </a:pPr>
            <a:r>
              <a:rPr lang="en-US" sz="1999">
                <a:solidFill>
                  <a:srgbClr val="414B3B"/>
                </a:solidFill>
                <a:latin typeface="Arimo"/>
                <a:ea typeface="Arimo"/>
                <a:cs typeface="Arimo"/>
                <a:sym typeface="Arimo"/>
              </a:rPr>
              <a:t>Mustard adds warmth and contrast.</a:t>
            </a:r>
          </a:p>
          <a:p>
            <a:pPr algn="l" marL="431799" indent="-215899" lvl="1">
              <a:lnSpc>
                <a:spcPts val="2799"/>
              </a:lnSpc>
              <a:buFont typeface="Arial"/>
              <a:buChar char="•"/>
            </a:pPr>
            <a:r>
              <a:rPr lang="en-US" sz="1999">
                <a:solidFill>
                  <a:srgbClr val="414B3B"/>
                </a:solidFill>
                <a:latin typeface="Arimo"/>
                <a:ea typeface="Arimo"/>
                <a:cs typeface="Arimo"/>
                <a:sym typeface="Arimo"/>
              </a:rPr>
              <a:t>Navy provides depth and professionalism.</a:t>
            </a:r>
          </a:p>
          <a:p>
            <a:pPr algn="l" marL="431799" indent="-215899" lvl="1">
              <a:lnSpc>
                <a:spcPts val="2799"/>
              </a:lnSpc>
              <a:buFont typeface="Arial"/>
              <a:buChar char="•"/>
            </a:pPr>
            <a:r>
              <a:rPr lang="en-US" sz="1999">
                <a:solidFill>
                  <a:srgbClr val="414B3B"/>
                </a:solidFill>
                <a:latin typeface="Arimo"/>
                <a:ea typeface="Arimo"/>
                <a:cs typeface="Arimo"/>
                <a:sym typeface="Arimo"/>
              </a:rPr>
              <a:t>Vivid</a:t>
            </a:r>
            <a:r>
              <a:rPr lang="en-US" sz="1999">
                <a:solidFill>
                  <a:srgbClr val="414B3B"/>
                </a:solidFill>
                <a:latin typeface="Arimo"/>
                <a:ea typeface="Arimo"/>
                <a:cs typeface="Arimo"/>
                <a:sym typeface="Arimo"/>
              </a:rPr>
              <a:t> orchid introduces a vibrant, friendly tone.</a:t>
            </a:r>
          </a:p>
          <a:p>
            <a:pPr algn="l" marL="431799" indent="-215899" lvl="1">
              <a:lnSpc>
                <a:spcPts val="2799"/>
              </a:lnSpc>
              <a:buFont typeface="Arial"/>
              <a:buChar char="•"/>
            </a:pPr>
            <a:r>
              <a:rPr lang="en-US" sz="1999">
                <a:solidFill>
                  <a:srgbClr val="414B3B"/>
                </a:solidFill>
                <a:latin typeface="Arimo"/>
                <a:ea typeface="Arimo"/>
                <a:cs typeface="Arimo"/>
                <a:sym typeface="Arimo"/>
              </a:rPr>
              <a:t>All colors maintain strong text contrast for accessibility.</a:t>
            </a:r>
          </a:p>
          <a:p>
            <a:pPr algn="l">
              <a:lnSpc>
                <a:spcPts val="2799"/>
              </a:lnSpc>
            </a:pPr>
          </a:p>
        </p:txBody>
      </p:sp>
      <p:sp>
        <p:nvSpPr>
          <p:cNvPr name="TextBox 24" id="24"/>
          <p:cNvSpPr txBox="true"/>
          <p:nvPr/>
        </p:nvSpPr>
        <p:spPr>
          <a:xfrm rot="0">
            <a:off x="1237970" y="697839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#08bcb0</a:t>
            </a:r>
          </a:p>
        </p:txBody>
      </p:sp>
      <p:sp>
        <p:nvSpPr>
          <p:cNvPr name="TextBox 25" id="25"/>
          <p:cNvSpPr txBox="true"/>
          <p:nvPr/>
        </p:nvSpPr>
        <p:spPr>
          <a:xfrm rot="0">
            <a:off x="3504550" y="6978398"/>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#2fa4f3</a:t>
            </a:r>
          </a:p>
        </p:txBody>
      </p:sp>
      <p:sp>
        <p:nvSpPr>
          <p:cNvPr name="TextBox 26" id="26"/>
          <p:cNvSpPr txBox="true"/>
          <p:nvPr/>
        </p:nvSpPr>
        <p:spPr>
          <a:xfrm rot="0">
            <a:off x="5839025" y="697839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#FFB545</a:t>
            </a:r>
          </a:p>
        </p:txBody>
      </p:sp>
      <p:sp>
        <p:nvSpPr>
          <p:cNvPr name="TextBox 27" id="27"/>
          <p:cNvSpPr txBox="true"/>
          <p:nvPr/>
        </p:nvSpPr>
        <p:spPr>
          <a:xfrm rot="0">
            <a:off x="8070320" y="697839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#003F5C</a:t>
            </a:r>
          </a:p>
        </p:txBody>
      </p:sp>
      <p:sp>
        <p:nvSpPr>
          <p:cNvPr name="TextBox 28" id="28"/>
          <p:cNvSpPr txBox="true"/>
          <p:nvPr/>
        </p:nvSpPr>
        <p:spPr>
          <a:xfrm rot="0">
            <a:off x="10285487" y="697839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#d90368</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29860" y="404813"/>
            <a:ext cx="13763481" cy="1413509"/>
          </a:xfrm>
          <a:prstGeom prst="rect">
            <a:avLst/>
          </a:prstGeom>
        </p:spPr>
        <p:txBody>
          <a:bodyPr anchor="t" rtlCol="false" tIns="0" lIns="0" bIns="0" rIns="0">
            <a:spAutoFit/>
          </a:bodyPr>
          <a:lstStyle/>
          <a:p>
            <a:pPr algn="l">
              <a:lnSpc>
                <a:spcPts val="10709"/>
              </a:lnSpc>
            </a:pPr>
            <a:r>
              <a:rPr lang="en-US" sz="10199">
                <a:solidFill>
                  <a:srgbClr val="414B3B"/>
                </a:solidFill>
                <a:latin typeface="Tenor Sans"/>
                <a:ea typeface="Tenor Sans"/>
                <a:cs typeface="Tenor Sans"/>
                <a:sym typeface="Tenor Sans"/>
              </a:rPr>
              <a:t>Base Colors</a:t>
            </a:r>
          </a:p>
        </p:txBody>
      </p:sp>
      <p:grpSp>
        <p:nvGrpSpPr>
          <p:cNvPr name="Group 3" id="3"/>
          <p:cNvGrpSpPr/>
          <p:nvPr/>
        </p:nvGrpSpPr>
        <p:grpSpPr>
          <a:xfrm rot="0">
            <a:off x="15011300" y="5800253"/>
            <a:ext cx="2250345" cy="2385776"/>
            <a:chOff x="0" y="0"/>
            <a:chExt cx="592684" cy="628353"/>
          </a:xfrm>
        </p:grpSpPr>
        <p:sp>
          <p:nvSpPr>
            <p:cNvPr name="Freeform 4" id="4"/>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D90368"/>
            </a:solidFill>
            <a:ln w="19050" cap="sq">
              <a:solidFill>
                <a:srgbClr val="FFFFFF"/>
              </a:solidFill>
              <a:prstDash val="solid"/>
              <a:miter/>
            </a:ln>
          </p:spPr>
        </p:sp>
        <p:sp>
          <p:nvSpPr>
            <p:cNvPr name="TextBox 5" id="5"/>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15013645" y="3414476"/>
            <a:ext cx="2245655" cy="2385776"/>
            <a:chOff x="0" y="0"/>
            <a:chExt cx="591448" cy="628353"/>
          </a:xfrm>
        </p:grpSpPr>
        <p:sp>
          <p:nvSpPr>
            <p:cNvPr name="Freeform 7" id="7"/>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003F5C"/>
            </a:solidFill>
            <a:ln w="19050" cap="sq">
              <a:solidFill>
                <a:srgbClr val="FFFFFF"/>
              </a:solidFill>
              <a:prstDash val="solid"/>
              <a:miter/>
            </a:ln>
          </p:spPr>
        </p:sp>
        <p:sp>
          <p:nvSpPr>
            <p:cNvPr name="TextBox 8" id="8"/>
            <p:cNvSpPr txBox="true"/>
            <p:nvPr/>
          </p:nvSpPr>
          <p:spPr>
            <a:xfrm>
              <a:off x="0" y="-57150"/>
              <a:ext cx="591448" cy="685503"/>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15008955" y="1028700"/>
            <a:ext cx="2250345" cy="2385776"/>
            <a:chOff x="0" y="0"/>
            <a:chExt cx="592684" cy="628353"/>
          </a:xfrm>
        </p:grpSpPr>
        <p:sp>
          <p:nvSpPr>
            <p:cNvPr name="Freeform 10" id="10"/>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2FA4F3"/>
            </a:solidFill>
            <a:ln w="19050" cap="sq">
              <a:solidFill>
                <a:srgbClr val="FFFFFF"/>
              </a:solidFill>
              <a:prstDash val="solid"/>
              <a:miter/>
            </a:ln>
          </p:spPr>
        </p:sp>
        <p:sp>
          <p:nvSpPr>
            <p:cNvPr name="TextBox 11" id="11"/>
            <p:cNvSpPr txBox="true"/>
            <p:nvPr/>
          </p:nvSpPr>
          <p:spPr>
            <a:xfrm>
              <a:off x="0" y="-57150"/>
              <a:ext cx="592684" cy="685503"/>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12763300" y="3414476"/>
            <a:ext cx="2250345" cy="2385776"/>
            <a:chOff x="0" y="0"/>
            <a:chExt cx="592684" cy="628353"/>
          </a:xfrm>
        </p:grpSpPr>
        <p:sp>
          <p:nvSpPr>
            <p:cNvPr name="Freeform 13" id="13"/>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FFB545"/>
            </a:solidFill>
            <a:ln w="19050" cap="sq">
              <a:solidFill>
                <a:srgbClr val="FFFFFF"/>
              </a:solidFill>
              <a:prstDash val="solid"/>
              <a:miter/>
            </a:ln>
          </p:spPr>
        </p:sp>
        <p:sp>
          <p:nvSpPr>
            <p:cNvPr name="TextBox 14" id="14"/>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2763300" y="1028700"/>
            <a:ext cx="2245655" cy="2385776"/>
            <a:chOff x="0" y="0"/>
            <a:chExt cx="591448" cy="628353"/>
          </a:xfrm>
        </p:grpSpPr>
        <p:sp>
          <p:nvSpPr>
            <p:cNvPr name="Freeform 16" id="16"/>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08BCB0"/>
            </a:solidFill>
            <a:ln w="19050" cap="sq">
              <a:solidFill>
                <a:srgbClr val="FFFFFF"/>
              </a:solidFill>
              <a:prstDash val="solid"/>
              <a:miter/>
            </a:ln>
          </p:spPr>
        </p:sp>
        <p:sp>
          <p:nvSpPr>
            <p:cNvPr name="TextBox 17" id="17"/>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sp>
        <p:nvSpPr>
          <p:cNvPr name="AutoShape 18" id="1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19" id="19"/>
          <p:cNvSpPr txBox="true"/>
          <p:nvPr/>
        </p:nvSpPr>
        <p:spPr>
          <a:xfrm rot="-5400000">
            <a:off x="17185654" y="8395481"/>
            <a:ext cx="1201768" cy="556895"/>
          </a:xfrm>
          <a:prstGeom prst="rect">
            <a:avLst/>
          </a:prstGeom>
        </p:spPr>
        <p:txBody>
          <a:bodyPr anchor="t" rtlCol="false" tIns="0" lIns="0" bIns="0" rIns="0">
            <a:spAutoFit/>
          </a:bodyPr>
          <a:lstStyle/>
          <a:p>
            <a:pPr algn="l">
              <a:lnSpc>
                <a:spcPts val="4479"/>
              </a:lnSpc>
            </a:pPr>
            <a:r>
              <a:rPr lang="en-US" sz="3199">
                <a:solidFill>
                  <a:srgbClr val="414B3B"/>
                </a:solidFill>
                <a:latin typeface="Tenor Sans"/>
                <a:ea typeface="Tenor Sans"/>
                <a:cs typeface="Tenor Sans"/>
                <a:sym typeface="Tenor Sans"/>
              </a:rPr>
              <a:t>2025</a:t>
            </a:r>
          </a:p>
        </p:txBody>
      </p:sp>
      <p:sp>
        <p:nvSpPr>
          <p:cNvPr name="TextBox 20" id="20"/>
          <p:cNvSpPr txBox="true"/>
          <p:nvPr/>
        </p:nvSpPr>
        <p:spPr>
          <a:xfrm rot="-5400000">
            <a:off x="15361169" y="5440044"/>
            <a:ext cx="4869788" cy="382270"/>
          </a:xfrm>
          <a:prstGeom prst="rect">
            <a:avLst/>
          </a:prstGeom>
        </p:spPr>
        <p:txBody>
          <a:bodyPr anchor="t" rtlCol="false" tIns="0" lIns="0" bIns="0" rIns="0">
            <a:spAutoFit/>
          </a:bodyPr>
          <a:lstStyle/>
          <a:p>
            <a:pPr algn="l">
              <a:lnSpc>
                <a:spcPts val="3079"/>
              </a:lnSpc>
            </a:pPr>
            <a:r>
              <a:rPr lang="en-US" sz="2199">
                <a:solidFill>
                  <a:srgbClr val="414B3B"/>
                </a:solidFill>
                <a:latin typeface="Tenor Sans"/>
                <a:ea typeface="Tenor Sans"/>
                <a:cs typeface="Tenor Sans"/>
                <a:sym typeface="Tenor Sans"/>
              </a:rPr>
              <a:t>Homeless Services Network</a:t>
            </a:r>
          </a:p>
        </p:txBody>
      </p:sp>
      <p:sp>
        <p:nvSpPr>
          <p:cNvPr name="AutoShape 21" id="21"/>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TextBox 22" id="22"/>
          <p:cNvSpPr txBox="true"/>
          <p:nvPr/>
        </p:nvSpPr>
        <p:spPr>
          <a:xfrm rot="0">
            <a:off x="1028700" y="9445330"/>
            <a:ext cx="3860081" cy="391795"/>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www.hsncfl.org</a:t>
            </a:r>
          </a:p>
        </p:txBody>
      </p:sp>
      <p:sp>
        <p:nvSpPr>
          <p:cNvPr name="TextBox 23" id="23"/>
          <p:cNvSpPr txBox="true"/>
          <p:nvPr/>
        </p:nvSpPr>
        <p:spPr>
          <a:xfrm rot="0">
            <a:off x="1028700" y="1751646"/>
            <a:ext cx="10707293" cy="7494905"/>
          </a:xfrm>
          <a:prstGeom prst="rect">
            <a:avLst/>
          </a:prstGeom>
        </p:spPr>
        <p:txBody>
          <a:bodyPr anchor="t" rtlCol="false" tIns="0" lIns="0" bIns="0" rIns="0">
            <a:spAutoFit/>
          </a:bodyPr>
          <a:lstStyle/>
          <a:p>
            <a:pPr algn="l">
              <a:lnSpc>
                <a:spcPts val="3639"/>
              </a:lnSpc>
            </a:pPr>
            <a:r>
              <a:rPr lang="en-US" sz="2599">
                <a:solidFill>
                  <a:srgbClr val="414B3B"/>
                </a:solidFill>
                <a:latin typeface="Arimo"/>
                <a:ea typeface="Arimo"/>
                <a:cs typeface="Arimo"/>
                <a:sym typeface="Arimo"/>
              </a:rPr>
              <a:t>When to Use Each Main Brand Color:</a:t>
            </a:r>
          </a:p>
          <a:p>
            <a:pPr algn="l">
              <a:lnSpc>
                <a:spcPts val="3639"/>
              </a:lnSpc>
            </a:pPr>
          </a:p>
          <a:p>
            <a:pPr algn="l">
              <a:lnSpc>
                <a:spcPts val="3359"/>
              </a:lnSpc>
            </a:pPr>
            <a:r>
              <a:rPr lang="en-US" sz="2399">
                <a:solidFill>
                  <a:srgbClr val="414B3B"/>
                </a:solidFill>
                <a:latin typeface="Arimo"/>
                <a:ea typeface="Arimo"/>
                <a:cs typeface="Arimo"/>
                <a:sym typeface="Arimo"/>
              </a:rPr>
              <a:t>Teal - CMYK: (88, 10, 43, 2)</a:t>
            </a:r>
          </a:p>
          <a:p>
            <a:pPr algn="l" marL="518157" indent="-259078" lvl="1">
              <a:lnSpc>
                <a:spcPts val="3359"/>
              </a:lnSpc>
              <a:buFont typeface="Arial"/>
              <a:buChar char="•"/>
            </a:pPr>
            <a:r>
              <a:rPr lang="en-US" sz="2399">
                <a:solidFill>
                  <a:srgbClr val="414B3B"/>
                </a:solidFill>
                <a:latin typeface="Arimo"/>
                <a:ea typeface="Arimo"/>
                <a:cs typeface="Arimo"/>
                <a:sym typeface="Arimo"/>
              </a:rPr>
              <a:t>Use as your primary brand color for headers, buttons, icons, and backgrounds. Ideal for conveying trust, calm, and compassion.</a:t>
            </a:r>
          </a:p>
          <a:p>
            <a:pPr algn="l">
              <a:lnSpc>
                <a:spcPts val="3359"/>
              </a:lnSpc>
            </a:pPr>
            <a:r>
              <a:rPr lang="en-US" sz="2399">
                <a:solidFill>
                  <a:srgbClr val="414B3B"/>
                </a:solidFill>
                <a:latin typeface="Arimo"/>
                <a:ea typeface="Arimo"/>
                <a:cs typeface="Arimo"/>
                <a:sym typeface="Arimo"/>
              </a:rPr>
              <a:t>Blue</a:t>
            </a:r>
            <a:r>
              <a:rPr lang="en-US" sz="2399">
                <a:solidFill>
                  <a:srgbClr val="414B3B"/>
                </a:solidFill>
                <a:latin typeface="Arimo"/>
                <a:ea typeface="Arimo"/>
                <a:cs typeface="Arimo"/>
                <a:sym typeface="Arimo"/>
              </a:rPr>
              <a:t> - CMYK: (70, 42, 0, 11)</a:t>
            </a:r>
          </a:p>
          <a:p>
            <a:pPr algn="l" marL="518157" indent="-259078" lvl="1">
              <a:lnSpc>
                <a:spcPts val="3359"/>
              </a:lnSpc>
              <a:buFont typeface="Arial"/>
              <a:buChar char="•"/>
            </a:pPr>
            <a:r>
              <a:rPr lang="en-US" sz="2399">
                <a:solidFill>
                  <a:srgbClr val="414B3B"/>
                </a:solidFill>
                <a:latin typeface="Arimo"/>
                <a:ea typeface="Arimo"/>
                <a:cs typeface="Arimo"/>
                <a:sym typeface="Arimo"/>
              </a:rPr>
              <a:t> Can be used alongside the primary teal for depth or variation in branding.</a:t>
            </a:r>
          </a:p>
          <a:p>
            <a:pPr algn="l">
              <a:lnSpc>
                <a:spcPts val="3359"/>
              </a:lnSpc>
            </a:pPr>
            <a:r>
              <a:rPr lang="en-US" sz="2399">
                <a:solidFill>
                  <a:srgbClr val="414B3B"/>
                </a:solidFill>
                <a:latin typeface="Arimo"/>
                <a:ea typeface="Arimo"/>
                <a:cs typeface="Arimo"/>
                <a:sym typeface="Arimo"/>
              </a:rPr>
              <a:t>Must</a:t>
            </a:r>
            <a:r>
              <a:rPr lang="en-US" sz="2399">
                <a:solidFill>
                  <a:srgbClr val="414B3B"/>
                </a:solidFill>
                <a:latin typeface="Arimo"/>
                <a:ea typeface="Arimo"/>
                <a:cs typeface="Arimo"/>
                <a:sym typeface="Arimo"/>
              </a:rPr>
              <a:t>ard - CMYK: (0, 29, 73, 0)</a:t>
            </a:r>
          </a:p>
          <a:p>
            <a:pPr algn="l" marL="518157" indent="-259078" lvl="1">
              <a:lnSpc>
                <a:spcPts val="3359"/>
              </a:lnSpc>
              <a:buFont typeface="Arial"/>
              <a:buChar char="•"/>
            </a:pPr>
            <a:r>
              <a:rPr lang="en-US" sz="2399">
                <a:solidFill>
                  <a:srgbClr val="414B3B"/>
                </a:solidFill>
                <a:latin typeface="Arimo"/>
                <a:ea typeface="Arimo"/>
                <a:cs typeface="Arimo"/>
                <a:sym typeface="Arimo"/>
              </a:rPr>
              <a:t>Use for calls to action, highlights, or warm accents. Great for drawing attention and adding energy.</a:t>
            </a:r>
          </a:p>
          <a:p>
            <a:pPr algn="l">
              <a:lnSpc>
                <a:spcPts val="3359"/>
              </a:lnSpc>
            </a:pPr>
            <a:r>
              <a:rPr lang="en-US" sz="2399">
                <a:solidFill>
                  <a:srgbClr val="414B3B"/>
                </a:solidFill>
                <a:latin typeface="Arimo"/>
                <a:ea typeface="Arimo"/>
                <a:cs typeface="Arimo"/>
                <a:sym typeface="Arimo"/>
              </a:rPr>
              <a:t>Navy</a:t>
            </a:r>
            <a:r>
              <a:rPr lang="en-US" sz="2399">
                <a:solidFill>
                  <a:srgbClr val="414B3B"/>
                </a:solidFill>
                <a:latin typeface="Arimo"/>
                <a:ea typeface="Arimo"/>
                <a:cs typeface="Arimo"/>
                <a:sym typeface="Arimo"/>
              </a:rPr>
              <a:t> - CMYK: (100, 33, 0, 64)</a:t>
            </a:r>
          </a:p>
          <a:p>
            <a:pPr algn="l" marL="518157" indent="-259078" lvl="1">
              <a:lnSpc>
                <a:spcPts val="3359"/>
              </a:lnSpc>
              <a:buFont typeface="Arial"/>
              <a:buChar char="•"/>
            </a:pPr>
            <a:r>
              <a:rPr lang="en-US" sz="2399">
                <a:solidFill>
                  <a:srgbClr val="414B3B"/>
                </a:solidFill>
                <a:latin typeface="Arimo"/>
                <a:ea typeface="Arimo"/>
                <a:cs typeface="Arimo"/>
                <a:sym typeface="Arimo"/>
              </a:rPr>
              <a:t>Use for backgrounds, headers, or formal documents. Conveys stability, intelligence, and trustworthiness.</a:t>
            </a:r>
          </a:p>
          <a:p>
            <a:pPr algn="l">
              <a:lnSpc>
                <a:spcPts val="3359"/>
              </a:lnSpc>
            </a:pPr>
            <a:r>
              <a:rPr lang="en-US" sz="2399">
                <a:solidFill>
                  <a:srgbClr val="414B3B"/>
                </a:solidFill>
                <a:latin typeface="Arimo"/>
                <a:ea typeface="Arimo"/>
                <a:cs typeface="Arimo"/>
                <a:sym typeface="Arimo"/>
              </a:rPr>
              <a:t>Orchid</a:t>
            </a:r>
            <a:r>
              <a:rPr lang="en-US" sz="2399">
                <a:solidFill>
                  <a:srgbClr val="414B3B"/>
                </a:solidFill>
                <a:latin typeface="Arimo"/>
                <a:ea typeface="Arimo"/>
                <a:cs typeface="Arimo"/>
                <a:sym typeface="Arimo"/>
              </a:rPr>
              <a:t> - CMYK: (0, 63, 79, 10)</a:t>
            </a:r>
          </a:p>
          <a:p>
            <a:pPr algn="l" marL="518157" indent="-259078" lvl="1">
              <a:lnSpc>
                <a:spcPts val="3359"/>
              </a:lnSpc>
              <a:buFont typeface="Arial"/>
              <a:buChar char="•"/>
            </a:pPr>
            <a:r>
              <a:rPr lang="en-US" sz="2399">
                <a:solidFill>
                  <a:srgbClr val="414B3B"/>
                </a:solidFill>
                <a:latin typeface="Arimo"/>
                <a:ea typeface="Arimo"/>
                <a:cs typeface="Arimo"/>
                <a:sym typeface="Arimo"/>
              </a:rPr>
              <a:t>Use for emphasis, alerts, or emotional storytelling. Adds warmth and urgency to key messages.</a:t>
            </a:r>
          </a:p>
          <a:p>
            <a:pPr algn="l">
              <a:lnSpc>
                <a:spcPts val="2799"/>
              </a:lnSpc>
            </a:pPr>
          </a:p>
          <a:p>
            <a:pPr algn="l">
              <a:lnSpc>
                <a:spcPts val="2799"/>
              </a:lnSpc>
            </a:pPr>
          </a:p>
        </p:txBody>
      </p:sp>
      <p:sp>
        <p:nvSpPr>
          <p:cNvPr name="TextBox 24" id="24"/>
          <p:cNvSpPr txBox="true"/>
          <p:nvPr/>
        </p:nvSpPr>
        <p:spPr>
          <a:xfrm rot="0">
            <a:off x="12972571" y="2001561"/>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#08bcb0</a:t>
            </a:r>
          </a:p>
        </p:txBody>
      </p:sp>
      <p:sp>
        <p:nvSpPr>
          <p:cNvPr name="TextBox 25" id="25"/>
          <p:cNvSpPr txBox="true"/>
          <p:nvPr/>
        </p:nvSpPr>
        <p:spPr>
          <a:xfrm rot="0">
            <a:off x="15239150" y="2001561"/>
            <a:ext cx="1720770" cy="38737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#2fa4f3</a:t>
            </a:r>
          </a:p>
        </p:txBody>
      </p:sp>
      <p:sp>
        <p:nvSpPr>
          <p:cNvPr name="TextBox 26" id="26"/>
          <p:cNvSpPr txBox="true"/>
          <p:nvPr/>
        </p:nvSpPr>
        <p:spPr>
          <a:xfrm rot="0">
            <a:off x="13077625" y="4387337"/>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#FFB545</a:t>
            </a:r>
          </a:p>
        </p:txBody>
      </p:sp>
      <p:sp>
        <p:nvSpPr>
          <p:cNvPr name="TextBox 27" id="27"/>
          <p:cNvSpPr txBox="true"/>
          <p:nvPr/>
        </p:nvSpPr>
        <p:spPr>
          <a:xfrm rot="0">
            <a:off x="15308920" y="4387337"/>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#003F5C</a:t>
            </a:r>
          </a:p>
        </p:txBody>
      </p:sp>
      <p:sp>
        <p:nvSpPr>
          <p:cNvPr name="TextBox 28" id="28"/>
          <p:cNvSpPr txBox="true"/>
          <p:nvPr/>
        </p:nvSpPr>
        <p:spPr>
          <a:xfrm rot="0">
            <a:off x="15248339" y="6773114"/>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#d90368</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93304" y="1053871"/>
            <a:ext cx="13763481" cy="2284093"/>
          </a:xfrm>
          <a:prstGeom prst="rect">
            <a:avLst/>
          </a:prstGeom>
        </p:spPr>
        <p:txBody>
          <a:bodyPr anchor="t" rtlCol="false" tIns="0" lIns="0" bIns="0" rIns="0">
            <a:spAutoFit/>
          </a:bodyPr>
          <a:lstStyle/>
          <a:p>
            <a:pPr algn="l">
              <a:lnSpc>
                <a:spcPts val="17219"/>
              </a:lnSpc>
            </a:pPr>
            <a:r>
              <a:rPr lang="en-US" sz="16399">
                <a:solidFill>
                  <a:srgbClr val="414B3B"/>
                </a:solidFill>
                <a:latin typeface="Tenor Sans"/>
                <a:ea typeface="Tenor Sans"/>
                <a:cs typeface="Tenor Sans"/>
                <a:sym typeface="Tenor Sans"/>
              </a:rPr>
              <a:t>Ext. Colors</a:t>
            </a:r>
          </a:p>
        </p:txBody>
      </p:sp>
      <p:grpSp>
        <p:nvGrpSpPr>
          <p:cNvPr name="Group 3" id="3"/>
          <p:cNvGrpSpPr/>
          <p:nvPr/>
        </p:nvGrpSpPr>
        <p:grpSpPr>
          <a:xfrm rot="0">
            <a:off x="10020699" y="6005537"/>
            <a:ext cx="2250345" cy="2385776"/>
            <a:chOff x="0" y="0"/>
            <a:chExt cx="592684" cy="628353"/>
          </a:xfrm>
        </p:grpSpPr>
        <p:sp>
          <p:nvSpPr>
            <p:cNvPr name="Freeform 4" id="4"/>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30B045"/>
            </a:solidFill>
            <a:ln w="19050" cap="sq">
              <a:solidFill>
                <a:srgbClr val="FFFFFF"/>
              </a:solidFill>
              <a:prstDash val="solid"/>
              <a:miter/>
            </a:ln>
          </p:spPr>
        </p:sp>
        <p:sp>
          <p:nvSpPr>
            <p:cNvPr name="TextBox 5" id="5"/>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7775045" y="6005537"/>
            <a:ext cx="2245655" cy="2385776"/>
            <a:chOff x="0" y="0"/>
            <a:chExt cx="591448" cy="628353"/>
          </a:xfrm>
        </p:grpSpPr>
        <p:sp>
          <p:nvSpPr>
            <p:cNvPr name="Freeform 7" id="7"/>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A97142"/>
            </a:solidFill>
            <a:ln w="19050" cap="sq">
              <a:solidFill>
                <a:srgbClr val="FFFFFF"/>
              </a:solidFill>
              <a:prstDash val="solid"/>
              <a:miter/>
            </a:ln>
          </p:spPr>
        </p:sp>
        <p:sp>
          <p:nvSpPr>
            <p:cNvPr name="TextBox 8" id="8"/>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grpSp>
        <p:nvGrpSpPr>
          <p:cNvPr name="Group 9" id="9"/>
          <p:cNvGrpSpPr/>
          <p:nvPr/>
        </p:nvGrpSpPr>
        <p:grpSpPr>
          <a:xfrm rot="0">
            <a:off x="3274355" y="6005537"/>
            <a:ext cx="2250345" cy="2385776"/>
            <a:chOff x="0" y="0"/>
            <a:chExt cx="592684" cy="628353"/>
          </a:xfrm>
        </p:grpSpPr>
        <p:sp>
          <p:nvSpPr>
            <p:cNvPr name="Freeform 10" id="10"/>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EE3826"/>
            </a:solidFill>
            <a:ln w="19050" cap="sq">
              <a:solidFill>
                <a:srgbClr val="FFFFFF"/>
              </a:solidFill>
              <a:prstDash val="solid"/>
              <a:miter/>
            </a:ln>
          </p:spPr>
        </p:sp>
        <p:sp>
          <p:nvSpPr>
            <p:cNvPr name="TextBox 11" id="11"/>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2" id="12"/>
          <p:cNvGrpSpPr/>
          <p:nvPr/>
        </p:nvGrpSpPr>
        <p:grpSpPr>
          <a:xfrm rot="0">
            <a:off x="5524700" y="6005537"/>
            <a:ext cx="2250345" cy="2385776"/>
            <a:chOff x="0" y="0"/>
            <a:chExt cx="592684" cy="628353"/>
          </a:xfrm>
        </p:grpSpPr>
        <p:sp>
          <p:nvSpPr>
            <p:cNvPr name="Freeform 13" id="13"/>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7D3C98"/>
            </a:solidFill>
            <a:ln w="19050" cap="sq">
              <a:solidFill>
                <a:srgbClr val="FFFFFF"/>
              </a:solidFill>
              <a:prstDash val="solid"/>
              <a:miter/>
            </a:ln>
          </p:spPr>
        </p:sp>
        <p:sp>
          <p:nvSpPr>
            <p:cNvPr name="TextBox 14" id="14"/>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028700" y="6005537"/>
            <a:ext cx="2245655" cy="2385776"/>
            <a:chOff x="0" y="0"/>
            <a:chExt cx="591448" cy="628353"/>
          </a:xfrm>
        </p:grpSpPr>
        <p:sp>
          <p:nvSpPr>
            <p:cNvPr name="Freeform 16" id="16"/>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5941EB"/>
            </a:solidFill>
            <a:ln w="19050" cap="sq">
              <a:solidFill>
                <a:srgbClr val="FFFFFF"/>
              </a:solidFill>
              <a:prstDash val="solid"/>
              <a:miter/>
            </a:ln>
          </p:spPr>
        </p:sp>
        <p:sp>
          <p:nvSpPr>
            <p:cNvPr name="TextBox 17" id="17"/>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sp>
        <p:nvSpPr>
          <p:cNvPr name="AutoShape 18" id="1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19" id="19"/>
          <p:cNvSpPr txBox="true"/>
          <p:nvPr/>
        </p:nvSpPr>
        <p:spPr>
          <a:xfrm rot="-5400000">
            <a:off x="17206926" y="8383734"/>
            <a:ext cx="1201768" cy="580390"/>
          </a:xfrm>
          <a:prstGeom prst="rect">
            <a:avLst/>
          </a:prstGeom>
        </p:spPr>
        <p:txBody>
          <a:bodyPr anchor="t" rtlCol="false" tIns="0" lIns="0" bIns="0" rIns="0">
            <a:spAutoFit/>
          </a:bodyPr>
          <a:lstStyle/>
          <a:p>
            <a:pPr algn="l">
              <a:lnSpc>
                <a:spcPts val="4759"/>
              </a:lnSpc>
            </a:pPr>
            <a:r>
              <a:rPr lang="en-US" sz="3399">
                <a:solidFill>
                  <a:srgbClr val="414B3B"/>
                </a:solidFill>
                <a:latin typeface="Tenor Sans"/>
                <a:ea typeface="Tenor Sans"/>
                <a:cs typeface="Tenor Sans"/>
                <a:sym typeface="Tenor Sans"/>
              </a:rPr>
              <a:t>2025</a:t>
            </a:r>
          </a:p>
        </p:txBody>
      </p:sp>
      <p:sp>
        <p:nvSpPr>
          <p:cNvPr name="TextBox 20" id="20"/>
          <p:cNvSpPr txBox="true"/>
          <p:nvPr/>
        </p:nvSpPr>
        <p:spPr>
          <a:xfrm rot="-5400000">
            <a:off x="15368154" y="5423535"/>
            <a:ext cx="4869788" cy="415290"/>
          </a:xfrm>
          <a:prstGeom prst="rect">
            <a:avLst/>
          </a:prstGeom>
        </p:spPr>
        <p:txBody>
          <a:bodyPr anchor="t" rtlCol="false" tIns="0" lIns="0" bIns="0" rIns="0">
            <a:spAutoFit/>
          </a:bodyPr>
          <a:lstStyle/>
          <a:p>
            <a:pPr algn="l">
              <a:lnSpc>
                <a:spcPts val="3359"/>
              </a:lnSpc>
            </a:pPr>
            <a:r>
              <a:rPr lang="en-US" sz="2399">
                <a:solidFill>
                  <a:srgbClr val="414B3B"/>
                </a:solidFill>
                <a:latin typeface="Tenor Sans"/>
                <a:ea typeface="Tenor Sans"/>
                <a:cs typeface="Tenor Sans"/>
                <a:sym typeface="Tenor Sans"/>
              </a:rPr>
              <a:t>Homeless Services Network</a:t>
            </a:r>
          </a:p>
        </p:txBody>
      </p:sp>
      <p:sp>
        <p:nvSpPr>
          <p:cNvPr name="AutoShape 21" id="21"/>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TextBox 22" id="22"/>
          <p:cNvSpPr txBox="true"/>
          <p:nvPr/>
        </p:nvSpPr>
        <p:spPr>
          <a:xfrm rot="0">
            <a:off x="1028700" y="9445330"/>
            <a:ext cx="3860081" cy="415290"/>
          </a:xfrm>
          <a:prstGeom prst="rect">
            <a:avLst/>
          </a:prstGeom>
        </p:spPr>
        <p:txBody>
          <a:bodyPr anchor="t" rtlCol="false" tIns="0" lIns="0" bIns="0" rIns="0">
            <a:spAutoFit/>
          </a:bodyPr>
          <a:lstStyle/>
          <a:p>
            <a:pPr algn="l">
              <a:lnSpc>
                <a:spcPts val="3359"/>
              </a:lnSpc>
            </a:pPr>
            <a:r>
              <a:rPr lang="en-US" sz="2399">
                <a:solidFill>
                  <a:srgbClr val="414B3B"/>
                </a:solidFill>
                <a:latin typeface="Arimo"/>
                <a:ea typeface="Arimo"/>
                <a:cs typeface="Arimo"/>
                <a:sym typeface="Arimo"/>
              </a:rPr>
              <a:t>www.hsncfl.org</a:t>
            </a:r>
          </a:p>
        </p:txBody>
      </p:sp>
      <p:sp>
        <p:nvSpPr>
          <p:cNvPr name="TextBox 23" id="23"/>
          <p:cNvSpPr txBox="true"/>
          <p:nvPr/>
        </p:nvSpPr>
        <p:spPr>
          <a:xfrm rot="0">
            <a:off x="1028700" y="4048125"/>
            <a:ext cx="10707293" cy="1563370"/>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This complements our original 5-color set beautifully, giving us a 10-color extended palette that is both accessible and visually rich. Use sparingly, extended colors should never overpower your core palette. Maintain harmony, ensure they complement your main colors in tone and saturation. </a:t>
            </a:r>
          </a:p>
        </p:txBody>
      </p:sp>
      <p:sp>
        <p:nvSpPr>
          <p:cNvPr name="TextBox 24" id="24"/>
          <p:cNvSpPr txBox="true"/>
          <p:nvPr/>
        </p:nvSpPr>
        <p:spPr>
          <a:xfrm rot="0">
            <a:off x="1237970" y="6978398"/>
            <a:ext cx="1720770" cy="420430"/>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#5941eb</a:t>
            </a:r>
          </a:p>
        </p:txBody>
      </p:sp>
      <p:sp>
        <p:nvSpPr>
          <p:cNvPr name="TextBox 25" id="25"/>
          <p:cNvSpPr txBox="true"/>
          <p:nvPr/>
        </p:nvSpPr>
        <p:spPr>
          <a:xfrm rot="0">
            <a:off x="3504550" y="6978398"/>
            <a:ext cx="1720770" cy="420393"/>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#ee3826</a:t>
            </a:r>
          </a:p>
        </p:txBody>
      </p:sp>
      <p:sp>
        <p:nvSpPr>
          <p:cNvPr name="TextBox 26" id="26"/>
          <p:cNvSpPr txBox="true"/>
          <p:nvPr/>
        </p:nvSpPr>
        <p:spPr>
          <a:xfrm rot="0">
            <a:off x="5839025" y="6978398"/>
            <a:ext cx="1720770" cy="810895"/>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#7D3C98</a:t>
            </a:r>
          </a:p>
          <a:p>
            <a:pPr algn="ctr">
              <a:lnSpc>
                <a:spcPts val="3079"/>
              </a:lnSpc>
            </a:pPr>
          </a:p>
        </p:txBody>
      </p:sp>
      <p:sp>
        <p:nvSpPr>
          <p:cNvPr name="TextBox 27" id="27"/>
          <p:cNvSpPr txBox="true"/>
          <p:nvPr/>
        </p:nvSpPr>
        <p:spPr>
          <a:xfrm rot="0">
            <a:off x="8070320" y="6978398"/>
            <a:ext cx="1720770" cy="810895"/>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#A97142</a:t>
            </a:r>
          </a:p>
          <a:p>
            <a:pPr algn="ctr">
              <a:lnSpc>
                <a:spcPts val="3079"/>
              </a:lnSpc>
            </a:pPr>
          </a:p>
        </p:txBody>
      </p:sp>
      <p:sp>
        <p:nvSpPr>
          <p:cNvPr name="TextBox 28" id="28"/>
          <p:cNvSpPr txBox="true"/>
          <p:nvPr/>
        </p:nvSpPr>
        <p:spPr>
          <a:xfrm rot="0">
            <a:off x="10285487" y="6978398"/>
            <a:ext cx="1720770" cy="420393"/>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#30b045</a:t>
            </a:r>
          </a:p>
        </p:txBody>
      </p:sp>
      <p:sp>
        <p:nvSpPr>
          <p:cNvPr name="TextBox 29" id="29"/>
          <p:cNvSpPr txBox="true"/>
          <p:nvPr/>
        </p:nvSpPr>
        <p:spPr>
          <a:xfrm rot="0">
            <a:off x="1028700" y="3399790"/>
            <a:ext cx="2919404" cy="533400"/>
          </a:xfrm>
          <a:prstGeom prst="rect">
            <a:avLst/>
          </a:prstGeom>
        </p:spPr>
        <p:txBody>
          <a:bodyPr anchor="t" rtlCol="false" tIns="0" lIns="0" bIns="0" rIns="0">
            <a:spAutoFit/>
          </a:bodyPr>
          <a:lstStyle/>
          <a:p>
            <a:pPr algn="l">
              <a:lnSpc>
                <a:spcPts val="4200"/>
              </a:lnSpc>
            </a:pPr>
            <a:r>
              <a:rPr lang="en-US" sz="3000">
                <a:solidFill>
                  <a:srgbClr val="414B3B"/>
                </a:solidFill>
                <a:latin typeface="Arimo"/>
                <a:ea typeface="Arimo"/>
                <a:cs typeface="Arimo"/>
                <a:sym typeface="Arimo"/>
              </a:rPr>
              <a:t>Color Palette</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12074" y="696608"/>
            <a:ext cx="13763481" cy="1413537"/>
          </a:xfrm>
          <a:prstGeom prst="rect">
            <a:avLst/>
          </a:prstGeom>
        </p:spPr>
        <p:txBody>
          <a:bodyPr anchor="t" rtlCol="false" tIns="0" lIns="0" bIns="0" rIns="0">
            <a:spAutoFit/>
          </a:bodyPr>
          <a:lstStyle/>
          <a:p>
            <a:pPr algn="l">
              <a:lnSpc>
                <a:spcPts val="10711"/>
              </a:lnSpc>
            </a:pPr>
            <a:r>
              <a:rPr lang="en-US" sz="10201">
                <a:solidFill>
                  <a:srgbClr val="414B3B"/>
                </a:solidFill>
                <a:latin typeface="Tenor Sans"/>
                <a:ea typeface="Tenor Sans"/>
                <a:cs typeface="Tenor Sans"/>
                <a:sym typeface="Tenor Sans"/>
              </a:rPr>
              <a:t>Ext. Colors</a:t>
            </a:r>
          </a:p>
        </p:txBody>
      </p:sp>
      <p:grpSp>
        <p:nvGrpSpPr>
          <p:cNvPr name="Group 3" id="3"/>
          <p:cNvGrpSpPr/>
          <p:nvPr/>
        </p:nvGrpSpPr>
        <p:grpSpPr>
          <a:xfrm rot="0">
            <a:off x="15006609" y="5970499"/>
            <a:ext cx="2250345" cy="2385776"/>
            <a:chOff x="0" y="0"/>
            <a:chExt cx="592684" cy="628353"/>
          </a:xfrm>
        </p:grpSpPr>
        <p:sp>
          <p:nvSpPr>
            <p:cNvPr name="Freeform 4" id="4"/>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30B045"/>
            </a:solidFill>
            <a:ln w="19050" cap="sq">
              <a:solidFill>
                <a:srgbClr val="FFFFFF"/>
              </a:solidFill>
              <a:prstDash val="solid"/>
              <a:miter/>
            </a:ln>
          </p:spPr>
        </p:sp>
        <p:sp>
          <p:nvSpPr>
            <p:cNvPr name="TextBox 5" id="5"/>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15011300" y="3498998"/>
            <a:ext cx="2245655" cy="2385776"/>
            <a:chOff x="0" y="0"/>
            <a:chExt cx="591448" cy="628353"/>
          </a:xfrm>
        </p:grpSpPr>
        <p:sp>
          <p:nvSpPr>
            <p:cNvPr name="Freeform 7" id="7"/>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A97142"/>
            </a:solidFill>
            <a:ln w="19050" cap="sq">
              <a:solidFill>
                <a:srgbClr val="FFFFFF"/>
              </a:solidFill>
              <a:prstDash val="solid"/>
              <a:miter/>
            </a:ln>
          </p:spPr>
        </p:sp>
        <p:sp>
          <p:nvSpPr>
            <p:cNvPr name="TextBox 8" id="8"/>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grpSp>
        <p:nvGrpSpPr>
          <p:cNvPr name="Group 9" id="9"/>
          <p:cNvGrpSpPr/>
          <p:nvPr/>
        </p:nvGrpSpPr>
        <p:grpSpPr>
          <a:xfrm rot="0">
            <a:off x="15008955" y="1028700"/>
            <a:ext cx="2250345" cy="2385776"/>
            <a:chOff x="0" y="0"/>
            <a:chExt cx="592684" cy="628353"/>
          </a:xfrm>
        </p:grpSpPr>
        <p:sp>
          <p:nvSpPr>
            <p:cNvPr name="Freeform 10" id="10"/>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EE3826"/>
            </a:solidFill>
            <a:ln w="19050" cap="sq">
              <a:solidFill>
                <a:srgbClr val="FFFFFF"/>
              </a:solidFill>
              <a:prstDash val="solid"/>
              <a:miter/>
            </a:ln>
          </p:spPr>
        </p:sp>
        <p:sp>
          <p:nvSpPr>
            <p:cNvPr name="TextBox 11" id="11"/>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2" id="12"/>
          <p:cNvGrpSpPr/>
          <p:nvPr/>
        </p:nvGrpSpPr>
        <p:grpSpPr>
          <a:xfrm rot="0">
            <a:off x="12760955" y="3498998"/>
            <a:ext cx="2250345" cy="2385776"/>
            <a:chOff x="0" y="0"/>
            <a:chExt cx="592684" cy="628353"/>
          </a:xfrm>
        </p:grpSpPr>
        <p:sp>
          <p:nvSpPr>
            <p:cNvPr name="Freeform 13" id="13"/>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7D3C98"/>
            </a:solidFill>
            <a:ln w="19050" cap="sq">
              <a:solidFill>
                <a:srgbClr val="FFFFFF"/>
              </a:solidFill>
              <a:prstDash val="solid"/>
              <a:miter/>
            </a:ln>
          </p:spPr>
        </p:sp>
        <p:sp>
          <p:nvSpPr>
            <p:cNvPr name="TextBox 14" id="14"/>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2763300" y="1028700"/>
            <a:ext cx="2245655" cy="2385776"/>
            <a:chOff x="0" y="0"/>
            <a:chExt cx="591448" cy="628353"/>
          </a:xfrm>
        </p:grpSpPr>
        <p:sp>
          <p:nvSpPr>
            <p:cNvPr name="Freeform 16" id="16"/>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5941EB"/>
            </a:solidFill>
            <a:ln w="19050" cap="sq">
              <a:solidFill>
                <a:srgbClr val="FFFFFF"/>
              </a:solidFill>
              <a:prstDash val="solid"/>
              <a:miter/>
            </a:ln>
          </p:spPr>
        </p:sp>
        <p:sp>
          <p:nvSpPr>
            <p:cNvPr name="TextBox 17" id="17"/>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sp>
        <p:nvSpPr>
          <p:cNvPr name="AutoShape 18" id="1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19" id="19"/>
          <p:cNvSpPr txBox="true"/>
          <p:nvPr/>
        </p:nvSpPr>
        <p:spPr>
          <a:xfrm rot="-5400000">
            <a:off x="17185654" y="8395481"/>
            <a:ext cx="1201768" cy="556895"/>
          </a:xfrm>
          <a:prstGeom prst="rect">
            <a:avLst/>
          </a:prstGeom>
        </p:spPr>
        <p:txBody>
          <a:bodyPr anchor="t" rtlCol="false" tIns="0" lIns="0" bIns="0" rIns="0">
            <a:spAutoFit/>
          </a:bodyPr>
          <a:lstStyle/>
          <a:p>
            <a:pPr algn="l">
              <a:lnSpc>
                <a:spcPts val="4479"/>
              </a:lnSpc>
            </a:pPr>
            <a:r>
              <a:rPr lang="en-US" sz="3199">
                <a:solidFill>
                  <a:srgbClr val="414B3B"/>
                </a:solidFill>
                <a:latin typeface="Tenor Sans"/>
                <a:ea typeface="Tenor Sans"/>
                <a:cs typeface="Tenor Sans"/>
                <a:sym typeface="Tenor Sans"/>
              </a:rPr>
              <a:t>2025</a:t>
            </a:r>
          </a:p>
        </p:txBody>
      </p:sp>
      <p:sp>
        <p:nvSpPr>
          <p:cNvPr name="TextBox 20" id="20"/>
          <p:cNvSpPr txBox="true"/>
          <p:nvPr/>
        </p:nvSpPr>
        <p:spPr>
          <a:xfrm rot="-5400000">
            <a:off x="15361169" y="5440044"/>
            <a:ext cx="4869788" cy="382270"/>
          </a:xfrm>
          <a:prstGeom prst="rect">
            <a:avLst/>
          </a:prstGeom>
        </p:spPr>
        <p:txBody>
          <a:bodyPr anchor="t" rtlCol="false" tIns="0" lIns="0" bIns="0" rIns="0">
            <a:spAutoFit/>
          </a:bodyPr>
          <a:lstStyle/>
          <a:p>
            <a:pPr algn="l">
              <a:lnSpc>
                <a:spcPts val="3079"/>
              </a:lnSpc>
            </a:pPr>
            <a:r>
              <a:rPr lang="en-US" sz="2199">
                <a:solidFill>
                  <a:srgbClr val="414B3B"/>
                </a:solidFill>
                <a:latin typeface="Tenor Sans"/>
                <a:ea typeface="Tenor Sans"/>
                <a:cs typeface="Tenor Sans"/>
                <a:sym typeface="Tenor Sans"/>
              </a:rPr>
              <a:t>Homeless Services Network</a:t>
            </a:r>
          </a:p>
        </p:txBody>
      </p:sp>
      <p:sp>
        <p:nvSpPr>
          <p:cNvPr name="AutoShape 21" id="21"/>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TextBox 22" id="22"/>
          <p:cNvSpPr txBox="true"/>
          <p:nvPr/>
        </p:nvSpPr>
        <p:spPr>
          <a:xfrm rot="0">
            <a:off x="1028700" y="9445330"/>
            <a:ext cx="3860081" cy="391795"/>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www.hsncfl.org</a:t>
            </a:r>
          </a:p>
        </p:txBody>
      </p:sp>
      <p:sp>
        <p:nvSpPr>
          <p:cNvPr name="TextBox 23" id="23"/>
          <p:cNvSpPr txBox="true"/>
          <p:nvPr/>
        </p:nvSpPr>
        <p:spPr>
          <a:xfrm rot="0">
            <a:off x="830075" y="2350811"/>
            <a:ext cx="10707293" cy="59785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When to Use Extended Colors</a:t>
            </a:r>
          </a:p>
          <a:p>
            <a:pPr algn="l">
              <a:lnSpc>
                <a:spcPts val="2799"/>
              </a:lnSpc>
            </a:pPr>
            <a:r>
              <a:rPr lang="en-US" sz="1999">
                <a:solidFill>
                  <a:srgbClr val="414B3B"/>
                </a:solidFill>
                <a:latin typeface="Arimo"/>
                <a:ea typeface="Arimo"/>
                <a:cs typeface="Arimo"/>
                <a:sym typeface="Arimo"/>
              </a:rPr>
              <a:t>1. Functional Purposes</a:t>
            </a:r>
          </a:p>
          <a:p>
            <a:pPr algn="l" marL="431799" indent="-215899" lvl="1">
              <a:lnSpc>
                <a:spcPts val="2799"/>
              </a:lnSpc>
              <a:buFont typeface="Arial"/>
              <a:buChar char="•"/>
            </a:pPr>
            <a:r>
              <a:rPr lang="en-US" sz="1999">
                <a:solidFill>
                  <a:srgbClr val="414B3B"/>
                </a:solidFill>
                <a:latin typeface="Arimo"/>
                <a:ea typeface="Arimo"/>
                <a:cs typeface="Arimo"/>
                <a:sym typeface="Arimo"/>
              </a:rPr>
              <a:t>UI/UX elements: For alerts (e.g., red for errors, green for success), tooltips, or hover states.</a:t>
            </a:r>
          </a:p>
          <a:p>
            <a:pPr algn="l" marL="431799" indent="-215899" lvl="1">
              <a:lnSpc>
                <a:spcPts val="2799"/>
              </a:lnSpc>
              <a:buFont typeface="Arial"/>
              <a:buChar char="•"/>
            </a:pPr>
            <a:r>
              <a:rPr lang="en-US" sz="1999">
                <a:solidFill>
                  <a:srgbClr val="414B3B"/>
                </a:solidFill>
                <a:latin typeface="Arimo"/>
                <a:ea typeface="Arimo"/>
                <a:cs typeface="Arimo"/>
                <a:sym typeface="Arimo"/>
              </a:rPr>
              <a:t>Infographics &amp; charts: Helps differentiate data points without overwhelming the core brand.</a:t>
            </a:r>
          </a:p>
          <a:p>
            <a:pPr algn="l" marL="431799" indent="-215899" lvl="1">
              <a:lnSpc>
                <a:spcPts val="2799"/>
              </a:lnSpc>
              <a:buFont typeface="Arial"/>
              <a:buChar char="•"/>
            </a:pPr>
            <a:r>
              <a:rPr lang="en-US" sz="1999">
                <a:solidFill>
                  <a:srgbClr val="414B3B"/>
                </a:solidFill>
                <a:latin typeface="Arimo"/>
                <a:ea typeface="Arimo"/>
                <a:cs typeface="Arimo"/>
                <a:sym typeface="Arimo"/>
              </a:rPr>
              <a:t>Forms &amp; buttons: Use for secondary actions or status indicators.</a:t>
            </a:r>
          </a:p>
          <a:p>
            <a:pPr algn="l">
              <a:lnSpc>
                <a:spcPts val="2799"/>
              </a:lnSpc>
            </a:pPr>
            <a:r>
              <a:rPr lang="en-US" sz="1999">
                <a:solidFill>
                  <a:srgbClr val="414B3B"/>
                </a:solidFill>
                <a:latin typeface="Arimo"/>
                <a:ea typeface="Arimo"/>
                <a:cs typeface="Arimo"/>
                <a:sym typeface="Arimo"/>
              </a:rPr>
              <a:t>2. Campaigns &amp; Events</a:t>
            </a:r>
          </a:p>
          <a:p>
            <a:pPr algn="l" marL="431799" indent="-215899" lvl="1">
              <a:lnSpc>
                <a:spcPts val="2799"/>
              </a:lnSpc>
              <a:buFont typeface="Arial"/>
              <a:buChar char="•"/>
            </a:pPr>
            <a:r>
              <a:rPr lang="en-US" sz="1999">
                <a:solidFill>
                  <a:srgbClr val="414B3B"/>
                </a:solidFill>
                <a:latin typeface="Arimo"/>
                <a:ea typeface="Arimo"/>
                <a:cs typeface="Arimo"/>
                <a:sym typeface="Arimo"/>
              </a:rPr>
              <a:t>Seasonal campaigns or special events may call for a temporary color variation.</a:t>
            </a:r>
          </a:p>
          <a:p>
            <a:pPr algn="l" marL="431799" indent="-215899" lvl="1">
              <a:lnSpc>
                <a:spcPts val="2799"/>
              </a:lnSpc>
              <a:buFont typeface="Arial"/>
              <a:buChar char="•"/>
            </a:pPr>
            <a:r>
              <a:rPr lang="en-US" sz="1999">
                <a:solidFill>
                  <a:srgbClr val="414B3B"/>
                </a:solidFill>
                <a:latin typeface="Arimo"/>
                <a:ea typeface="Arimo"/>
                <a:cs typeface="Arimo"/>
                <a:sym typeface="Arimo"/>
              </a:rPr>
              <a:t>Extended colors allow flexibility without breaking brand consistency.</a:t>
            </a:r>
          </a:p>
          <a:p>
            <a:pPr algn="l">
              <a:lnSpc>
                <a:spcPts val="2799"/>
              </a:lnSpc>
            </a:pPr>
            <a:r>
              <a:rPr lang="en-US" sz="1999">
                <a:solidFill>
                  <a:srgbClr val="414B3B"/>
                </a:solidFill>
                <a:latin typeface="Arimo"/>
                <a:ea typeface="Arimo"/>
                <a:cs typeface="Arimo"/>
                <a:sym typeface="Arimo"/>
              </a:rPr>
              <a:t>3. Audience Segmentation</a:t>
            </a:r>
          </a:p>
          <a:p>
            <a:pPr algn="l" marL="431799" indent="-215899" lvl="1">
              <a:lnSpc>
                <a:spcPts val="2799"/>
              </a:lnSpc>
              <a:buFont typeface="Arial"/>
              <a:buChar char="•"/>
            </a:pPr>
            <a:r>
              <a:rPr lang="en-US" sz="1999">
                <a:solidFill>
                  <a:srgbClr val="414B3B"/>
                </a:solidFill>
                <a:latin typeface="Arimo"/>
                <a:ea typeface="Arimo"/>
                <a:cs typeface="Arimo"/>
                <a:sym typeface="Arimo"/>
              </a:rPr>
              <a:t>Different departments, services, or audiences can be color-coded using extended colors.</a:t>
            </a:r>
          </a:p>
          <a:p>
            <a:pPr algn="l">
              <a:lnSpc>
                <a:spcPts val="2799"/>
              </a:lnSpc>
            </a:pPr>
            <a:r>
              <a:rPr lang="en-US" sz="1999">
                <a:solidFill>
                  <a:srgbClr val="414B3B"/>
                </a:solidFill>
                <a:latin typeface="Arimo"/>
                <a:ea typeface="Arimo"/>
                <a:cs typeface="Arimo"/>
                <a:sym typeface="Arimo"/>
              </a:rPr>
              <a:t>4. Print &amp; Collateral Design</a:t>
            </a:r>
          </a:p>
          <a:p>
            <a:pPr algn="l" marL="431799" indent="-215899" lvl="1">
              <a:lnSpc>
                <a:spcPts val="2799"/>
              </a:lnSpc>
              <a:buFont typeface="Arial"/>
              <a:buChar char="•"/>
            </a:pPr>
            <a:r>
              <a:rPr lang="en-US" sz="1999">
                <a:solidFill>
                  <a:srgbClr val="414B3B"/>
                </a:solidFill>
                <a:latin typeface="Arimo"/>
                <a:ea typeface="Arimo"/>
                <a:cs typeface="Arimo"/>
                <a:sym typeface="Arimo"/>
              </a:rPr>
              <a:t>Brochures, posters, and reports often need more visual variety than digital interfaces.</a:t>
            </a:r>
          </a:p>
          <a:p>
            <a:pPr algn="l" marL="431799" indent="-215899" lvl="1">
              <a:lnSpc>
                <a:spcPts val="2799"/>
              </a:lnSpc>
              <a:buFont typeface="Arial"/>
              <a:buChar char="•"/>
            </a:pPr>
            <a:r>
              <a:rPr lang="en-US" sz="1999">
                <a:solidFill>
                  <a:srgbClr val="414B3B"/>
                </a:solidFill>
                <a:latin typeface="Arimo"/>
                <a:ea typeface="Arimo"/>
                <a:cs typeface="Arimo"/>
                <a:sym typeface="Arimo"/>
              </a:rPr>
              <a:t>Extended colors can add depth and hierarchy.</a:t>
            </a:r>
          </a:p>
          <a:p>
            <a:pPr algn="l">
              <a:lnSpc>
                <a:spcPts val="2799"/>
              </a:lnSpc>
            </a:pPr>
            <a:r>
              <a:rPr lang="en-US" sz="1999">
                <a:solidFill>
                  <a:srgbClr val="414B3B"/>
                </a:solidFill>
                <a:latin typeface="Arimo"/>
                <a:ea typeface="Arimo"/>
                <a:cs typeface="Arimo"/>
                <a:sym typeface="Arimo"/>
              </a:rPr>
              <a:t>5. Accessibility &amp; Contrast</a:t>
            </a:r>
          </a:p>
          <a:p>
            <a:pPr algn="l" marL="431799" indent="-215899" lvl="1">
              <a:lnSpc>
                <a:spcPts val="2799"/>
              </a:lnSpc>
              <a:buFont typeface="Arial"/>
              <a:buChar char="•"/>
            </a:pPr>
            <a:r>
              <a:rPr lang="en-US" sz="1999">
                <a:solidFill>
                  <a:srgbClr val="414B3B"/>
                </a:solidFill>
                <a:latin typeface="Arimo"/>
                <a:ea typeface="Arimo"/>
                <a:cs typeface="Arimo"/>
                <a:sym typeface="Arimo"/>
              </a:rPr>
              <a:t>Some extended colors may offer better contrast for specific backgrounds or accessibility needs (e.g., colorblind-friendly palettes).</a:t>
            </a:r>
          </a:p>
          <a:p>
            <a:pPr algn="l">
              <a:lnSpc>
                <a:spcPts val="2799"/>
              </a:lnSpc>
            </a:pPr>
          </a:p>
        </p:txBody>
      </p:sp>
      <p:sp>
        <p:nvSpPr>
          <p:cNvPr name="TextBox 24" id="24"/>
          <p:cNvSpPr txBox="true"/>
          <p:nvPr/>
        </p:nvSpPr>
        <p:spPr>
          <a:xfrm rot="0">
            <a:off x="12972571" y="2001561"/>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#5941eb</a:t>
            </a:r>
          </a:p>
        </p:txBody>
      </p:sp>
      <p:sp>
        <p:nvSpPr>
          <p:cNvPr name="TextBox 25" id="25"/>
          <p:cNvSpPr txBox="true"/>
          <p:nvPr/>
        </p:nvSpPr>
        <p:spPr>
          <a:xfrm rot="0">
            <a:off x="15239150" y="2001561"/>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#ee3826</a:t>
            </a:r>
          </a:p>
        </p:txBody>
      </p:sp>
      <p:sp>
        <p:nvSpPr>
          <p:cNvPr name="TextBox 26" id="26"/>
          <p:cNvSpPr txBox="true"/>
          <p:nvPr/>
        </p:nvSpPr>
        <p:spPr>
          <a:xfrm rot="0">
            <a:off x="13075280" y="4471858"/>
            <a:ext cx="1720770" cy="73977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#7D3C98</a:t>
            </a:r>
          </a:p>
          <a:p>
            <a:pPr algn="ctr">
              <a:lnSpc>
                <a:spcPts val="2799"/>
              </a:lnSpc>
            </a:pPr>
          </a:p>
        </p:txBody>
      </p:sp>
      <p:sp>
        <p:nvSpPr>
          <p:cNvPr name="TextBox 27" id="27"/>
          <p:cNvSpPr txBox="true"/>
          <p:nvPr/>
        </p:nvSpPr>
        <p:spPr>
          <a:xfrm rot="0">
            <a:off x="15306575" y="4471858"/>
            <a:ext cx="1720770" cy="73977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#A97142</a:t>
            </a:r>
          </a:p>
          <a:p>
            <a:pPr algn="ctr">
              <a:lnSpc>
                <a:spcPts val="2799"/>
              </a:lnSpc>
            </a:pPr>
          </a:p>
        </p:txBody>
      </p:sp>
      <p:sp>
        <p:nvSpPr>
          <p:cNvPr name="TextBox 28" id="28"/>
          <p:cNvSpPr txBox="true"/>
          <p:nvPr/>
        </p:nvSpPr>
        <p:spPr>
          <a:xfrm rot="0">
            <a:off x="15271397" y="6943360"/>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#30b045</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78054" y="385171"/>
            <a:ext cx="13763481" cy="2284093"/>
          </a:xfrm>
          <a:prstGeom prst="rect">
            <a:avLst/>
          </a:prstGeom>
        </p:spPr>
        <p:txBody>
          <a:bodyPr anchor="t" rtlCol="false" tIns="0" lIns="0" bIns="0" rIns="0">
            <a:spAutoFit/>
          </a:bodyPr>
          <a:lstStyle/>
          <a:p>
            <a:pPr algn="l">
              <a:lnSpc>
                <a:spcPts val="17219"/>
              </a:lnSpc>
            </a:pPr>
            <a:r>
              <a:rPr lang="en-US" sz="16399">
                <a:solidFill>
                  <a:srgbClr val="414B3B"/>
                </a:solidFill>
                <a:latin typeface="Tenor Sans"/>
                <a:ea typeface="Tenor Sans"/>
                <a:cs typeface="Tenor Sans"/>
                <a:sym typeface="Tenor Sans"/>
              </a:rPr>
              <a:t>Text Colors</a:t>
            </a:r>
          </a:p>
        </p:txBody>
      </p:sp>
      <p:grpSp>
        <p:nvGrpSpPr>
          <p:cNvPr name="Group 3" id="3"/>
          <p:cNvGrpSpPr/>
          <p:nvPr/>
        </p:nvGrpSpPr>
        <p:grpSpPr>
          <a:xfrm rot="0">
            <a:off x="10020699" y="6596704"/>
            <a:ext cx="2250345" cy="2385776"/>
            <a:chOff x="0" y="0"/>
            <a:chExt cx="592684" cy="628353"/>
          </a:xfrm>
        </p:grpSpPr>
        <p:sp>
          <p:nvSpPr>
            <p:cNvPr name="Freeform 4" id="4"/>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30B045"/>
            </a:solidFill>
            <a:ln w="19050" cap="sq">
              <a:solidFill>
                <a:srgbClr val="FFFFFF"/>
              </a:solidFill>
              <a:prstDash val="solid"/>
              <a:miter/>
            </a:ln>
          </p:spPr>
        </p:sp>
        <p:sp>
          <p:nvSpPr>
            <p:cNvPr name="TextBox 5" id="5"/>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7775045" y="6596704"/>
            <a:ext cx="2245655" cy="2385776"/>
            <a:chOff x="0" y="0"/>
            <a:chExt cx="591448" cy="628353"/>
          </a:xfrm>
        </p:grpSpPr>
        <p:sp>
          <p:nvSpPr>
            <p:cNvPr name="Freeform 7" id="7"/>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A97142"/>
            </a:solidFill>
            <a:ln w="19050" cap="sq">
              <a:solidFill>
                <a:srgbClr val="FFFFFF"/>
              </a:solidFill>
              <a:prstDash val="solid"/>
              <a:miter/>
            </a:ln>
          </p:spPr>
        </p:sp>
        <p:sp>
          <p:nvSpPr>
            <p:cNvPr name="TextBox 8" id="8"/>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grpSp>
        <p:nvGrpSpPr>
          <p:cNvPr name="Group 9" id="9"/>
          <p:cNvGrpSpPr/>
          <p:nvPr/>
        </p:nvGrpSpPr>
        <p:grpSpPr>
          <a:xfrm rot="0">
            <a:off x="3274355" y="6596704"/>
            <a:ext cx="2250345" cy="2385776"/>
            <a:chOff x="0" y="0"/>
            <a:chExt cx="592684" cy="628353"/>
          </a:xfrm>
        </p:grpSpPr>
        <p:sp>
          <p:nvSpPr>
            <p:cNvPr name="Freeform 10" id="10"/>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EE3826"/>
            </a:solidFill>
            <a:ln w="19050" cap="sq">
              <a:solidFill>
                <a:srgbClr val="FFFFFF"/>
              </a:solidFill>
              <a:prstDash val="solid"/>
              <a:miter/>
            </a:ln>
          </p:spPr>
        </p:sp>
        <p:sp>
          <p:nvSpPr>
            <p:cNvPr name="TextBox 11" id="11"/>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2" id="12"/>
          <p:cNvGrpSpPr/>
          <p:nvPr/>
        </p:nvGrpSpPr>
        <p:grpSpPr>
          <a:xfrm rot="0">
            <a:off x="5524700" y="6596704"/>
            <a:ext cx="2250345" cy="2385776"/>
            <a:chOff x="0" y="0"/>
            <a:chExt cx="592684" cy="628353"/>
          </a:xfrm>
        </p:grpSpPr>
        <p:sp>
          <p:nvSpPr>
            <p:cNvPr name="Freeform 13" id="13"/>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7D3C98"/>
            </a:solidFill>
            <a:ln w="19050" cap="sq">
              <a:solidFill>
                <a:srgbClr val="FFFFFF"/>
              </a:solidFill>
              <a:prstDash val="solid"/>
              <a:miter/>
            </a:ln>
          </p:spPr>
        </p:sp>
        <p:sp>
          <p:nvSpPr>
            <p:cNvPr name="TextBox 14" id="14"/>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028700" y="6596704"/>
            <a:ext cx="2245655" cy="2385776"/>
            <a:chOff x="0" y="0"/>
            <a:chExt cx="591448" cy="628353"/>
          </a:xfrm>
        </p:grpSpPr>
        <p:sp>
          <p:nvSpPr>
            <p:cNvPr name="Freeform 16" id="16"/>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5941EB"/>
            </a:solidFill>
            <a:ln w="19050" cap="sq">
              <a:solidFill>
                <a:srgbClr val="FFFFFF"/>
              </a:solidFill>
              <a:prstDash val="solid"/>
              <a:miter/>
            </a:ln>
          </p:spPr>
        </p:sp>
        <p:sp>
          <p:nvSpPr>
            <p:cNvPr name="TextBox 17" id="17"/>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sp>
        <p:nvSpPr>
          <p:cNvPr name="AutoShape 18" id="1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19" id="19"/>
          <p:cNvSpPr txBox="true"/>
          <p:nvPr/>
        </p:nvSpPr>
        <p:spPr>
          <a:xfrm rot="-5400000">
            <a:off x="17206926" y="8383734"/>
            <a:ext cx="1201768" cy="580390"/>
          </a:xfrm>
          <a:prstGeom prst="rect">
            <a:avLst/>
          </a:prstGeom>
        </p:spPr>
        <p:txBody>
          <a:bodyPr anchor="t" rtlCol="false" tIns="0" lIns="0" bIns="0" rIns="0">
            <a:spAutoFit/>
          </a:bodyPr>
          <a:lstStyle/>
          <a:p>
            <a:pPr algn="l">
              <a:lnSpc>
                <a:spcPts val="4759"/>
              </a:lnSpc>
            </a:pPr>
            <a:r>
              <a:rPr lang="en-US" sz="3399">
                <a:solidFill>
                  <a:srgbClr val="414B3B"/>
                </a:solidFill>
                <a:latin typeface="Tenor Sans"/>
                <a:ea typeface="Tenor Sans"/>
                <a:cs typeface="Tenor Sans"/>
                <a:sym typeface="Tenor Sans"/>
              </a:rPr>
              <a:t>2025</a:t>
            </a:r>
          </a:p>
        </p:txBody>
      </p:sp>
      <p:sp>
        <p:nvSpPr>
          <p:cNvPr name="TextBox 20" id="20"/>
          <p:cNvSpPr txBox="true"/>
          <p:nvPr/>
        </p:nvSpPr>
        <p:spPr>
          <a:xfrm rot="-5400000">
            <a:off x="15368154" y="5423535"/>
            <a:ext cx="4869788" cy="415290"/>
          </a:xfrm>
          <a:prstGeom prst="rect">
            <a:avLst/>
          </a:prstGeom>
        </p:spPr>
        <p:txBody>
          <a:bodyPr anchor="t" rtlCol="false" tIns="0" lIns="0" bIns="0" rIns="0">
            <a:spAutoFit/>
          </a:bodyPr>
          <a:lstStyle/>
          <a:p>
            <a:pPr algn="l">
              <a:lnSpc>
                <a:spcPts val="3359"/>
              </a:lnSpc>
            </a:pPr>
            <a:r>
              <a:rPr lang="en-US" sz="2399">
                <a:solidFill>
                  <a:srgbClr val="414B3B"/>
                </a:solidFill>
                <a:latin typeface="Tenor Sans"/>
                <a:ea typeface="Tenor Sans"/>
                <a:cs typeface="Tenor Sans"/>
                <a:sym typeface="Tenor Sans"/>
              </a:rPr>
              <a:t>Homeless Services Network</a:t>
            </a:r>
          </a:p>
        </p:txBody>
      </p:sp>
      <p:sp>
        <p:nvSpPr>
          <p:cNvPr name="AutoShape 21" id="21"/>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TextBox 22" id="22"/>
          <p:cNvSpPr txBox="true"/>
          <p:nvPr/>
        </p:nvSpPr>
        <p:spPr>
          <a:xfrm rot="0">
            <a:off x="1028700" y="9445330"/>
            <a:ext cx="3860081" cy="415290"/>
          </a:xfrm>
          <a:prstGeom prst="rect">
            <a:avLst/>
          </a:prstGeom>
        </p:spPr>
        <p:txBody>
          <a:bodyPr anchor="t" rtlCol="false" tIns="0" lIns="0" bIns="0" rIns="0">
            <a:spAutoFit/>
          </a:bodyPr>
          <a:lstStyle/>
          <a:p>
            <a:pPr algn="l">
              <a:lnSpc>
                <a:spcPts val="3359"/>
              </a:lnSpc>
            </a:pPr>
            <a:r>
              <a:rPr lang="en-US" sz="2399">
                <a:solidFill>
                  <a:srgbClr val="414B3B"/>
                </a:solidFill>
                <a:latin typeface="Arimo"/>
                <a:ea typeface="Arimo"/>
                <a:cs typeface="Arimo"/>
                <a:sym typeface="Arimo"/>
              </a:rPr>
              <a:t>www.hsncfl.org</a:t>
            </a:r>
          </a:p>
        </p:txBody>
      </p:sp>
      <p:sp>
        <p:nvSpPr>
          <p:cNvPr name="TextBox 23" id="23"/>
          <p:cNvSpPr txBox="true"/>
          <p:nvPr/>
        </p:nvSpPr>
        <p:spPr>
          <a:xfrm rot="0">
            <a:off x="1028700" y="2386026"/>
            <a:ext cx="10707293" cy="1563370"/>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The effectiveness of text color on a background comes down to contrast and readability. High contrast between text and background ensures that the content is legible and accessible to all users, including those with visual impairments. Here are a few recommednations:</a:t>
            </a:r>
          </a:p>
        </p:txBody>
      </p:sp>
      <p:sp>
        <p:nvSpPr>
          <p:cNvPr name="TextBox 24" id="24"/>
          <p:cNvSpPr txBox="true"/>
          <p:nvPr/>
        </p:nvSpPr>
        <p:spPr>
          <a:xfrm rot="0">
            <a:off x="1237970" y="7569565"/>
            <a:ext cx="1720770" cy="420393"/>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White</a:t>
            </a:r>
          </a:p>
        </p:txBody>
      </p:sp>
      <p:sp>
        <p:nvSpPr>
          <p:cNvPr name="TextBox 25" id="25"/>
          <p:cNvSpPr txBox="true"/>
          <p:nvPr/>
        </p:nvSpPr>
        <p:spPr>
          <a:xfrm rot="0">
            <a:off x="3504550" y="7569565"/>
            <a:ext cx="1720770" cy="420370"/>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White</a:t>
            </a:r>
          </a:p>
        </p:txBody>
      </p:sp>
      <p:sp>
        <p:nvSpPr>
          <p:cNvPr name="TextBox 26" id="26"/>
          <p:cNvSpPr txBox="true"/>
          <p:nvPr/>
        </p:nvSpPr>
        <p:spPr>
          <a:xfrm rot="0">
            <a:off x="5839025" y="7569565"/>
            <a:ext cx="1720770" cy="420370"/>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White</a:t>
            </a:r>
          </a:p>
        </p:txBody>
      </p:sp>
      <p:sp>
        <p:nvSpPr>
          <p:cNvPr name="TextBox 27" id="27"/>
          <p:cNvSpPr txBox="true"/>
          <p:nvPr/>
        </p:nvSpPr>
        <p:spPr>
          <a:xfrm rot="0">
            <a:off x="8070320" y="7569565"/>
            <a:ext cx="1720770" cy="420370"/>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White</a:t>
            </a:r>
          </a:p>
        </p:txBody>
      </p:sp>
      <p:sp>
        <p:nvSpPr>
          <p:cNvPr name="TextBox 28" id="28"/>
          <p:cNvSpPr txBox="true"/>
          <p:nvPr/>
        </p:nvSpPr>
        <p:spPr>
          <a:xfrm rot="0">
            <a:off x="10285487" y="7569565"/>
            <a:ext cx="1720770" cy="420393"/>
          </a:xfrm>
          <a:prstGeom prst="rect">
            <a:avLst/>
          </a:prstGeom>
        </p:spPr>
        <p:txBody>
          <a:bodyPr anchor="t" rtlCol="false" tIns="0" lIns="0" bIns="0" rIns="0">
            <a:spAutoFit/>
          </a:bodyPr>
          <a:lstStyle/>
          <a:p>
            <a:pPr algn="ctr">
              <a:lnSpc>
                <a:spcPts val="3079"/>
              </a:lnSpc>
            </a:pPr>
            <a:r>
              <a:rPr lang="en-US" sz="2199">
                <a:solidFill>
                  <a:srgbClr val="FFFFFF"/>
                </a:solidFill>
                <a:latin typeface="Calibri (MS)"/>
                <a:ea typeface="Calibri (MS)"/>
                <a:cs typeface="Calibri (MS)"/>
                <a:sym typeface="Calibri (MS)"/>
              </a:rPr>
              <a:t>White</a:t>
            </a:r>
          </a:p>
        </p:txBody>
      </p:sp>
      <p:grpSp>
        <p:nvGrpSpPr>
          <p:cNvPr name="Group 29" id="29"/>
          <p:cNvGrpSpPr/>
          <p:nvPr/>
        </p:nvGrpSpPr>
        <p:grpSpPr>
          <a:xfrm rot="0">
            <a:off x="10020699" y="4210928"/>
            <a:ext cx="2250345" cy="2385776"/>
            <a:chOff x="0" y="0"/>
            <a:chExt cx="592684" cy="628353"/>
          </a:xfrm>
        </p:grpSpPr>
        <p:sp>
          <p:nvSpPr>
            <p:cNvPr name="Freeform 30" id="30"/>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D90368"/>
            </a:solidFill>
            <a:ln w="19050" cap="sq">
              <a:solidFill>
                <a:srgbClr val="FFFFFF"/>
              </a:solidFill>
              <a:prstDash val="solid"/>
              <a:miter/>
            </a:ln>
          </p:spPr>
        </p:sp>
        <p:sp>
          <p:nvSpPr>
            <p:cNvPr name="TextBox 31" id="31"/>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32" id="32"/>
          <p:cNvGrpSpPr/>
          <p:nvPr/>
        </p:nvGrpSpPr>
        <p:grpSpPr>
          <a:xfrm rot="0">
            <a:off x="7775045" y="4210928"/>
            <a:ext cx="2245655" cy="2385776"/>
            <a:chOff x="0" y="0"/>
            <a:chExt cx="591448" cy="628353"/>
          </a:xfrm>
        </p:grpSpPr>
        <p:sp>
          <p:nvSpPr>
            <p:cNvPr name="Freeform 33" id="33"/>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003F5C"/>
            </a:solidFill>
            <a:ln w="19050" cap="sq">
              <a:solidFill>
                <a:srgbClr val="FFFFFF"/>
              </a:solidFill>
              <a:prstDash val="solid"/>
              <a:miter/>
            </a:ln>
          </p:spPr>
        </p:sp>
        <p:sp>
          <p:nvSpPr>
            <p:cNvPr name="TextBox 34" id="34"/>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grpSp>
        <p:nvGrpSpPr>
          <p:cNvPr name="Group 35" id="35"/>
          <p:cNvGrpSpPr/>
          <p:nvPr/>
        </p:nvGrpSpPr>
        <p:grpSpPr>
          <a:xfrm rot="0">
            <a:off x="3274355" y="4210928"/>
            <a:ext cx="2250345" cy="2385776"/>
            <a:chOff x="0" y="0"/>
            <a:chExt cx="592684" cy="628353"/>
          </a:xfrm>
        </p:grpSpPr>
        <p:sp>
          <p:nvSpPr>
            <p:cNvPr name="Freeform 36" id="36"/>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2FA4F3"/>
            </a:solidFill>
            <a:ln w="19050" cap="sq">
              <a:solidFill>
                <a:srgbClr val="FFFFFF"/>
              </a:solidFill>
              <a:prstDash val="solid"/>
              <a:miter/>
            </a:ln>
          </p:spPr>
        </p:sp>
        <p:sp>
          <p:nvSpPr>
            <p:cNvPr name="TextBox 37" id="37"/>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38" id="38"/>
          <p:cNvGrpSpPr/>
          <p:nvPr/>
        </p:nvGrpSpPr>
        <p:grpSpPr>
          <a:xfrm rot="0">
            <a:off x="5524700" y="4210928"/>
            <a:ext cx="2250345" cy="2385776"/>
            <a:chOff x="0" y="0"/>
            <a:chExt cx="592684" cy="628353"/>
          </a:xfrm>
        </p:grpSpPr>
        <p:sp>
          <p:nvSpPr>
            <p:cNvPr name="Freeform 39" id="39"/>
            <p:cNvSpPr/>
            <p:nvPr/>
          </p:nvSpPr>
          <p:spPr>
            <a:xfrm flipH="false" flipV="false" rot="0">
              <a:off x="0" y="0"/>
              <a:ext cx="592683" cy="628353"/>
            </a:xfrm>
            <a:custGeom>
              <a:avLst/>
              <a:gdLst/>
              <a:ahLst/>
              <a:cxnLst/>
              <a:rect r="r" b="b" t="t" l="l"/>
              <a:pathLst>
                <a:path h="628353" w="592683">
                  <a:moveTo>
                    <a:pt x="0" y="0"/>
                  </a:moveTo>
                  <a:lnTo>
                    <a:pt x="592683" y="0"/>
                  </a:lnTo>
                  <a:lnTo>
                    <a:pt x="592683" y="628353"/>
                  </a:lnTo>
                  <a:lnTo>
                    <a:pt x="0" y="628353"/>
                  </a:lnTo>
                  <a:close/>
                </a:path>
              </a:pathLst>
            </a:custGeom>
            <a:solidFill>
              <a:srgbClr val="FFB545"/>
            </a:solidFill>
            <a:ln w="19050" cap="sq">
              <a:solidFill>
                <a:srgbClr val="FFFFFF"/>
              </a:solidFill>
              <a:prstDash val="solid"/>
              <a:miter/>
            </a:ln>
          </p:spPr>
        </p:sp>
        <p:sp>
          <p:nvSpPr>
            <p:cNvPr name="TextBox 40" id="40"/>
            <p:cNvSpPr txBox="true"/>
            <p:nvPr/>
          </p:nvSpPr>
          <p:spPr>
            <a:xfrm>
              <a:off x="0" y="-66675"/>
              <a:ext cx="592684" cy="695028"/>
            </a:xfrm>
            <a:prstGeom prst="rect">
              <a:avLst/>
            </a:prstGeom>
          </p:spPr>
          <p:txBody>
            <a:bodyPr anchor="ctr" rtlCol="false" tIns="50800" lIns="50800" bIns="50800" rIns="50800"/>
            <a:lstStyle/>
            <a:p>
              <a:pPr algn="ctr">
                <a:lnSpc>
                  <a:spcPts val="3360"/>
                </a:lnSpc>
              </a:pPr>
            </a:p>
          </p:txBody>
        </p:sp>
      </p:grpSp>
      <p:grpSp>
        <p:nvGrpSpPr>
          <p:cNvPr name="Group 41" id="41"/>
          <p:cNvGrpSpPr/>
          <p:nvPr/>
        </p:nvGrpSpPr>
        <p:grpSpPr>
          <a:xfrm rot="0">
            <a:off x="1028700" y="4210928"/>
            <a:ext cx="2245655" cy="2385776"/>
            <a:chOff x="0" y="0"/>
            <a:chExt cx="591448" cy="628353"/>
          </a:xfrm>
        </p:grpSpPr>
        <p:sp>
          <p:nvSpPr>
            <p:cNvPr name="Freeform 42" id="42"/>
            <p:cNvSpPr/>
            <p:nvPr/>
          </p:nvSpPr>
          <p:spPr>
            <a:xfrm flipH="false" flipV="false" rot="0">
              <a:off x="0" y="0"/>
              <a:ext cx="591448" cy="628353"/>
            </a:xfrm>
            <a:custGeom>
              <a:avLst/>
              <a:gdLst/>
              <a:ahLst/>
              <a:cxnLst/>
              <a:rect r="r" b="b" t="t" l="l"/>
              <a:pathLst>
                <a:path h="628353" w="591448">
                  <a:moveTo>
                    <a:pt x="0" y="0"/>
                  </a:moveTo>
                  <a:lnTo>
                    <a:pt x="591448" y="0"/>
                  </a:lnTo>
                  <a:lnTo>
                    <a:pt x="591448" y="628353"/>
                  </a:lnTo>
                  <a:lnTo>
                    <a:pt x="0" y="628353"/>
                  </a:lnTo>
                  <a:close/>
                </a:path>
              </a:pathLst>
            </a:custGeom>
            <a:solidFill>
              <a:srgbClr val="08BCB0"/>
            </a:solidFill>
            <a:ln w="19050" cap="sq">
              <a:solidFill>
                <a:srgbClr val="FFFFFF"/>
              </a:solidFill>
              <a:prstDash val="solid"/>
              <a:miter/>
            </a:ln>
          </p:spPr>
        </p:sp>
        <p:sp>
          <p:nvSpPr>
            <p:cNvPr name="TextBox 43" id="43"/>
            <p:cNvSpPr txBox="true"/>
            <p:nvPr/>
          </p:nvSpPr>
          <p:spPr>
            <a:xfrm>
              <a:off x="0" y="-66675"/>
              <a:ext cx="591448" cy="695028"/>
            </a:xfrm>
            <a:prstGeom prst="rect">
              <a:avLst/>
            </a:prstGeom>
          </p:spPr>
          <p:txBody>
            <a:bodyPr anchor="ctr" rtlCol="false" tIns="50800" lIns="50800" bIns="50800" rIns="50800"/>
            <a:lstStyle/>
            <a:p>
              <a:pPr algn="ctr">
                <a:lnSpc>
                  <a:spcPts val="3360"/>
                </a:lnSpc>
              </a:pPr>
            </a:p>
          </p:txBody>
        </p:sp>
      </p:grpSp>
      <p:sp>
        <p:nvSpPr>
          <p:cNvPr name="TextBox 44" id="44"/>
          <p:cNvSpPr txBox="true"/>
          <p:nvPr/>
        </p:nvSpPr>
        <p:spPr>
          <a:xfrm rot="0">
            <a:off x="1237970" y="5183788"/>
            <a:ext cx="1720770" cy="387395"/>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White</a:t>
            </a:r>
          </a:p>
        </p:txBody>
      </p:sp>
      <p:sp>
        <p:nvSpPr>
          <p:cNvPr name="TextBox 45" id="45"/>
          <p:cNvSpPr txBox="true"/>
          <p:nvPr/>
        </p:nvSpPr>
        <p:spPr>
          <a:xfrm rot="0">
            <a:off x="3504550" y="518378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White</a:t>
            </a:r>
          </a:p>
        </p:txBody>
      </p:sp>
      <p:sp>
        <p:nvSpPr>
          <p:cNvPr name="TextBox 46" id="46"/>
          <p:cNvSpPr txBox="true"/>
          <p:nvPr/>
        </p:nvSpPr>
        <p:spPr>
          <a:xfrm rot="0">
            <a:off x="5839025" y="5183788"/>
            <a:ext cx="1720770" cy="387350"/>
          </a:xfrm>
          <a:prstGeom prst="rect">
            <a:avLst/>
          </a:prstGeom>
        </p:spPr>
        <p:txBody>
          <a:bodyPr anchor="t" rtlCol="false" tIns="0" lIns="0" bIns="0" rIns="0">
            <a:spAutoFit/>
          </a:bodyPr>
          <a:lstStyle/>
          <a:p>
            <a:pPr algn="ctr">
              <a:lnSpc>
                <a:spcPts val="2799"/>
              </a:lnSpc>
            </a:pPr>
            <a:r>
              <a:rPr lang="en-US" sz="1999">
                <a:solidFill>
                  <a:srgbClr val="000000"/>
                </a:solidFill>
                <a:latin typeface="Calibri (MS)"/>
                <a:ea typeface="Calibri (MS)"/>
                <a:cs typeface="Calibri (MS)"/>
                <a:sym typeface="Calibri (MS)"/>
              </a:rPr>
              <a:t>Black</a:t>
            </a:r>
          </a:p>
        </p:txBody>
      </p:sp>
      <p:sp>
        <p:nvSpPr>
          <p:cNvPr name="TextBox 47" id="47"/>
          <p:cNvSpPr txBox="true"/>
          <p:nvPr/>
        </p:nvSpPr>
        <p:spPr>
          <a:xfrm rot="0">
            <a:off x="8070320" y="518378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White</a:t>
            </a:r>
          </a:p>
        </p:txBody>
      </p:sp>
      <p:sp>
        <p:nvSpPr>
          <p:cNvPr name="TextBox 48" id="48"/>
          <p:cNvSpPr txBox="true"/>
          <p:nvPr/>
        </p:nvSpPr>
        <p:spPr>
          <a:xfrm rot="0">
            <a:off x="10285487" y="5183788"/>
            <a:ext cx="1720770" cy="387350"/>
          </a:xfrm>
          <a:prstGeom prst="rect">
            <a:avLst/>
          </a:prstGeom>
        </p:spPr>
        <p:txBody>
          <a:bodyPr anchor="t" rtlCol="false" tIns="0" lIns="0" bIns="0" rIns="0">
            <a:spAutoFit/>
          </a:bodyPr>
          <a:lstStyle/>
          <a:p>
            <a:pPr algn="ctr">
              <a:lnSpc>
                <a:spcPts val="2799"/>
              </a:lnSpc>
            </a:pPr>
            <a:r>
              <a:rPr lang="en-US" sz="1999">
                <a:solidFill>
                  <a:srgbClr val="FFFFFF"/>
                </a:solidFill>
                <a:latin typeface="Calibri (MS)"/>
                <a:ea typeface="Calibri (MS)"/>
                <a:cs typeface="Calibri (MS)"/>
                <a:sym typeface="Calibri (MS)"/>
              </a:rPr>
              <a:t>White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345438" y="6380984"/>
            <a:ext cx="10948867" cy="4335650"/>
            <a:chOff x="0" y="0"/>
            <a:chExt cx="2883652" cy="1141900"/>
          </a:xfrm>
        </p:grpSpPr>
        <p:sp>
          <p:nvSpPr>
            <p:cNvPr name="Freeform 4" id="4"/>
            <p:cNvSpPr/>
            <p:nvPr/>
          </p:nvSpPr>
          <p:spPr>
            <a:xfrm flipH="false" flipV="false" rot="0">
              <a:off x="0" y="0"/>
              <a:ext cx="2883652" cy="1141899"/>
            </a:xfrm>
            <a:custGeom>
              <a:avLst/>
              <a:gdLst/>
              <a:ahLst/>
              <a:cxnLst/>
              <a:rect r="r" b="b" t="t" l="l"/>
              <a:pathLst>
                <a:path h="1141899" w="2883652">
                  <a:moveTo>
                    <a:pt x="0" y="0"/>
                  </a:moveTo>
                  <a:lnTo>
                    <a:pt x="2883652" y="0"/>
                  </a:lnTo>
                  <a:lnTo>
                    <a:pt x="2883652" y="1141899"/>
                  </a:lnTo>
                  <a:lnTo>
                    <a:pt x="0" y="1141899"/>
                  </a:lnTo>
                  <a:close/>
                </a:path>
              </a:pathLst>
            </a:custGeom>
            <a:solidFill>
              <a:srgbClr val="2FA4F3">
                <a:alpha val="89804"/>
              </a:srgbClr>
            </a:solidFill>
            <a:ln w="19050" cap="sq">
              <a:solidFill>
                <a:srgbClr val="FFFFFF">
                  <a:alpha val="89804"/>
                </a:srgbClr>
              </a:solidFill>
              <a:prstDash val="solid"/>
              <a:miter/>
            </a:ln>
          </p:spPr>
        </p:sp>
        <p:sp>
          <p:nvSpPr>
            <p:cNvPr name="TextBox 5" id="5"/>
            <p:cNvSpPr txBox="true"/>
            <p:nvPr/>
          </p:nvSpPr>
          <p:spPr>
            <a:xfrm>
              <a:off x="0" y="-66675"/>
              <a:ext cx="2883652" cy="1208575"/>
            </a:xfrm>
            <a:prstGeom prst="rect">
              <a:avLst/>
            </a:prstGeom>
          </p:spPr>
          <p:txBody>
            <a:bodyPr anchor="ctr" rtlCol="false" tIns="50800" lIns="50800" bIns="50800" rIns="50800"/>
            <a:lstStyle/>
            <a:p>
              <a:pPr algn="ctr">
                <a:lnSpc>
                  <a:spcPts val="3360"/>
                </a:lnSpc>
              </a:pPr>
            </a:p>
          </p:txBody>
        </p:sp>
      </p:grpSp>
      <p:sp>
        <p:nvSpPr>
          <p:cNvPr name="AutoShape 6" id="6"/>
          <p:cNvSpPr/>
          <p:nvPr/>
        </p:nvSpPr>
        <p:spPr>
          <a:xfrm rot="-5414179">
            <a:off x="16653486" y="2173807"/>
            <a:ext cx="2309284" cy="0"/>
          </a:xfrm>
          <a:prstGeom prst="line">
            <a:avLst/>
          </a:prstGeom>
          <a:ln cap="flat" w="19050">
            <a:solidFill>
              <a:srgbClr val="FFFFFF"/>
            </a:solidFill>
            <a:prstDash val="solid"/>
            <a:headEnd type="none" len="sm" w="sm"/>
            <a:tailEnd type="none" len="sm" w="sm"/>
          </a:ln>
        </p:spPr>
      </p:sp>
      <p:sp>
        <p:nvSpPr>
          <p:cNvPr name="TextBox 7" id="7"/>
          <p:cNvSpPr txBox="true"/>
          <p:nvPr/>
        </p:nvSpPr>
        <p:spPr>
          <a:xfrm rot="0">
            <a:off x="1028700" y="1433668"/>
            <a:ext cx="10128806" cy="4444363"/>
          </a:xfrm>
          <a:prstGeom prst="rect">
            <a:avLst/>
          </a:prstGeom>
        </p:spPr>
        <p:txBody>
          <a:bodyPr anchor="t" rtlCol="false" tIns="0" lIns="0" bIns="0" rIns="0">
            <a:spAutoFit/>
          </a:bodyPr>
          <a:lstStyle/>
          <a:p>
            <a:pPr algn="l">
              <a:lnSpc>
                <a:spcPts val="17114"/>
              </a:lnSpc>
            </a:pPr>
            <a:r>
              <a:rPr lang="en-US" sz="16299">
                <a:solidFill>
                  <a:srgbClr val="FFFFFF"/>
                </a:solidFill>
                <a:latin typeface="Tenor Sans"/>
                <a:ea typeface="Tenor Sans"/>
                <a:cs typeface="Tenor Sans"/>
                <a:sym typeface="Tenor Sans"/>
              </a:rPr>
              <a:t>Brand</a:t>
            </a:r>
          </a:p>
          <a:p>
            <a:pPr algn="l">
              <a:lnSpc>
                <a:spcPts val="17114"/>
              </a:lnSpc>
            </a:pPr>
            <a:r>
              <a:rPr lang="en-US" sz="16299">
                <a:solidFill>
                  <a:srgbClr val="FFFFFF"/>
                </a:solidFill>
                <a:latin typeface="Tenor Sans"/>
                <a:ea typeface="Tenor Sans"/>
                <a:cs typeface="Tenor Sans"/>
                <a:sym typeface="Tenor Sans"/>
              </a:rPr>
              <a:t>Identity</a:t>
            </a:r>
          </a:p>
        </p:txBody>
      </p:sp>
      <p:sp>
        <p:nvSpPr>
          <p:cNvPr name="TextBox 8" id="8"/>
          <p:cNvSpPr txBox="true"/>
          <p:nvPr/>
        </p:nvSpPr>
        <p:spPr>
          <a:xfrm rot="0">
            <a:off x="1067493" y="7228509"/>
            <a:ext cx="8123005" cy="1608455"/>
          </a:xfrm>
          <a:prstGeom prst="rect">
            <a:avLst/>
          </a:prstGeom>
        </p:spPr>
        <p:txBody>
          <a:bodyPr anchor="t" rtlCol="false" tIns="0" lIns="0" bIns="0" rIns="0">
            <a:spAutoFit/>
          </a:bodyPr>
          <a:lstStyle/>
          <a:p>
            <a:pPr algn="l">
              <a:lnSpc>
                <a:spcPts val="3219"/>
              </a:lnSpc>
            </a:pPr>
            <a:r>
              <a:rPr lang="en-US" sz="2299">
                <a:solidFill>
                  <a:srgbClr val="FFFFFF"/>
                </a:solidFill>
                <a:latin typeface="Arimo"/>
                <a:ea typeface="Arimo"/>
                <a:cs typeface="Arimo"/>
                <a:sym typeface="Arimo"/>
              </a:rPr>
              <a:t>“Everyone on my team feels a sense of victory whenever someone is able to escape homelessness and move into stable housing. That’s what keeps us all going – knowing that we can make that difference.”</a:t>
            </a:r>
          </a:p>
        </p:txBody>
      </p:sp>
      <p:sp>
        <p:nvSpPr>
          <p:cNvPr name="TextBox 9" id="9"/>
          <p:cNvSpPr txBox="true"/>
          <p:nvPr/>
        </p:nvSpPr>
        <p:spPr>
          <a:xfrm rot="0">
            <a:off x="1028700" y="9208138"/>
            <a:ext cx="8636203" cy="408305"/>
          </a:xfrm>
          <a:prstGeom prst="rect">
            <a:avLst/>
          </a:prstGeom>
        </p:spPr>
        <p:txBody>
          <a:bodyPr anchor="t" rtlCol="false" tIns="0" lIns="0" bIns="0" rIns="0">
            <a:spAutoFit/>
          </a:bodyPr>
          <a:lstStyle/>
          <a:p>
            <a:pPr algn="l">
              <a:lnSpc>
                <a:spcPts val="3219"/>
              </a:lnSpc>
            </a:pPr>
            <a:r>
              <a:rPr lang="en-US" sz="2299">
                <a:solidFill>
                  <a:srgbClr val="FFFFFF"/>
                </a:solidFill>
                <a:latin typeface="Arimo"/>
                <a:ea typeface="Arimo"/>
                <a:cs typeface="Arimo"/>
                <a:sym typeface="Arimo"/>
              </a:rPr>
              <a:t>– Martha Are, CEO, Homeless Services Network of Central Florida</a:t>
            </a:r>
          </a:p>
        </p:txBody>
      </p:sp>
      <p:sp>
        <p:nvSpPr>
          <p:cNvPr name="TextBox 10" id="10"/>
          <p:cNvSpPr txBox="true"/>
          <p:nvPr/>
        </p:nvSpPr>
        <p:spPr>
          <a:xfrm rot="-5400000">
            <a:off x="17198672" y="8391988"/>
            <a:ext cx="1201768" cy="563880"/>
          </a:xfrm>
          <a:prstGeom prst="rect">
            <a:avLst/>
          </a:prstGeom>
        </p:spPr>
        <p:txBody>
          <a:bodyPr anchor="t" rtlCol="false" tIns="0" lIns="0" bIns="0" rIns="0">
            <a:spAutoFit/>
          </a:bodyPr>
          <a:lstStyle/>
          <a:p>
            <a:pPr algn="l">
              <a:lnSpc>
                <a:spcPts val="4619"/>
              </a:lnSpc>
            </a:pPr>
            <a:r>
              <a:rPr lang="en-US" sz="3299">
                <a:solidFill>
                  <a:srgbClr val="FFFFFF"/>
                </a:solidFill>
                <a:latin typeface="Tenor Sans"/>
                <a:ea typeface="Tenor Sans"/>
                <a:cs typeface="Tenor Sans"/>
                <a:sym typeface="Tenor Sans"/>
              </a:rPr>
              <a:t>2025</a:t>
            </a:r>
          </a:p>
        </p:txBody>
      </p:sp>
      <p:sp>
        <p:nvSpPr>
          <p:cNvPr name="TextBox 11" id="11"/>
          <p:cNvSpPr txBox="true"/>
          <p:nvPr/>
        </p:nvSpPr>
        <p:spPr>
          <a:xfrm rot="-5400000">
            <a:off x="15359899" y="5431790"/>
            <a:ext cx="4869788" cy="398780"/>
          </a:xfrm>
          <a:prstGeom prst="rect">
            <a:avLst/>
          </a:prstGeom>
        </p:spPr>
        <p:txBody>
          <a:bodyPr anchor="t" rtlCol="false" tIns="0" lIns="0" bIns="0" rIns="0">
            <a:spAutoFit/>
          </a:bodyPr>
          <a:lstStyle/>
          <a:p>
            <a:pPr algn="l">
              <a:lnSpc>
                <a:spcPts val="3219"/>
              </a:lnSpc>
            </a:pPr>
            <a:r>
              <a:rPr lang="en-US" sz="2299">
                <a:solidFill>
                  <a:srgbClr val="FFFFFF"/>
                </a:solidFill>
                <a:latin typeface="Tenor Sans"/>
                <a:ea typeface="Tenor Sans"/>
                <a:cs typeface="Tenor Sans"/>
                <a:sym typeface="Tenor Sans"/>
              </a:rPr>
              <a:t>Homeless Services Network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AutoShape 3" id="3"/>
          <p:cNvSpPr/>
          <p:nvPr/>
        </p:nvSpPr>
        <p:spPr>
          <a:xfrm>
            <a:off x="1028700" y="9253537"/>
            <a:ext cx="15247402" cy="4763"/>
          </a:xfrm>
          <a:prstGeom prst="line">
            <a:avLst/>
          </a:prstGeom>
          <a:ln cap="flat" w="19050">
            <a:solidFill>
              <a:srgbClr val="414B3B"/>
            </a:solidFill>
            <a:prstDash val="solid"/>
            <a:headEnd type="none" len="sm" w="sm"/>
            <a:tailEnd type="none" len="sm" w="sm"/>
          </a:ln>
        </p:spPr>
      </p:sp>
      <p:sp>
        <p:nvSpPr>
          <p:cNvPr name="Freeform 4" id="4"/>
          <p:cNvSpPr/>
          <p:nvPr/>
        </p:nvSpPr>
        <p:spPr>
          <a:xfrm flipH="false" flipV="false" rot="686221">
            <a:off x="12702769" y="3435281"/>
            <a:ext cx="3929794" cy="5094455"/>
          </a:xfrm>
          <a:custGeom>
            <a:avLst/>
            <a:gdLst/>
            <a:ahLst/>
            <a:cxnLst/>
            <a:rect r="r" b="b" t="t" l="l"/>
            <a:pathLst>
              <a:path h="5094455" w="3929794">
                <a:moveTo>
                  <a:pt x="0" y="0"/>
                </a:moveTo>
                <a:lnTo>
                  <a:pt x="3929793" y="0"/>
                </a:lnTo>
                <a:lnTo>
                  <a:pt x="3929793" y="5094455"/>
                </a:lnTo>
                <a:lnTo>
                  <a:pt x="0" y="5094455"/>
                </a:lnTo>
                <a:lnTo>
                  <a:pt x="0" y="0"/>
                </a:lnTo>
                <a:close/>
              </a:path>
            </a:pathLst>
          </a:custGeom>
          <a:blipFill>
            <a:blip r:embed="rId2"/>
            <a:stretch>
              <a:fillRect l="0" t="0" r="0" b="0"/>
            </a:stretch>
          </a:blipFill>
        </p:spPr>
      </p:sp>
      <p:sp>
        <p:nvSpPr>
          <p:cNvPr name="Freeform 5" id="5"/>
          <p:cNvSpPr/>
          <p:nvPr/>
        </p:nvSpPr>
        <p:spPr>
          <a:xfrm flipH="false" flipV="false" rot="378266">
            <a:off x="11766510" y="2001879"/>
            <a:ext cx="4068936" cy="5291164"/>
          </a:xfrm>
          <a:custGeom>
            <a:avLst/>
            <a:gdLst/>
            <a:ahLst/>
            <a:cxnLst/>
            <a:rect r="r" b="b" t="t" l="l"/>
            <a:pathLst>
              <a:path h="5291164" w="4068936">
                <a:moveTo>
                  <a:pt x="0" y="0"/>
                </a:moveTo>
                <a:lnTo>
                  <a:pt x="4068936" y="0"/>
                </a:lnTo>
                <a:lnTo>
                  <a:pt x="4068936" y="5291164"/>
                </a:lnTo>
                <a:lnTo>
                  <a:pt x="0" y="5291164"/>
                </a:lnTo>
                <a:lnTo>
                  <a:pt x="0" y="0"/>
                </a:lnTo>
                <a:close/>
              </a:path>
            </a:pathLst>
          </a:custGeom>
          <a:blipFill>
            <a:blip r:embed="rId3"/>
            <a:stretch>
              <a:fillRect l="0" t="0" r="0" b="0"/>
            </a:stretch>
          </a:blipFill>
        </p:spPr>
      </p:sp>
      <p:sp>
        <p:nvSpPr>
          <p:cNvPr name="TextBox 6" id="6"/>
          <p:cNvSpPr txBox="true"/>
          <p:nvPr/>
        </p:nvSpPr>
        <p:spPr>
          <a:xfrm rot="-5400000">
            <a:off x="17198672" y="8007594"/>
            <a:ext cx="1201768" cy="563880"/>
          </a:xfrm>
          <a:prstGeom prst="rect">
            <a:avLst/>
          </a:prstGeom>
        </p:spPr>
        <p:txBody>
          <a:bodyPr anchor="t" rtlCol="false" tIns="0" lIns="0" bIns="0" rIns="0">
            <a:spAutoFit/>
          </a:bodyPr>
          <a:lstStyle/>
          <a:p>
            <a:pPr algn="l">
              <a:lnSpc>
                <a:spcPts val="4619"/>
              </a:lnSpc>
            </a:pPr>
            <a:r>
              <a:rPr lang="en-US" sz="3299">
                <a:solidFill>
                  <a:srgbClr val="414B3B"/>
                </a:solidFill>
                <a:latin typeface="Tenor Sans"/>
                <a:ea typeface="Tenor Sans"/>
                <a:cs typeface="Tenor Sans"/>
                <a:sym typeface="Tenor Sans"/>
              </a:rPr>
              <a:t>2025</a:t>
            </a:r>
          </a:p>
        </p:txBody>
      </p:sp>
      <p:sp>
        <p:nvSpPr>
          <p:cNvPr name="TextBox 7" id="7"/>
          <p:cNvSpPr txBox="true"/>
          <p:nvPr/>
        </p:nvSpPr>
        <p:spPr>
          <a:xfrm rot="-5400000">
            <a:off x="15359899" y="5047396"/>
            <a:ext cx="4869788" cy="398780"/>
          </a:xfrm>
          <a:prstGeom prst="rect">
            <a:avLst/>
          </a:prstGeom>
        </p:spPr>
        <p:txBody>
          <a:bodyPr anchor="t" rtlCol="false" tIns="0" lIns="0" bIns="0" rIns="0">
            <a:spAutoFit/>
          </a:bodyPr>
          <a:lstStyle/>
          <a:p>
            <a:pPr algn="l">
              <a:lnSpc>
                <a:spcPts val="3219"/>
              </a:lnSpc>
            </a:pPr>
            <a:r>
              <a:rPr lang="en-US" sz="2299">
                <a:solidFill>
                  <a:srgbClr val="414B3B"/>
                </a:solidFill>
                <a:latin typeface="Tenor Sans"/>
                <a:ea typeface="Tenor Sans"/>
                <a:cs typeface="Tenor Sans"/>
                <a:sym typeface="Tenor Sans"/>
              </a:rPr>
              <a:t>Homeless Services Network</a:t>
            </a:r>
          </a:p>
        </p:txBody>
      </p:sp>
      <p:sp>
        <p:nvSpPr>
          <p:cNvPr name="TextBox 8" id="8"/>
          <p:cNvSpPr txBox="true"/>
          <p:nvPr/>
        </p:nvSpPr>
        <p:spPr>
          <a:xfrm rot="0">
            <a:off x="1028700" y="577631"/>
            <a:ext cx="9973945" cy="11418637"/>
          </a:xfrm>
          <a:prstGeom prst="rect">
            <a:avLst/>
          </a:prstGeom>
        </p:spPr>
        <p:txBody>
          <a:bodyPr anchor="t" rtlCol="false" tIns="0" lIns="0" bIns="0" rIns="0">
            <a:spAutoFit/>
          </a:bodyPr>
          <a:lstStyle/>
          <a:p>
            <a:pPr algn="l">
              <a:lnSpc>
                <a:spcPts val="4759"/>
              </a:lnSpc>
            </a:pPr>
            <a:r>
              <a:rPr lang="en-US" sz="3399">
                <a:solidFill>
                  <a:srgbClr val="414B3B"/>
                </a:solidFill>
                <a:latin typeface="Tenor Sans"/>
                <a:ea typeface="Tenor Sans"/>
                <a:cs typeface="Tenor Sans"/>
                <a:sym typeface="Tenor Sans"/>
              </a:rPr>
              <a:t>Brand consistency is crucial because it builds recognition, trust, and professionalism. </a:t>
            </a:r>
          </a:p>
          <a:p>
            <a:pPr algn="l">
              <a:lnSpc>
                <a:spcPts val="4480"/>
              </a:lnSpc>
            </a:pPr>
          </a:p>
          <a:p>
            <a:pPr algn="l">
              <a:lnSpc>
                <a:spcPts val="3920"/>
              </a:lnSpc>
            </a:pPr>
            <a:r>
              <a:rPr lang="en-US" sz="2800">
                <a:solidFill>
                  <a:srgbClr val="414B3B"/>
                </a:solidFill>
                <a:latin typeface="Tenor Sans"/>
                <a:ea typeface="Tenor Sans"/>
                <a:cs typeface="Tenor Sans"/>
                <a:sym typeface="Tenor Sans"/>
              </a:rPr>
              <a:t>Here's why it matters so much:</a:t>
            </a:r>
          </a:p>
          <a:p>
            <a:pPr algn="l">
              <a:lnSpc>
                <a:spcPts val="2792"/>
              </a:lnSpc>
            </a:pPr>
          </a:p>
          <a:p>
            <a:pPr algn="l" marL="430662" indent="-215331" lvl="1">
              <a:lnSpc>
                <a:spcPts val="2792"/>
              </a:lnSpc>
              <a:buFont typeface="Arial"/>
              <a:buChar char="•"/>
            </a:pPr>
            <a:r>
              <a:rPr lang="en-US" b="true" sz="1994">
                <a:solidFill>
                  <a:srgbClr val="414B3B"/>
                </a:solidFill>
                <a:latin typeface="Arimo Bold"/>
                <a:ea typeface="Arimo Bold"/>
                <a:cs typeface="Arimo Bold"/>
                <a:sym typeface="Arimo Bold"/>
              </a:rPr>
              <a:t>Builds Brand Recognition</a:t>
            </a:r>
          </a:p>
          <a:p>
            <a:pPr algn="l" marL="861324" indent="-287108" lvl="2">
              <a:lnSpc>
                <a:spcPts val="2792"/>
              </a:lnSpc>
              <a:buFont typeface="Arial"/>
              <a:buChar char="⚬"/>
            </a:pPr>
            <a:r>
              <a:rPr lang="en-US" sz="1994">
                <a:solidFill>
                  <a:srgbClr val="414B3B"/>
                </a:solidFill>
                <a:latin typeface="Arimo"/>
                <a:ea typeface="Arimo"/>
                <a:cs typeface="Arimo"/>
                <a:sym typeface="Arimo"/>
              </a:rPr>
              <a:t>When your logo, colors, fonts, and tone are used consistently, people begin to recognize your brand instantly—whether it's on a website, flyer, or social media post.</a:t>
            </a:r>
          </a:p>
          <a:p>
            <a:pPr algn="l" marL="430662" indent="-215331" lvl="1">
              <a:lnSpc>
                <a:spcPts val="2792"/>
              </a:lnSpc>
              <a:buFont typeface="Arial"/>
              <a:buChar char="•"/>
            </a:pPr>
            <a:r>
              <a:rPr lang="en-US" b="true" sz="1994">
                <a:solidFill>
                  <a:srgbClr val="414B3B"/>
                </a:solidFill>
                <a:latin typeface="Arimo Bold"/>
                <a:ea typeface="Arimo Bold"/>
                <a:cs typeface="Arimo Bold"/>
                <a:sym typeface="Arimo Bold"/>
              </a:rPr>
              <a:t>Establishes Trust and Credibility</a:t>
            </a:r>
          </a:p>
          <a:p>
            <a:pPr algn="l" marL="861324" indent="-287108" lvl="2">
              <a:lnSpc>
                <a:spcPts val="2792"/>
              </a:lnSpc>
              <a:buFont typeface="Arial"/>
              <a:buChar char="⚬"/>
            </a:pPr>
            <a:r>
              <a:rPr lang="en-US" sz="1994">
                <a:solidFill>
                  <a:srgbClr val="414B3B"/>
                </a:solidFill>
                <a:latin typeface="Arimo"/>
                <a:ea typeface="Arimo"/>
                <a:cs typeface="Arimo"/>
                <a:sym typeface="Arimo"/>
              </a:rPr>
              <a:t>Consistency signals reliability. If your brand looks and sounds the same across all touchpoints, it feels more professional and trustworthy to your audience.</a:t>
            </a:r>
          </a:p>
          <a:p>
            <a:pPr algn="l" marL="430662" indent="-215331" lvl="1">
              <a:lnSpc>
                <a:spcPts val="2792"/>
              </a:lnSpc>
              <a:buFont typeface="Arial"/>
              <a:buChar char="•"/>
            </a:pPr>
            <a:r>
              <a:rPr lang="en-US" b="true" sz="1994">
                <a:solidFill>
                  <a:srgbClr val="414B3B"/>
                </a:solidFill>
                <a:latin typeface="Arimo Bold"/>
                <a:ea typeface="Arimo Bold"/>
                <a:cs typeface="Arimo Bold"/>
                <a:sym typeface="Arimo Bold"/>
              </a:rPr>
              <a:t>Reinforces Your Identity</a:t>
            </a:r>
          </a:p>
          <a:p>
            <a:pPr algn="l" marL="861324" indent="-287108" lvl="2">
              <a:lnSpc>
                <a:spcPts val="2792"/>
              </a:lnSpc>
              <a:buFont typeface="Arial"/>
              <a:buChar char="⚬"/>
            </a:pPr>
            <a:r>
              <a:rPr lang="en-US" sz="1994">
                <a:solidFill>
                  <a:srgbClr val="414B3B"/>
                </a:solidFill>
                <a:latin typeface="Arimo"/>
                <a:ea typeface="Arimo"/>
                <a:cs typeface="Arimo"/>
                <a:sym typeface="Arimo"/>
              </a:rPr>
              <a:t>Your brand is more than a logo—it's a personality. Consistent use of visuals and messaging reinforces who you are and what you stand for.</a:t>
            </a:r>
          </a:p>
          <a:p>
            <a:pPr algn="l" marL="430662" indent="-215331" lvl="1">
              <a:lnSpc>
                <a:spcPts val="2792"/>
              </a:lnSpc>
              <a:buFont typeface="Arial"/>
              <a:buChar char="•"/>
            </a:pPr>
            <a:r>
              <a:rPr lang="en-US" b="true" sz="1994">
                <a:solidFill>
                  <a:srgbClr val="414B3B"/>
                </a:solidFill>
                <a:latin typeface="Arimo Bold"/>
                <a:ea typeface="Arimo Bold"/>
                <a:cs typeface="Arimo Bold"/>
                <a:sym typeface="Arimo Bold"/>
              </a:rPr>
              <a:t>Improves Marketing Effectiveness</a:t>
            </a:r>
          </a:p>
          <a:p>
            <a:pPr algn="l" marL="861324" indent="-287108" lvl="2">
              <a:lnSpc>
                <a:spcPts val="2792"/>
              </a:lnSpc>
              <a:buFont typeface="Arial"/>
              <a:buChar char="⚬"/>
            </a:pPr>
            <a:r>
              <a:rPr lang="en-US" sz="1994">
                <a:solidFill>
                  <a:srgbClr val="414B3B"/>
                </a:solidFill>
                <a:latin typeface="Arimo"/>
                <a:ea typeface="Arimo"/>
                <a:cs typeface="Arimo"/>
                <a:sym typeface="Arimo"/>
              </a:rPr>
              <a:t>When your brand elements are aligned, your campaigns are more cohesive and impactful. It also makes it easier to scale your marketing across platforms and teams.</a:t>
            </a:r>
          </a:p>
          <a:p>
            <a:pPr algn="l" marL="430662" indent="-215331" lvl="1">
              <a:lnSpc>
                <a:spcPts val="2792"/>
              </a:lnSpc>
              <a:buFont typeface="Arial"/>
              <a:buChar char="•"/>
            </a:pPr>
            <a:r>
              <a:rPr lang="en-US" b="true" sz="1994">
                <a:solidFill>
                  <a:srgbClr val="414B3B"/>
                </a:solidFill>
                <a:latin typeface="Arimo Bold"/>
                <a:ea typeface="Arimo Bold"/>
                <a:cs typeface="Arimo Bold"/>
                <a:sym typeface="Arimo Bold"/>
              </a:rPr>
              <a:t>Supports a Unified Voice</a:t>
            </a:r>
          </a:p>
          <a:p>
            <a:pPr algn="l" marL="861324" indent="-287108" lvl="2">
              <a:lnSpc>
                <a:spcPts val="2792"/>
              </a:lnSpc>
              <a:buFont typeface="Arial"/>
              <a:buChar char="⚬"/>
            </a:pPr>
            <a:r>
              <a:rPr lang="en-US" sz="1994">
                <a:solidFill>
                  <a:srgbClr val="414B3B"/>
                </a:solidFill>
                <a:latin typeface="Arimo"/>
                <a:ea typeface="Arimo"/>
                <a:cs typeface="Arimo"/>
                <a:sym typeface="Arimo"/>
              </a:rPr>
              <a:t>Whether you're speaking to donors, clients, or the public, a consistent tone and style ensure your message is clear and aligned with your mission.</a:t>
            </a:r>
          </a:p>
          <a:p>
            <a:pPr algn="l">
              <a:lnSpc>
                <a:spcPts val="2792"/>
              </a:lnSpc>
            </a:pPr>
          </a:p>
          <a:p>
            <a:pPr algn="l">
              <a:lnSpc>
                <a:spcPts val="2792"/>
              </a:lnSpc>
            </a:pPr>
          </a:p>
          <a:p>
            <a:pPr algn="l">
              <a:lnSpc>
                <a:spcPts val="2792"/>
              </a:lnSpc>
            </a:pPr>
          </a:p>
          <a:p>
            <a:pPr algn="l">
              <a:lnSpc>
                <a:spcPts val="2792"/>
              </a:lnSpc>
            </a:pPr>
          </a:p>
          <a:p>
            <a:pPr algn="l">
              <a:lnSpc>
                <a:spcPts val="2792"/>
              </a:lnSpc>
            </a:pPr>
          </a:p>
          <a:p>
            <a:pPr algn="l">
              <a:lnSpc>
                <a:spcPts val="2792"/>
              </a:lnSpc>
            </a:pPr>
          </a:p>
          <a:p>
            <a:pPr algn="l">
              <a:lnSpc>
                <a:spcPts val="2792"/>
              </a:lnSpc>
            </a:pPr>
          </a:p>
          <a:p>
            <a:pPr algn="l">
              <a:lnSpc>
                <a:spcPts val="2792"/>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3705921" cy="4114800"/>
            <a:chOff x="0" y="0"/>
            <a:chExt cx="1584783" cy="1759634"/>
          </a:xfrm>
        </p:grpSpPr>
        <p:sp>
          <p:nvSpPr>
            <p:cNvPr name="Freeform 3" id="3"/>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003F5C"/>
            </a:solidFill>
            <a:ln w="19050" cap="sq">
              <a:solidFill>
                <a:srgbClr val="FFFFFF"/>
              </a:solidFill>
              <a:prstDash val="solid"/>
              <a:miter/>
            </a:ln>
          </p:spPr>
        </p:sp>
        <p:sp>
          <p:nvSpPr>
            <p:cNvPr name="TextBox 4" id="4"/>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0">
            <a:off x="1320273" y="1325594"/>
            <a:ext cx="3122775" cy="3521013"/>
            <a:chOff x="0" y="0"/>
            <a:chExt cx="4163700" cy="4694683"/>
          </a:xfrm>
        </p:grpSpPr>
        <p:pic>
          <p:nvPicPr>
            <p:cNvPr name="Picture 6" id="6"/>
            <p:cNvPicPr>
              <a:picLocks noChangeAspect="true"/>
            </p:cNvPicPr>
            <p:nvPr/>
          </p:nvPicPr>
          <p:blipFill>
            <a:blip r:embed="rId2"/>
            <a:srcRect l="29193" t="0" r="25263" b="0"/>
            <a:stretch>
              <a:fillRect/>
            </a:stretch>
          </p:blipFill>
          <p:spPr>
            <a:xfrm flipH="false" flipV="false">
              <a:off x="0" y="0"/>
              <a:ext cx="4163700" cy="4694683"/>
            </a:xfrm>
            <a:prstGeom prst="rect">
              <a:avLst/>
            </a:prstGeom>
          </p:spPr>
        </p:pic>
      </p:grpSp>
      <p:grpSp>
        <p:nvGrpSpPr>
          <p:cNvPr name="Group 7" id="7"/>
          <p:cNvGrpSpPr/>
          <p:nvPr/>
        </p:nvGrpSpPr>
        <p:grpSpPr>
          <a:xfrm rot="0">
            <a:off x="4734621" y="1028700"/>
            <a:ext cx="3705921" cy="4114800"/>
            <a:chOff x="0" y="0"/>
            <a:chExt cx="1584783" cy="1759634"/>
          </a:xfrm>
        </p:grpSpPr>
        <p:sp>
          <p:nvSpPr>
            <p:cNvPr name="Freeform 8" id="8"/>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7D3C98"/>
            </a:solidFill>
            <a:ln w="19050" cap="sq">
              <a:solidFill>
                <a:srgbClr val="FFFFFF"/>
              </a:solidFill>
              <a:prstDash val="solid"/>
              <a:miter/>
            </a:ln>
          </p:spPr>
        </p:sp>
        <p:sp>
          <p:nvSpPr>
            <p:cNvPr name="TextBox 9" id="9"/>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10" id="10"/>
          <p:cNvGrpSpPr/>
          <p:nvPr/>
        </p:nvGrpSpPr>
        <p:grpSpPr>
          <a:xfrm rot="0">
            <a:off x="5026194" y="1325594"/>
            <a:ext cx="3122775" cy="3521013"/>
            <a:chOff x="0" y="0"/>
            <a:chExt cx="4163700" cy="4694683"/>
          </a:xfrm>
        </p:grpSpPr>
        <p:pic>
          <p:nvPicPr>
            <p:cNvPr name="Picture 11" id="11"/>
            <p:cNvPicPr>
              <a:picLocks noChangeAspect="true"/>
            </p:cNvPicPr>
            <p:nvPr/>
          </p:nvPicPr>
          <p:blipFill>
            <a:blip r:embed="rId3"/>
            <a:srcRect l="18838" t="0" r="18838" b="0"/>
            <a:stretch>
              <a:fillRect/>
            </a:stretch>
          </p:blipFill>
          <p:spPr>
            <a:xfrm flipH="false" flipV="false">
              <a:off x="0" y="0"/>
              <a:ext cx="4163700" cy="4694683"/>
            </a:xfrm>
            <a:prstGeom prst="rect">
              <a:avLst/>
            </a:prstGeom>
          </p:spPr>
        </p:pic>
      </p:grpSp>
      <p:grpSp>
        <p:nvGrpSpPr>
          <p:cNvPr name="Group 12" id="12"/>
          <p:cNvGrpSpPr/>
          <p:nvPr/>
        </p:nvGrpSpPr>
        <p:grpSpPr>
          <a:xfrm rot="0">
            <a:off x="8437242" y="1028700"/>
            <a:ext cx="3705921" cy="4114800"/>
            <a:chOff x="0" y="0"/>
            <a:chExt cx="1584783" cy="1759634"/>
          </a:xfrm>
        </p:grpSpPr>
        <p:sp>
          <p:nvSpPr>
            <p:cNvPr name="Freeform 13" id="13"/>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D90368"/>
            </a:solidFill>
            <a:ln w="19050" cap="sq">
              <a:solidFill>
                <a:srgbClr val="FFFFFF"/>
              </a:solidFill>
              <a:prstDash val="solid"/>
              <a:miter/>
            </a:ln>
          </p:spPr>
        </p:sp>
        <p:sp>
          <p:nvSpPr>
            <p:cNvPr name="TextBox 14" id="14"/>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8728815" y="1325594"/>
            <a:ext cx="3122775" cy="3521013"/>
            <a:chOff x="0" y="0"/>
            <a:chExt cx="4163700" cy="4694683"/>
          </a:xfrm>
        </p:grpSpPr>
        <p:pic>
          <p:nvPicPr>
            <p:cNvPr name="Picture 16" id="16"/>
            <p:cNvPicPr>
              <a:picLocks noChangeAspect="true"/>
            </p:cNvPicPr>
            <p:nvPr/>
          </p:nvPicPr>
          <p:blipFill>
            <a:blip r:embed="rId4"/>
            <a:srcRect l="23393" t="0" r="23393" b="0"/>
            <a:stretch>
              <a:fillRect/>
            </a:stretch>
          </p:blipFill>
          <p:spPr>
            <a:xfrm flipH="false" flipV="false">
              <a:off x="0" y="0"/>
              <a:ext cx="4163700" cy="4694683"/>
            </a:xfrm>
            <a:prstGeom prst="rect">
              <a:avLst/>
            </a:prstGeom>
          </p:spPr>
        </p:pic>
      </p:grpSp>
      <p:grpSp>
        <p:nvGrpSpPr>
          <p:cNvPr name="Group 17" id="17"/>
          <p:cNvGrpSpPr/>
          <p:nvPr/>
        </p:nvGrpSpPr>
        <p:grpSpPr>
          <a:xfrm rot="0">
            <a:off x="1028700" y="5143500"/>
            <a:ext cx="3705921" cy="4114800"/>
            <a:chOff x="0" y="0"/>
            <a:chExt cx="1584783" cy="1759634"/>
          </a:xfrm>
        </p:grpSpPr>
        <p:sp>
          <p:nvSpPr>
            <p:cNvPr name="Freeform 18" id="18"/>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13A89E"/>
            </a:solidFill>
            <a:ln w="19050" cap="sq">
              <a:solidFill>
                <a:srgbClr val="FFFFFF"/>
              </a:solidFill>
              <a:prstDash val="solid"/>
              <a:miter/>
            </a:ln>
          </p:spPr>
        </p:sp>
        <p:sp>
          <p:nvSpPr>
            <p:cNvPr name="TextBox 19" id="19"/>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20" id="20"/>
          <p:cNvGrpSpPr/>
          <p:nvPr/>
        </p:nvGrpSpPr>
        <p:grpSpPr>
          <a:xfrm rot="0">
            <a:off x="1320273" y="5440394"/>
            <a:ext cx="3122775" cy="3521013"/>
            <a:chOff x="0" y="0"/>
            <a:chExt cx="4163700" cy="4694683"/>
          </a:xfrm>
        </p:grpSpPr>
        <p:pic>
          <p:nvPicPr>
            <p:cNvPr name="Picture 21" id="21"/>
            <p:cNvPicPr>
              <a:picLocks noChangeAspect="true"/>
            </p:cNvPicPr>
            <p:nvPr/>
          </p:nvPicPr>
          <p:blipFill>
            <a:blip r:embed="rId5"/>
            <a:srcRect l="20490" t="0" r="20490" b="0"/>
            <a:stretch>
              <a:fillRect/>
            </a:stretch>
          </p:blipFill>
          <p:spPr>
            <a:xfrm flipH="false" flipV="false">
              <a:off x="0" y="0"/>
              <a:ext cx="4163700" cy="4694683"/>
            </a:xfrm>
            <a:prstGeom prst="rect">
              <a:avLst/>
            </a:prstGeom>
          </p:spPr>
        </p:pic>
      </p:grpSp>
      <p:grpSp>
        <p:nvGrpSpPr>
          <p:cNvPr name="Group 22" id="22"/>
          <p:cNvGrpSpPr/>
          <p:nvPr/>
        </p:nvGrpSpPr>
        <p:grpSpPr>
          <a:xfrm rot="0">
            <a:off x="4734621" y="5143500"/>
            <a:ext cx="3705921" cy="4114800"/>
            <a:chOff x="0" y="0"/>
            <a:chExt cx="1584783" cy="1759634"/>
          </a:xfrm>
        </p:grpSpPr>
        <p:sp>
          <p:nvSpPr>
            <p:cNvPr name="Freeform 23" id="23"/>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A5C53F"/>
            </a:solidFill>
            <a:ln w="19050" cap="sq">
              <a:solidFill>
                <a:srgbClr val="FFFFFF"/>
              </a:solidFill>
              <a:prstDash val="solid"/>
              <a:miter/>
            </a:ln>
          </p:spPr>
        </p:sp>
        <p:sp>
          <p:nvSpPr>
            <p:cNvPr name="TextBox 24" id="24"/>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25" id="25"/>
          <p:cNvGrpSpPr/>
          <p:nvPr/>
        </p:nvGrpSpPr>
        <p:grpSpPr>
          <a:xfrm rot="0">
            <a:off x="5026194" y="5440394"/>
            <a:ext cx="3122775" cy="3521013"/>
            <a:chOff x="0" y="0"/>
            <a:chExt cx="4163700" cy="4694683"/>
          </a:xfrm>
        </p:grpSpPr>
        <p:pic>
          <p:nvPicPr>
            <p:cNvPr name="Picture 26" id="26"/>
            <p:cNvPicPr>
              <a:picLocks noChangeAspect="true"/>
            </p:cNvPicPr>
            <p:nvPr/>
          </p:nvPicPr>
          <p:blipFill>
            <a:blip r:embed="rId6"/>
            <a:srcRect l="10473" t="0" r="10473" b="0"/>
            <a:stretch>
              <a:fillRect/>
            </a:stretch>
          </p:blipFill>
          <p:spPr>
            <a:xfrm flipH="false" flipV="false">
              <a:off x="0" y="0"/>
              <a:ext cx="4163700" cy="4694683"/>
            </a:xfrm>
            <a:prstGeom prst="rect">
              <a:avLst/>
            </a:prstGeom>
          </p:spPr>
        </p:pic>
      </p:grpSp>
      <p:grpSp>
        <p:nvGrpSpPr>
          <p:cNvPr name="Group 27" id="27"/>
          <p:cNvGrpSpPr/>
          <p:nvPr/>
        </p:nvGrpSpPr>
        <p:grpSpPr>
          <a:xfrm rot="0">
            <a:off x="8437242" y="5143500"/>
            <a:ext cx="3705921" cy="4114800"/>
            <a:chOff x="0" y="0"/>
            <a:chExt cx="1584783" cy="1759634"/>
          </a:xfrm>
        </p:grpSpPr>
        <p:sp>
          <p:nvSpPr>
            <p:cNvPr name="Freeform 28" id="28"/>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FFAD9F"/>
            </a:solidFill>
            <a:ln w="19050" cap="sq">
              <a:solidFill>
                <a:srgbClr val="FFFFFF"/>
              </a:solidFill>
              <a:prstDash val="solid"/>
              <a:miter/>
            </a:ln>
          </p:spPr>
        </p:sp>
        <p:sp>
          <p:nvSpPr>
            <p:cNvPr name="TextBox 29" id="29"/>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30" id="30"/>
          <p:cNvGrpSpPr/>
          <p:nvPr/>
        </p:nvGrpSpPr>
        <p:grpSpPr>
          <a:xfrm rot="0">
            <a:off x="8728815" y="5440394"/>
            <a:ext cx="3122775" cy="3521013"/>
            <a:chOff x="0" y="0"/>
            <a:chExt cx="4163700" cy="4694683"/>
          </a:xfrm>
        </p:grpSpPr>
        <p:pic>
          <p:nvPicPr>
            <p:cNvPr name="Picture 31" id="31"/>
            <p:cNvPicPr>
              <a:picLocks noChangeAspect="true"/>
            </p:cNvPicPr>
            <p:nvPr/>
          </p:nvPicPr>
          <p:blipFill>
            <a:blip r:embed="rId7"/>
            <a:srcRect l="38116" t="0" r="2757" b="0"/>
            <a:stretch>
              <a:fillRect/>
            </a:stretch>
          </p:blipFill>
          <p:spPr>
            <a:xfrm flipH="false" flipV="false">
              <a:off x="0" y="0"/>
              <a:ext cx="4163700" cy="4694683"/>
            </a:xfrm>
            <a:prstGeom prst="rect">
              <a:avLst/>
            </a:prstGeom>
          </p:spPr>
        </p:pic>
      </p:grpSp>
      <p:grpSp>
        <p:nvGrpSpPr>
          <p:cNvPr name="Group 32" id="32"/>
          <p:cNvGrpSpPr/>
          <p:nvPr/>
        </p:nvGrpSpPr>
        <p:grpSpPr>
          <a:xfrm rot="0">
            <a:off x="12031638" y="1028700"/>
            <a:ext cx="3705921" cy="4114800"/>
            <a:chOff x="0" y="0"/>
            <a:chExt cx="1584783" cy="1759634"/>
          </a:xfrm>
        </p:grpSpPr>
        <p:sp>
          <p:nvSpPr>
            <p:cNvPr name="Freeform 33" id="33"/>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FFB545"/>
            </a:solidFill>
            <a:ln w="19050" cap="sq">
              <a:solidFill>
                <a:srgbClr val="FFFFFF"/>
              </a:solidFill>
              <a:prstDash val="solid"/>
              <a:miter/>
            </a:ln>
          </p:spPr>
        </p:sp>
        <p:sp>
          <p:nvSpPr>
            <p:cNvPr name="TextBox 34" id="34"/>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35" id="35"/>
          <p:cNvGrpSpPr/>
          <p:nvPr/>
        </p:nvGrpSpPr>
        <p:grpSpPr>
          <a:xfrm rot="0">
            <a:off x="12323211" y="1325594"/>
            <a:ext cx="3122775" cy="3521013"/>
            <a:chOff x="0" y="0"/>
            <a:chExt cx="4163700" cy="4694683"/>
          </a:xfrm>
        </p:grpSpPr>
        <p:pic>
          <p:nvPicPr>
            <p:cNvPr name="Picture 36" id="36"/>
            <p:cNvPicPr>
              <a:picLocks noChangeAspect="true"/>
            </p:cNvPicPr>
            <p:nvPr/>
          </p:nvPicPr>
          <p:blipFill>
            <a:blip r:embed="rId8"/>
            <a:srcRect l="17529" t="0" r="23380" b="0"/>
            <a:stretch>
              <a:fillRect/>
            </a:stretch>
          </p:blipFill>
          <p:spPr>
            <a:xfrm flipH="false" flipV="false">
              <a:off x="0" y="0"/>
              <a:ext cx="4163700" cy="4694683"/>
            </a:xfrm>
            <a:prstGeom prst="rect">
              <a:avLst/>
            </a:prstGeom>
          </p:spPr>
        </p:pic>
      </p:grpSp>
      <p:grpSp>
        <p:nvGrpSpPr>
          <p:cNvPr name="Group 37" id="37"/>
          <p:cNvGrpSpPr/>
          <p:nvPr/>
        </p:nvGrpSpPr>
        <p:grpSpPr>
          <a:xfrm rot="0">
            <a:off x="12031638" y="5143500"/>
            <a:ext cx="3705921" cy="4114800"/>
            <a:chOff x="0" y="0"/>
            <a:chExt cx="1584783" cy="1759634"/>
          </a:xfrm>
        </p:grpSpPr>
        <p:sp>
          <p:nvSpPr>
            <p:cNvPr name="Freeform 38" id="38"/>
            <p:cNvSpPr/>
            <p:nvPr/>
          </p:nvSpPr>
          <p:spPr>
            <a:xfrm flipH="false" flipV="false" rot="0">
              <a:off x="0" y="0"/>
              <a:ext cx="1584783" cy="1759634"/>
            </a:xfrm>
            <a:custGeom>
              <a:avLst/>
              <a:gdLst/>
              <a:ahLst/>
              <a:cxnLst/>
              <a:rect r="r" b="b" t="t" l="l"/>
              <a:pathLst>
                <a:path h="1759634" w="1584783">
                  <a:moveTo>
                    <a:pt x="0" y="0"/>
                  </a:moveTo>
                  <a:lnTo>
                    <a:pt x="1584783" y="0"/>
                  </a:lnTo>
                  <a:lnTo>
                    <a:pt x="1584783" y="1759634"/>
                  </a:lnTo>
                  <a:lnTo>
                    <a:pt x="0" y="1759634"/>
                  </a:lnTo>
                  <a:close/>
                </a:path>
              </a:pathLst>
            </a:custGeom>
            <a:solidFill>
              <a:srgbClr val="E65C2F"/>
            </a:solidFill>
            <a:ln w="19050" cap="sq">
              <a:solidFill>
                <a:srgbClr val="FFFFFF"/>
              </a:solidFill>
              <a:prstDash val="solid"/>
              <a:miter/>
            </a:ln>
          </p:spPr>
        </p:sp>
        <p:sp>
          <p:nvSpPr>
            <p:cNvPr name="TextBox 39" id="39"/>
            <p:cNvSpPr txBox="true"/>
            <p:nvPr/>
          </p:nvSpPr>
          <p:spPr>
            <a:xfrm>
              <a:off x="0" y="-66675"/>
              <a:ext cx="1584783" cy="1826309"/>
            </a:xfrm>
            <a:prstGeom prst="rect">
              <a:avLst/>
            </a:prstGeom>
          </p:spPr>
          <p:txBody>
            <a:bodyPr anchor="ctr" rtlCol="false" tIns="50800" lIns="50800" bIns="50800" rIns="50800"/>
            <a:lstStyle/>
            <a:p>
              <a:pPr algn="ctr">
                <a:lnSpc>
                  <a:spcPts val="3360"/>
                </a:lnSpc>
              </a:pPr>
            </a:p>
          </p:txBody>
        </p:sp>
      </p:grpSp>
      <p:grpSp>
        <p:nvGrpSpPr>
          <p:cNvPr name="Group 40" id="40"/>
          <p:cNvGrpSpPr/>
          <p:nvPr/>
        </p:nvGrpSpPr>
        <p:grpSpPr>
          <a:xfrm rot="0">
            <a:off x="12323211" y="5440394"/>
            <a:ext cx="3122775" cy="3521013"/>
            <a:chOff x="0" y="0"/>
            <a:chExt cx="4163700" cy="4694683"/>
          </a:xfrm>
        </p:grpSpPr>
        <p:pic>
          <p:nvPicPr>
            <p:cNvPr name="Picture 41" id="41"/>
            <p:cNvPicPr>
              <a:picLocks noChangeAspect="true"/>
            </p:cNvPicPr>
            <p:nvPr/>
          </p:nvPicPr>
          <p:blipFill>
            <a:blip r:embed="rId9"/>
            <a:srcRect l="0" t="12484" r="0" b="12484"/>
            <a:stretch>
              <a:fillRect/>
            </a:stretch>
          </p:blipFill>
          <p:spPr>
            <a:xfrm flipH="false" flipV="false">
              <a:off x="0" y="0"/>
              <a:ext cx="4163700" cy="4694683"/>
            </a:xfrm>
            <a:prstGeom prst="rect">
              <a:avLst/>
            </a:prstGeom>
          </p:spPr>
        </p:pic>
      </p:grpSp>
      <p:grpSp>
        <p:nvGrpSpPr>
          <p:cNvPr name="Group 42" id="42"/>
          <p:cNvGrpSpPr/>
          <p:nvPr/>
        </p:nvGrpSpPr>
        <p:grpSpPr>
          <a:xfrm rot="0">
            <a:off x="17259300" y="-238434"/>
            <a:ext cx="1278631" cy="10738859"/>
            <a:chOff x="0" y="0"/>
            <a:chExt cx="336759" cy="2828342"/>
          </a:xfrm>
        </p:grpSpPr>
        <p:sp>
          <p:nvSpPr>
            <p:cNvPr name="Freeform 43" id="43"/>
            <p:cNvSpPr/>
            <p:nvPr/>
          </p:nvSpPr>
          <p:spPr>
            <a:xfrm flipH="false" flipV="false" rot="0">
              <a:off x="0" y="0"/>
              <a:ext cx="336759" cy="2828342"/>
            </a:xfrm>
            <a:custGeom>
              <a:avLst/>
              <a:gdLst/>
              <a:ahLst/>
              <a:cxnLst/>
              <a:rect r="r" b="b" t="t" l="l"/>
              <a:pathLst>
                <a:path h="2828342" w="336759">
                  <a:moveTo>
                    <a:pt x="0" y="0"/>
                  </a:moveTo>
                  <a:lnTo>
                    <a:pt x="336759" y="0"/>
                  </a:lnTo>
                  <a:lnTo>
                    <a:pt x="336759" y="2828342"/>
                  </a:lnTo>
                  <a:lnTo>
                    <a:pt x="0" y="2828342"/>
                  </a:lnTo>
                  <a:close/>
                </a:path>
              </a:pathLst>
            </a:custGeom>
            <a:solidFill>
              <a:srgbClr val="13A89E"/>
            </a:solidFill>
            <a:ln w="19050" cap="sq">
              <a:solidFill>
                <a:srgbClr val="FFFFFF"/>
              </a:solidFill>
              <a:prstDash val="solid"/>
              <a:miter/>
            </a:ln>
          </p:spPr>
        </p:sp>
        <p:sp>
          <p:nvSpPr>
            <p:cNvPr name="TextBox 44" id="44"/>
            <p:cNvSpPr txBox="true"/>
            <p:nvPr/>
          </p:nvSpPr>
          <p:spPr>
            <a:xfrm>
              <a:off x="0" y="-66675"/>
              <a:ext cx="336759" cy="2895017"/>
            </a:xfrm>
            <a:prstGeom prst="rect">
              <a:avLst/>
            </a:prstGeom>
          </p:spPr>
          <p:txBody>
            <a:bodyPr anchor="ctr" rtlCol="false" tIns="50800" lIns="50800" bIns="50800" rIns="50800"/>
            <a:lstStyle/>
            <a:p>
              <a:pPr algn="ctr">
                <a:lnSpc>
                  <a:spcPts val="3360"/>
                </a:lnSpc>
              </a:pPr>
            </a:p>
          </p:txBody>
        </p:sp>
      </p:grpSp>
      <p:sp>
        <p:nvSpPr>
          <p:cNvPr name="AutoShape 45" id="45"/>
          <p:cNvSpPr/>
          <p:nvPr/>
        </p:nvSpPr>
        <p:spPr>
          <a:xfrm rot="-5414179">
            <a:off x="16653486" y="2173807"/>
            <a:ext cx="2309284" cy="0"/>
          </a:xfrm>
          <a:prstGeom prst="line">
            <a:avLst/>
          </a:prstGeom>
          <a:ln cap="flat" w="19050">
            <a:solidFill>
              <a:srgbClr val="FFFFFF"/>
            </a:solidFill>
            <a:prstDash val="solid"/>
            <a:headEnd type="none" len="sm" w="sm"/>
            <a:tailEnd type="none" len="sm" w="sm"/>
          </a:ln>
        </p:spPr>
      </p:sp>
      <p:sp>
        <p:nvSpPr>
          <p:cNvPr name="AutoShape 46" id="46"/>
          <p:cNvSpPr/>
          <p:nvPr/>
        </p:nvSpPr>
        <p:spPr>
          <a:xfrm rot="-5400000">
            <a:off x="11606581" y="5167760"/>
            <a:ext cx="10269273" cy="0"/>
          </a:xfrm>
          <a:prstGeom prst="line">
            <a:avLst/>
          </a:prstGeom>
          <a:ln cap="flat" w="19050">
            <a:solidFill>
              <a:srgbClr val="414B3B"/>
            </a:solidFill>
            <a:prstDash val="solid"/>
            <a:headEnd type="none" len="sm" w="sm"/>
            <a:tailEnd type="none" len="sm" w="sm"/>
          </a:ln>
        </p:spPr>
      </p:sp>
      <p:sp>
        <p:nvSpPr>
          <p:cNvPr name="TextBox 47" id="47"/>
          <p:cNvSpPr txBox="true"/>
          <p:nvPr/>
        </p:nvSpPr>
        <p:spPr>
          <a:xfrm rot="-5400000">
            <a:off x="17198672" y="8391988"/>
            <a:ext cx="1201768" cy="563880"/>
          </a:xfrm>
          <a:prstGeom prst="rect">
            <a:avLst/>
          </a:prstGeom>
        </p:spPr>
        <p:txBody>
          <a:bodyPr anchor="t" rtlCol="false" tIns="0" lIns="0" bIns="0" rIns="0">
            <a:spAutoFit/>
          </a:bodyPr>
          <a:lstStyle/>
          <a:p>
            <a:pPr algn="l">
              <a:lnSpc>
                <a:spcPts val="4619"/>
              </a:lnSpc>
            </a:pPr>
            <a:r>
              <a:rPr lang="en-US" sz="3299">
                <a:solidFill>
                  <a:srgbClr val="FFFFFF"/>
                </a:solidFill>
                <a:latin typeface="Tenor Sans"/>
                <a:ea typeface="Tenor Sans"/>
                <a:cs typeface="Tenor Sans"/>
                <a:sym typeface="Tenor Sans"/>
              </a:rPr>
              <a:t>2025</a:t>
            </a:r>
          </a:p>
        </p:txBody>
      </p:sp>
      <p:sp>
        <p:nvSpPr>
          <p:cNvPr name="TextBox 48" id="48"/>
          <p:cNvSpPr txBox="true"/>
          <p:nvPr/>
        </p:nvSpPr>
        <p:spPr>
          <a:xfrm rot="-5400000">
            <a:off x="15430748" y="5502639"/>
            <a:ext cx="4728091" cy="398780"/>
          </a:xfrm>
          <a:prstGeom prst="rect">
            <a:avLst/>
          </a:prstGeom>
        </p:spPr>
        <p:txBody>
          <a:bodyPr anchor="t" rtlCol="false" tIns="0" lIns="0" bIns="0" rIns="0">
            <a:spAutoFit/>
          </a:bodyPr>
          <a:lstStyle/>
          <a:p>
            <a:pPr algn="l">
              <a:lnSpc>
                <a:spcPts val="3219"/>
              </a:lnSpc>
            </a:pPr>
            <a:r>
              <a:rPr lang="en-US" sz="2299">
                <a:solidFill>
                  <a:srgbClr val="FFFFFF"/>
                </a:solidFill>
                <a:latin typeface="Tenor Sans"/>
                <a:ea typeface="Tenor Sans"/>
                <a:cs typeface="Tenor Sans"/>
                <a:sym typeface="Tenor Sans"/>
              </a:rPr>
              <a:t>Homeless Services Network</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77519" y="1247775"/>
            <a:ext cx="12296273" cy="4333875"/>
          </a:xfrm>
          <a:prstGeom prst="rect">
            <a:avLst/>
          </a:prstGeom>
        </p:spPr>
        <p:txBody>
          <a:bodyPr anchor="t" rtlCol="false" tIns="0" lIns="0" bIns="0" rIns="0">
            <a:spAutoFit/>
          </a:bodyPr>
          <a:lstStyle/>
          <a:p>
            <a:pPr algn="l">
              <a:lnSpc>
                <a:spcPts val="16799"/>
              </a:lnSpc>
            </a:pPr>
            <a:r>
              <a:rPr lang="en-US" sz="15999">
                <a:solidFill>
                  <a:srgbClr val="414B3B"/>
                </a:solidFill>
                <a:latin typeface="Tenor Sans"/>
                <a:ea typeface="Tenor Sans"/>
                <a:cs typeface="Tenor Sans"/>
                <a:sym typeface="Tenor Sans"/>
              </a:rPr>
              <a:t>Brand</a:t>
            </a:r>
          </a:p>
          <a:p>
            <a:pPr algn="l">
              <a:lnSpc>
                <a:spcPts val="16799"/>
              </a:lnSpc>
            </a:pPr>
            <a:r>
              <a:rPr lang="en-US" sz="15999">
                <a:solidFill>
                  <a:srgbClr val="414B3B"/>
                </a:solidFill>
                <a:latin typeface="Tenor Sans"/>
                <a:ea typeface="Tenor Sans"/>
                <a:cs typeface="Tenor Sans"/>
                <a:sym typeface="Tenor Sans"/>
              </a:rPr>
              <a:t>Guidelines</a:t>
            </a:r>
          </a:p>
        </p:txBody>
      </p:sp>
      <p:grpSp>
        <p:nvGrpSpPr>
          <p:cNvPr name="Group 3" id="3"/>
          <p:cNvGrpSpPr/>
          <p:nvPr/>
        </p:nvGrpSpPr>
        <p:grpSpPr>
          <a:xfrm rot="0">
            <a:off x="17259300" y="-238434"/>
            <a:ext cx="1278631" cy="10738859"/>
            <a:chOff x="0" y="0"/>
            <a:chExt cx="336759" cy="2828342"/>
          </a:xfrm>
        </p:grpSpPr>
        <p:sp>
          <p:nvSpPr>
            <p:cNvPr name="Freeform 4" id="4"/>
            <p:cNvSpPr/>
            <p:nvPr/>
          </p:nvSpPr>
          <p:spPr>
            <a:xfrm flipH="false" flipV="false" rot="0">
              <a:off x="0" y="0"/>
              <a:ext cx="336759" cy="2828342"/>
            </a:xfrm>
            <a:custGeom>
              <a:avLst/>
              <a:gdLst/>
              <a:ahLst/>
              <a:cxnLst/>
              <a:rect r="r" b="b" t="t" l="l"/>
              <a:pathLst>
                <a:path h="2828342" w="336759">
                  <a:moveTo>
                    <a:pt x="0" y="0"/>
                  </a:moveTo>
                  <a:lnTo>
                    <a:pt x="336759" y="0"/>
                  </a:lnTo>
                  <a:lnTo>
                    <a:pt x="336759" y="2828342"/>
                  </a:lnTo>
                  <a:lnTo>
                    <a:pt x="0" y="2828342"/>
                  </a:lnTo>
                  <a:close/>
                </a:path>
              </a:pathLst>
            </a:custGeom>
            <a:solidFill>
              <a:srgbClr val="13A89E"/>
            </a:solidFill>
            <a:ln w="19050" cap="sq">
              <a:solidFill>
                <a:srgbClr val="FFFFFF"/>
              </a:solidFill>
              <a:prstDash val="solid"/>
              <a:miter/>
            </a:ln>
          </p:spPr>
        </p:sp>
        <p:sp>
          <p:nvSpPr>
            <p:cNvPr name="TextBox 5" id="5"/>
            <p:cNvSpPr txBox="true"/>
            <p:nvPr/>
          </p:nvSpPr>
          <p:spPr>
            <a:xfrm>
              <a:off x="0" y="-66675"/>
              <a:ext cx="336759" cy="2895017"/>
            </a:xfrm>
            <a:prstGeom prst="rect">
              <a:avLst/>
            </a:prstGeom>
          </p:spPr>
          <p:txBody>
            <a:bodyPr anchor="ctr" rtlCol="false" tIns="50800" lIns="50800" bIns="50800" rIns="50800"/>
            <a:lstStyle/>
            <a:p>
              <a:pPr algn="ctr">
                <a:lnSpc>
                  <a:spcPts val="3360"/>
                </a:lnSpc>
              </a:pPr>
            </a:p>
          </p:txBody>
        </p:sp>
      </p:grpSp>
      <p:sp>
        <p:nvSpPr>
          <p:cNvPr name="TextBox 6" id="6"/>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FFFFFF"/>
                </a:solidFill>
                <a:latin typeface="Tenor Sans"/>
                <a:ea typeface="Tenor Sans"/>
                <a:cs typeface="Tenor Sans"/>
                <a:sym typeface="Tenor Sans"/>
              </a:rPr>
              <a:t>2025</a:t>
            </a:r>
          </a:p>
        </p:txBody>
      </p:sp>
      <p:sp>
        <p:nvSpPr>
          <p:cNvPr name="AutoShape 7" id="7"/>
          <p:cNvSpPr/>
          <p:nvPr/>
        </p:nvSpPr>
        <p:spPr>
          <a:xfrm rot="-5414179">
            <a:off x="16653486" y="2173807"/>
            <a:ext cx="2309284" cy="0"/>
          </a:xfrm>
          <a:prstGeom prst="line">
            <a:avLst/>
          </a:prstGeom>
          <a:ln cap="flat" w="19050">
            <a:solidFill>
              <a:srgbClr val="FFFFFF"/>
            </a:solidFill>
            <a:prstDash val="solid"/>
            <a:headEnd type="none" len="sm" w="sm"/>
            <a:tailEnd type="none" len="sm" w="sm"/>
          </a:ln>
        </p:spPr>
      </p:sp>
      <p:sp>
        <p:nvSpPr>
          <p:cNvPr name="TextBox 8" id="8"/>
          <p:cNvSpPr txBox="true"/>
          <p:nvPr/>
        </p:nvSpPr>
        <p:spPr>
          <a:xfrm rot="-5400000">
            <a:off x="15415507" y="5527404"/>
            <a:ext cx="4728091" cy="349250"/>
          </a:xfrm>
          <a:prstGeom prst="rect">
            <a:avLst/>
          </a:prstGeom>
        </p:spPr>
        <p:txBody>
          <a:bodyPr anchor="t" rtlCol="false" tIns="0" lIns="0" bIns="0" rIns="0">
            <a:spAutoFit/>
          </a:bodyPr>
          <a:lstStyle/>
          <a:p>
            <a:pPr algn="l">
              <a:lnSpc>
                <a:spcPts val="2799"/>
              </a:lnSpc>
            </a:pPr>
            <a:r>
              <a:rPr lang="en-US" sz="1999">
                <a:solidFill>
                  <a:srgbClr val="FFFFFF"/>
                </a:solidFill>
                <a:latin typeface="Tenor Sans"/>
                <a:ea typeface="Tenor Sans"/>
                <a:cs typeface="Tenor Sans"/>
                <a:sym typeface="Tenor Sans"/>
              </a:rPr>
              <a:t>Homeless Services Network</a:t>
            </a:r>
          </a:p>
        </p:txBody>
      </p:sp>
      <p:sp>
        <p:nvSpPr>
          <p:cNvPr name="TextBox 9" id="9"/>
          <p:cNvSpPr txBox="true"/>
          <p:nvPr/>
        </p:nvSpPr>
        <p:spPr>
          <a:xfrm rot="0">
            <a:off x="1177519" y="6365141"/>
            <a:ext cx="12730862" cy="1172845"/>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These brand guidelines are your go-to resource for understanding and applying our visual and verbal identity. Whether you're designing a flyer, building a website, or creating a social media post, this guide ensures that everything we produce looks, feels, and sounds like us.</a:t>
            </a:r>
          </a:p>
        </p:txBody>
      </p:sp>
      <p:sp>
        <p:nvSpPr>
          <p:cNvPr name="AutoShape 10" id="10"/>
          <p:cNvSpPr/>
          <p:nvPr/>
        </p:nvSpPr>
        <p:spPr>
          <a:xfrm rot="0">
            <a:off x="1028700" y="9244012"/>
            <a:ext cx="14754007" cy="0"/>
          </a:xfrm>
          <a:prstGeom prst="line">
            <a:avLst/>
          </a:prstGeom>
          <a:ln cap="flat" w="19050">
            <a:solidFill>
              <a:srgbClr val="414B3B"/>
            </a:solidFill>
            <a:prstDash val="solid"/>
            <a:headEnd type="none" len="sm" w="sm"/>
            <a:tailEnd type="none" len="sm" w="sm"/>
          </a:ln>
        </p:spPr>
      </p:sp>
      <p:sp>
        <p:nvSpPr>
          <p:cNvPr name="TextBox 11" id="11"/>
          <p:cNvSpPr txBox="true"/>
          <p:nvPr/>
        </p:nvSpPr>
        <p:spPr>
          <a:xfrm rot="0">
            <a:off x="1028700" y="9416755"/>
            <a:ext cx="3860081" cy="387350"/>
          </a:xfrm>
          <a:prstGeom prst="rect">
            <a:avLst/>
          </a:prstGeom>
        </p:spPr>
        <p:txBody>
          <a:bodyPr anchor="t" rtlCol="false" tIns="0" lIns="0" bIns="0" rIns="0">
            <a:spAutoFit/>
          </a:bodyPr>
          <a:lstStyle/>
          <a:p>
            <a:pPr algn="l">
              <a:lnSpc>
                <a:spcPts val="2799"/>
              </a:lnSpc>
            </a:pPr>
            <a:r>
              <a:rPr lang="en-US" sz="1999">
                <a:solidFill>
                  <a:srgbClr val="414B3B"/>
                </a:solidFill>
                <a:latin typeface="Calibri (MS)"/>
                <a:ea typeface="Calibri (MS)"/>
                <a:cs typeface="Calibri (MS)"/>
                <a:sym typeface="Calibri (MS)"/>
              </a:rPr>
              <a:t>www.hsncfl.org</a:t>
            </a:r>
          </a:p>
        </p:txBody>
      </p:sp>
      <p:sp>
        <p:nvSpPr>
          <p:cNvPr name="AutoShape 12" id="12"/>
          <p:cNvSpPr/>
          <p:nvPr/>
        </p:nvSpPr>
        <p:spPr>
          <a:xfrm rot="-5400000">
            <a:off x="-4529905" y="5167760"/>
            <a:ext cx="10269273" cy="0"/>
          </a:xfrm>
          <a:prstGeom prst="line">
            <a:avLst/>
          </a:prstGeom>
          <a:ln cap="flat" w="19050">
            <a:solidFill>
              <a:srgbClr val="414B3B"/>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47190"/>
            <a:ext cx="16230600" cy="1158239"/>
          </a:xfrm>
          <a:prstGeom prst="rect">
            <a:avLst/>
          </a:prstGeom>
        </p:spPr>
        <p:txBody>
          <a:bodyPr anchor="t" rtlCol="false" tIns="0" lIns="0" bIns="0" rIns="0">
            <a:spAutoFit/>
          </a:bodyPr>
          <a:lstStyle/>
          <a:p>
            <a:pPr algn="l">
              <a:lnSpc>
                <a:spcPts val="8714"/>
              </a:lnSpc>
            </a:pPr>
            <a:r>
              <a:rPr lang="en-US" sz="8299">
                <a:solidFill>
                  <a:srgbClr val="414B3B"/>
                </a:solidFill>
                <a:latin typeface="Tenor Sans"/>
                <a:ea typeface="Tenor Sans"/>
                <a:cs typeface="Tenor Sans"/>
                <a:sym typeface="Tenor Sans"/>
              </a:rPr>
              <a:t>Brand Assets Usage Statement</a:t>
            </a:r>
          </a:p>
        </p:txBody>
      </p:sp>
      <p:sp>
        <p:nvSpPr>
          <p:cNvPr name="TextBox 3" id="3"/>
          <p:cNvSpPr txBox="true"/>
          <p:nvPr/>
        </p:nvSpPr>
        <p:spPr>
          <a:xfrm rot="0">
            <a:off x="1028700" y="2219729"/>
            <a:ext cx="13502156" cy="1034125"/>
          </a:xfrm>
          <a:prstGeom prst="rect">
            <a:avLst/>
          </a:prstGeom>
        </p:spPr>
        <p:txBody>
          <a:bodyPr anchor="t" rtlCol="false" tIns="0" lIns="0" bIns="0" rIns="0">
            <a:spAutoFit/>
          </a:bodyPr>
          <a:lstStyle/>
          <a:p>
            <a:pPr algn="l">
              <a:lnSpc>
                <a:spcPts val="2717"/>
              </a:lnSpc>
            </a:pPr>
            <a:r>
              <a:rPr lang="en-US" sz="1941">
                <a:solidFill>
                  <a:srgbClr val="414B3B"/>
                </a:solidFill>
                <a:latin typeface="Arimo"/>
                <a:ea typeface="Arimo"/>
                <a:cs typeface="Arimo"/>
                <a:sym typeface="Arimo"/>
              </a:rPr>
              <a:t>All logos, images, graphics, and written content contained within this brand guide and associated materials are the intellectual property of Homeless Services Network and are protected by applicable copyright, trademark, and intellectual property laws.</a:t>
            </a:r>
          </a:p>
        </p:txBody>
      </p:sp>
      <p:sp>
        <p:nvSpPr>
          <p:cNvPr name="AutoShape 4" id="4"/>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5" id="5"/>
          <p:cNvSpPr txBox="true"/>
          <p:nvPr/>
        </p:nvSpPr>
        <p:spPr>
          <a:xfrm rot="-5400000">
            <a:off x="17198672" y="8391988"/>
            <a:ext cx="1201768" cy="563880"/>
          </a:xfrm>
          <a:prstGeom prst="rect">
            <a:avLst/>
          </a:prstGeom>
        </p:spPr>
        <p:txBody>
          <a:bodyPr anchor="t" rtlCol="false" tIns="0" lIns="0" bIns="0" rIns="0">
            <a:spAutoFit/>
          </a:bodyPr>
          <a:lstStyle/>
          <a:p>
            <a:pPr algn="l">
              <a:lnSpc>
                <a:spcPts val="4619"/>
              </a:lnSpc>
            </a:pPr>
            <a:r>
              <a:rPr lang="en-US" sz="3299">
                <a:solidFill>
                  <a:srgbClr val="414B3B"/>
                </a:solidFill>
                <a:latin typeface="Tenor Sans"/>
                <a:ea typeface="Tenor Sans"/>
                <a:cs typeface="Tenor Sans"/>
                <a:sym typeface="Tenor Sans"/>
              </a:rPr>
              <a:t>2025</a:t>
            </a:r>
          </a:p>
        </p:txBody>
      </p:sp>
      <p:sp>
        <p:nvSpPr>
          <p:cNvPr name="TextBox 6" id="6"/>
          <p:cNvSpPr txBox="true"/>
          <p:nvPr/>
        </p:nvSpPr>
        <p:spPr>
          <a:xfrm rot="-5400000">
            <a:off x="15359899" y="5431790"/>
            <a:ext cx="4869788" cy="398780"/>
          </a:xfrm>
          <a:prstGeom prst="rect">
            <a:avLst/>
          </a:prstGeom>
        </p:spPr>
        <p:txBody>
          <a:bodyPr anchor="t" rtlCol="false" tIns="0" lIns="0" bIns="0" rIns="0">
            <a:spAutoFit/>
          </a:bodyPr>
          <a:lstStyle/>
          <a:p>
            <a:pPr algn="l">
              <a:lnSpc>
                <a:spcPts val="3219"/>
              </a:lnSpc>
            </a:pPr>
            <a:r>
              <a:rPr lang="en-US" sz="2299">
                <a:solidFill>
                  <a:srgbClr val="414B3B"/>
                </a:solidFill>
                <a:latin typeface="Tenor Sans"/>
                <a:ea typeface="Tenor Sans"/>
                <a:cs typeface="Tenor Sans"/>
                <a:sym typeface="Tenor Sans"/>
              </a:rPr>
              <a:t>Homeless Services Network</a:t>
            </a:r>
          </a:p>
        </p:txBody>
      </p:sp>
      <p:sp>
        <p:nvSpPr>
          <p:cNvPr name="AutoShape 7" id="7"/>
          <p:cNvSpPr/>
          <p:nvPr/>
        </p:nvSpPr>
        <p:spPr>
          <a:xfrm rot="1074">
            <a:off x="1028700" y="9246394"/>
            <a:ext cx="15240343" cy="0"/>
          </a:xfrm>
          <a:prstGeom prst="line">
            <a:avLst/>
          </a:prstGeom>
          <a:ln cap="flat" w="19050">
            <a:solidFill>
              <a:srgbClr val="414B3B"/>
            </a:solidFill>
            <a:prstDash val="solid"/>
            <a:headEnd type="none" len="sm" w="sm"/>
            <a:tailEnd type="none" len="sm" w="sm"/>
          </a:ln>
        </p:spPr>
      </p:sp>
      <p:sp>
        <p:nvSpPr>
          <p:cNvPr name="TextBox 8" id="8"/>
          <p:cNvSpPr txBox="true"/>
          <p:nvPr/>
        </p:nvSpPr>
        <p:spPr>
          <a:xfrm rot="0">
            <a:off x="1028700" y="9435805"/>
            <a:ext cx="3860081" cy="408305"/>
          </a:xfrm>
          <a:prstGeom prst="rect">
            <a:avLst/>
          </a:prstGeom>
        </p:spPr>
        <p:txBody>
          <a:bodyPr anchor="t" rtlCol="false" tIns="0" lIns="0" bIns="0" rIns="0">
            <a:spAutoFit/>
          </a:bodyPr>
          <a:lstStyle/>
          <a:p>
            <a:pPr algn="l">
              <a:lnSpc>
                <a:spcPts val="3219"/>
              </a:lnSpc>
            </a:pPr>
            <a:r>
              <a:rPr lang="en-US" sz="2299">
                <a:solidFill>
                  <a:srgbClr val="414B3B"/>
                </a:solidFill>
                <a:latin typeface="Arimo"/>
                <a:ea typeface="Arimo"/>
                <a:cs typeface="Arimo"/>
                <a:sym typeface="Arimo"/>
              </a:rPr>
              <a:t>www.hsncfl.org</a:t>
            </a:r>
          </a:p>
        </p:txBody>
      </p:sp>
      <p:sp>
        <p:nvSpPr>
          <p:cNvPr name="TextBox 9" id="9"/>
          <p:cNvSpPr txBox="true"/>
          <p:nvPr/>
        </p:nvSpPr>
        <p:spPr>
          <a:xfrm rot="0">
            <a:off x="1028700" y="3360663"/>
            <a:ext cx="13502156" cy="2841374"/>
          </a:xfrm>
          <a:prstGeom prst="rect">
            <a:avLst/>
          </a:prstGeom>
        </p:spPr>
        <p:txBody>
          <a:bodyPr anchor="t" rtlCol="false" tIns="0" lIns="0" bIns="0" rIns="0">
            <a:spAutoFit/>
          </a:bodyPr>
          <a:lstStyle/>
          <a:p>
            <a:pPr algn="l">
              <a:lnSpc>
                <a:spcPts val="3261"/>
              </a:lnSpc>
            </a:pPr>
            <a:r>
              <a:rPr lang="en-US" sz="2329">
                <a:solidFill>
                  <a:srgbClr val="414B3B"/>
                </a:solidFill>
                <a:latin typeface="Arimo"/>
                <a:ea typeface="Arimo"/>
                <a:cs typeface="Arimo"/>
                <a:sym typeface="Arimo"/>
              </a:rPr>
              <a:t>Permitted Use</a:t>
            </a:r>
          </a:p>
          <a:p>
            <a:pPr algn="l">
              <a:lnSpc>
                <a:spcPts val="2989"/>
              </a:lnSpc>
            </a:pPr>
          </a:p>
          <a:p>
            <a:pPr algn="l">
              <a:lnSpc>
                <a:spcPts val="2717"/>
              </a:lnSpc>
            </a:pPr>
            <a:r>
              <a:rPr lang="en-US" sz="1941">
                <a:solidFill>
                  <a:srgbClr val="414B3B"/>
                </a:solidFill>
                <a:latin typeface="Arimo"/>
                <a:ea typeface="Arimo"/>
                <a:cs typeface="Arimo"/>
                <a:sym typeface="Arimo"/>
              </a:rPr>
              <a:t>Authorized individuals and partners may use these brand assets for official communications, marketing, and promotional purposes that align with the mission and values of Homeless Services Network, provided they:</a:t>
            </a:r>
          </a:p>
          <a:p>
            <a:pPr algn="l">
              <a:lnSpc>
                <a:spcPts val="2717"/>
              </a:lnSpc>
            </a:pPr>
          </a:p>
          <a:p>
            <a:pPr algn="l" marL="419143" indent="-209571" lvl="1">
              <a:lnSpc>
                <a:spcPts val="2717"/>
              </a:lnSpc>
              <a:buFont typeface="Arial"/>
              <a:buChar char="•"/>
            </a:pPr>
            <a:r>
              <a:rPr lang="en-US" sz="1941">
                <a:solidFill>
                  <a:srgbClr val="414B3B"/>
                </a:solidFill>
                <a:latin typeface="Arimo"/>
                <a:ea typeface="Arimo"/>
                <a:cs typeface="Arimo"/>
                <a:sym typeface="Arimo"/>
              </a:rPr>
              <a:t>Do not alter, distort, or modify the logo or brand elements in any way.</a:t>
            </a:r>
          </a:p>
          <a:p>
            <a:pPr algn="l" marL="419143" indent="-209571" lvl="1">
              <a:lnSpc>
                <a:spcPts val="2717"/>
              </a:lnSpc>
              <a:buFont typeface="Arial"/>
              <a:buChar char="•"/>
            </a:pPr>
            <a:r>
              <a:rPr lang="en-US" sz="1941">
                <a:solidFill>
                  <a:srgbClr val="414B3B"/>
                </a:solidFill>
                <a:latin typeface="Arimo"/>
                <a:ea typeface="Arimo"/>
                <a:cs typeface="Arimo"/>
                <a:sym typeface="Arimo"/>
              </a:rPr>
              <a:t>Maintain proper color, spacing, and proportion as outlined in this guide.</a:t>
            </a:r>
          </a:p>
          <a:p>
            <a:pPr algn="l" marL="419143" indent="-209571" lvl="1">
              <a:lnSpc>
                <a:spcPts val="2717"/>
              </a:lnSpc>
              <a:buFont typeface="Arial"/>
              <a:buChar char="•"/>
            </a:pPr>
            <a:r>
              <a:rPr lang="en-US" sz="1941">
                <a:solidFill>
                  <a:srgbClr val="414B3B"/>
                </a:solidFill>
                <a:latin typeface="Arimo"/>
                <a:ea typeface="Arimo"/>
                <a:cs typeface="Arimo"/>
                <a:sym typeface="Arimo"/>
              </a:rPr>
              <a:t>Use approved file formats and versions of the logo and assets.</a:t>
            </a:r>
          </a:p>
        </p:txBody>
      </p:sp>
      <p:sp>
        <p:nvSpPr>
          <p:cNvPr name="TextBox 10" id="10"/>
          <p:cNvSpPr txBox="true"/>
          <p:nvPr/>
        </p:nvSpPr>
        <p:spPr>
          <a:xfrm rot="0">
            <a:off x="1028700" y="6544825"/>
            <a:ext cx="18096217" cy="2461063"/>
          </a:xfrm>
          <a:prstGeom prst="rect">
            <a:avLst/>
          </a:prstGeom>
        </p:spPr>
        <p:txBody>
          <a:bodyPr anchor="t" rtlCol="false" tIns="0" lIns="0" bIns="0" rIns="0">
            <a:spAutoFit/>
          </a:bodyPr>
          <a:lstStyle/>
          <a:p>
            <a:pPr algn="l">
              <a:lnSpc>
                <a:spcPts val="3261"/>
              </a:lnSpc>
            </a:pPr>
            <a:r>
              <a:rPr lang="en-US" sz="2329">
                <a:solidFill>
                  <a:srgbClr val="414B3B"/>
                </a:solidFill>
                <a:latin typeface="Arimo"/>
                <a:ea typeface="Arimo"/>
                <a:cs typeface="Arimo"/>
                <a:sym typeface="Arimo"/>
              </a:rPr>
              <a:t> Prohibited Use</a:t>
            </a:r>
          </a:p>
          <a:p>
            <a:pPr algn="l">
              <a:lnSpc>
                <a:spcPts val="2582"/>
              </a:lnSpc>
            </a:pPr>
          </a:p>
          <a:p>
            <a:pPr algn="l">
              <a:lnSpc>
                <a:spcPts val="2717"/>
              </a:lnSpc>
            </a:pPr>
            <a:r>
              <a:rPr lang="en-US" sz="1941">
                <a:solidFill>
                  <a:srgbClr val="414B3B"/>
                </a:solidFill>
                <a:latin typeface="Arimo"/>
                <a:ea typeface="Arimo"/>
                <a:cs typeface="Arimo"/>
                <a:sym typeface="Arimo"/>
              </a:rPr>
              <a:t>Brand assets may not be used:</a:t>
            </a:r>
          </a:p>
          <a:p>
            <a:pPr algn="l" marL="419143" indent="-209571" lvl="1">
              <a:lnSpc>
                <a:spcPts val="2717"/>
              </a:lnSpc>
              <a:buFont typeface="Arial"/>
              <a:buChar char="•"/>
            </a:pPr>
            <a:r>
              <a:rPr lang="en-US" sz="1941">
                <a:solidFill>
                  <a:srgbClr val="414B3B"/>
                </a:solidFill>
                <a:latin typeface="Arimo"/>
                <a:ea typeface="Arimo"/>
                <a:cs typeface="Arimo"/>
                <a:sym typeface="Arimo"/>
              </a:rPr>
              <a:t>For personal or commercial gain unrelated to the organization.</a:t>
            </a:r>
          </a:p>
          <a:p>
            <a:pPr algn="l" marL="419143" indent="-209571" lvl="1">
              <a:lnSpc>
                <a:spcPts val="2717"/>
              </a:lnSpc>
              <a:buFont typeface="Arial"/>
              <a:buChar char="•"/>
            </a:pPr>
            <a:r>
              <a:rPr lang="en-US" sz="1941">
                <a:solidFill>
                  <a:srgbClr val="414B3B"/>
                </a:solidFill>
                <a:latin typeface="Arimo"/>
                <a:ea typeface="Arimo"/>
                <a:cs typeface="Arimo"/>
                <a:sym typeface="Arimo"/>
              </a:rPr>
              <a:t>In any way that misrepresents or misaligns with the organization’s values.</a:t>
            </a:r>
          </a:p>
          <a:p>
            <a:pPr algn="l" marL="419143" indent="-209571" lvl="1">
              <a:lnSpc>
                <a:spcPts val="2717"/>
              </a:lnSpc>
              <a:buFont typeface="Arial"/>
              <a:buChar char="•"/>
            </a:pPr>
            <a:r>
              <a:rPr lang="en-US" sz="1941">
                <a:solidFill>
                  <a:srgbClr val="414B3B"/>
                </a:solidFill>
                <a:latin typeface="Arimo"/>
                <a:ea typeface="Arimo"/>
                <a:cs typeface="Arimo"/>
                <a:sym typeface="Arimo"/>
              </a:rPr>
              <a:t>In political, religious, or controversial contexts without prior written approval.</a:t>
            </a:r>
          </a:p>
          <a:p>
            <a:pPr algn="l">
              <a:lnSpc>
                <a:spcPts val="2853"/>
              </a:lnSpc>
            </a:pP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777067"/>
            <a:ext cx="14009663" cy="2539364"/>
          </a:xfrm>
          <a:prstGeom prst="rect">
            <a:avLst/>
          </a:prstGeom>
        </p:spPr>
        <p:txBody>
          <a:bodyPr anchor="t" rtlCol="false" tIns="0" lIns="0" bIns="0" rIns="0">
            <a:spAutoFit/>
          </a:bodyPr>
          <a:lstStyle/>
          <a:p>
            <a:pPr algn="l">
              <a:lnSpc>
                <a:spcPts val="19214"/>
              </a:lnSpc>
            </a:pPr>
            <a:r>
              <a:rPr lang="en-US" sz="18299">
                <a:solidFill>
                  <a:srgbClr val="414B3B"/>
                </a:solidFill>
                <a:latin typeface="Tenor Sans"/>
                <a:ea typeface="Tenor Sans"/>
                <a:cs typeface="Tenor Sans"/>
                <a:sym typeface="Tenor Sans"/>
              </a:rPr>
              <a:t>Thank You</a:t>
            </a:r>
          </a:p>
        </p:txBody>
      </p:sp>
      <p:sp>
        <p:nvSpPr>
          <p:cNvPr name="TextBox 3" id="3"/>
          <p:cNvSpPr txBox="true"/>
          <p:nvPr/>
        </p:nvSpPr>
        <p:spPr>
          <a:xfrm rot="0">
            <a:off x="1540038" y="5402156"/>
            <a:ext cx="2919404" cy="507365"/>
          </a:xfrm>
          <a:prstGeom prst="rect">
            <a:avLst/>
          </a:prstGeom>
        </p:spPr>
        <p:txBody>
          <a:bodyPr anchor="t" rtlCol="false" tIns="0" lIns="0" bIns="0" rIns="0">
            <a:spAutoFit/>
          </a:bodyPr>
          <a:lstStyle/>
          <a:p>
            <a:pPr algn="l">
              <a:lnSpc>
                <a:spcPts val="4060"/>
              </a:lnSpc>
            </a:pPr>
            <a:r>
              <a:rPr lang="en-US" sz="2900">
                <a:solidFill>
                  <a:srgbClr val="414B3B"/>
                </a:solidFill>
                <a:latin typeface="Arimo"/>
                <a:ea typeface="Arimo"/>
                <a:cs typeface="Arimo"/>
                <a:sym typeface="Arimo"/>
              </a:rPr>
              <a:t>Email Address</a:t>
            </a:r>
          </a:p>
        </p:txBody>
      </p:sp>
      <p:sp>
        <p:nvSpPr>
          <p:cNvPr name="TextBox 4" id="4"/>
          <p:cNvSpPr txBox="true"/>
          <p:nvPr/>
        </p:nvSpPr>
        <p:spPr>
          <a:xfrm rot="0">
            <a:off x="1540038" y="5868881"/>
            <a:ext cx="3651941" cy="408305"/>
          </a:xfrm>
          <a:prstGeom prst="rect">
            <a:avLst/>
          </a:prstGeom>
        </p:spPr>
        <p:txBody>
          <a:bodyPr anchor="t" rtlCol="false" tIns="0" lIns="0" bIns="0" rIns="0">
            <a:spAutoFit/>
          </a:bodyPr>
          <a:lstStyle/>
          <a:p>
            <a:pPr algn="l">
              <a:lnSpc>
                <a:spcPts val="3219"/>
              </a:lnSpc>
            </a:pPr>
            <a:r>
              <a:rPr lang="en-US" sz="2299">
                <a:solidFill>
                  <a:srgbClr val="414B3B"/>
                </a:solidFill>
                <a:latin typeface="Arimo"/>
                <a:ea typeface="Arimo"/>
                <a:cs typeface="Arimo"/>
                <a:sym typeface="Arimo"/>
              </a:rPr>
              <a:t>info@hsncfl.org</a:t>
            </a:r>
          </a:p>
        </p:txBody>
      </p:sp>
      <p:sp>
        <p:nvSpPr>
          <p:cNvPr name="TextBox 5" id="5"/>
          <p:cNvSpPr txBox="true"/>
          <p:nvPr/>
        </p:nvSpPr>
        <p:spPr>
          <a:xfrm rot="0">
            <a:off x="1540038" y="6547892"/>
            <a:ext cx="2919404" cy="507365"/>
          </a:xfrm>
          <a:prstGeom prst="rect">
            <a:avLst/>
          </a:prstGeom>
        </p:spPr>
        <p:txBody>
          <a:bodyPr anchor="t" rtlCol="false" tIns="0" lIns="0" bIns="0" rIns="0">
            <a:spAutoFit/>
          </a:bodyPr>
          <a:lstStyle/>
          <a:p>
            <a:pPr algn="l">
              <a:lnSpc>
                <a:spcPts val="4060"/>
              </a:lnSpc>
            </a:pPr>
            <a:r>
              <a:rPr lang="en-US" sz="2900">
                <a:solidFill>
                  <a:srgbClr val="414B3B"/>
                </a:solidFill>
                <a:latin typeface="Arimo"/>
                <a:ea typeface="Arimo"/>
                <a:cs typeface="Arimo"/>
                <a:sym typeface="Arimo"/>
              </a:rPr>
              <a:t>Mailing Address</a:t>
            </a:r>
          </a:p>
        </p:txBody>
      </p:sp>
      <p:sp>
        <p:nvSpPr>
          <p:cNvPr name="TextBox 6" id="6"/>
          <p:cNvSpPr txBox="true"/>
          <p:nvPr/>
        </p:nvSpPr>
        <p:spPr>
          <a:xfrm rot="0">
            <a:off x="1540038" y="7014617"/>
            <a:ext cx="3788742" cy="808355"/>
          </a:xfrm>
          <a:prstGeom prst="rect">
            <a:avLst/>
          </a:prstGeom>
        </p:spPr>
        <p:txBody>
          <a:bodyPr anchor="t" rtlCol="false" tIns="0" lIns="0" bIns="0" rIns="0">
            <a:spAutoFit/>
          </a:bodyPr>
          <a:lstStyle/>
          <a:p>
            <a:pPr algn="l">
              <a:lnSpc>
                <a:spcPts val="3219"/>
              </a:lnSpc>
            </a:pPr>
            <a:r>
              <a:rPr lang="en-US" sz="2299">
                <a:solidFill>
                  <a:srgbClr val="414B3B"/>
                </a:solidFill>
                <a:latin typeface="Arimo"/>
                <a:ea typeface="Arimo"/>
                <a:cs typeface="Arimo"/>
                <a:sym typeface="Arimo"/>
              </a:rPr>
              <a:t>142 E Jackson Street, </a:t>
            </a:r>
          </a:p>
          <a:p>
            <a:pPr algn="l">
              <a:lnSpc>
                <a:spcPts val="3219"/>
              </a:lnSpc>
            </a:pPr>
            <a:r>
              <a:rPr lang="en-US" sz="2299">
                <a:solidFill>
                  <a:srgbClr val="414B3B"/>
                </a:solidFill>
                <a:latin typeface="Arimo"/>
                <a:ea typeface="Arimo"/>
                <a:cs typeface="Arimo"/>
                <a:sym typeface="Arimo"/>
              </a:rPr>
              <a:t>Orlando, FL 32801</a:t>
            </a:r>
          </a:p>
        </p:txBody>
      </p:sp>
      <p:sp>
        <p:nvSpPr>
          <p:cNvPr name="TextBox 7" id="7"/>
          <p:cNvSpPr txBox="true"/>
          <p:nvPr/>
        </p:nvSpPr>
        <p:spPr>
          <a:xfrm rot="0">
            <a:off x="6271322" y="6309571"/>
            <a:ext cx="2472463" cy="408305"/>
          </a:xfrm>
          <a:prstGeom prst="rect">
            <a:avLst/>
          </a:prstGeom>
        </p:spPr>
        <p:txBody>
          <a:bodyPr anchor="t" rtlCol="false" tIns="0" lIns="0" bIns="0" rIns="0">
            <a:spAutoFit/>
          </a:bodyPr>
          <a:lstStyle/>
          <a:p>
            <a:pPr algn="l">
              <a:lnSpc>
                <a:spcPts val="3219"/>
              </a:lnSpc>
            </a:pPr>
            <a:r>
              <a:rPr lang="en-US" sz="2299">
                <a:solidFill>
                  <a:srgbClr val="414B3B"/>
                </a:solidFill>
                <a:latin typeface="Arimo"/>
                <a:ea typeface="Arimo"/>
                <a:cs typeface="Arimo"/>
                <a:sym typeface="Arimo"/>
              </a:rPr>
              <a:t>(407) 893-0133</a:t>
            </a:r>
          </a:p>
        </p:txBody>
      </p:sp>
      <p:sp>
        <p:nvSpPr>
          <p:cNvPr name="TextBox 8" id="8"/>
          <p:cNvSpPr txBox="true"/>
          <p:nvPr/>
        </p:nvSpPr>
        <p:spPr>
          <a:xfrm rot="0">
            <a:off x="6271322" y="5868881"/>
            <a:ext cx="2031431" cy="507365"/>
          </a:xfrm>
          <a:prstGeom prst="rect">
            <a:avLst/>
          </a:prstGeom>
        </p:spPr>
        <p:txBody>
          <a:bodyPr anchor="t" rtlCol="false" tIns="0" lIns="0" bIns="0" rIns="0">
            <a:spAutoFit/>
          </a:bodyPr>
          <a:lstStyle/>
          <a:p>
            <a:pPr algn="l">
              <a:lnSpc>
                <a:spcPts val="4060"/>
              </a:lnSpc>
            </a:pPr>
            <a:r>
              <a:rPr lang="en-US" sz="2900">
                <a:solidFill>
                  <a:srgbClr val="414B3B"/>
                </a:solidFill>
                <a:latin typeface="Arimo"/>
                <a:ea typeface="Arimo"/>
                <a:cs typeface="Arimo"/>
                <a:sym typeface="Arimo"/>
              </a:rPr>
              <a:t>Phone</a:t>
            </a:r>
          </a:p>
        </p:txBody>
      </p:sp>
      <p:sp>
        <p:nvSpPr>
          <p:cNvPr name="AutoShape 9" id="9"/>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10" id="10"/>
          <p:cNvSpPr txBox="true"/>
          <p:nvPr/>
        </p:nvSpPr>
        <p:spPr>
          <a:xfrm rot="-5400000">
            <a:off x="17198672" y="8391988"/>
            <a:ext cx="1201768" cy="563880"/>
          </a:xfrm>
          <a:prstGeom prst="rect">
            <a:avLst/>
          </a:prstGeom>
        </p:spPr>
        <p:txBody>
          <a:bodyPr anchor="t" rtlCol="false" tIns="0" lIns="0" bIns="0" rIns="0">
            <a:spAutoFit/>
          </a:bodyPr>
          <a:lstStyle/>
          <a:p>
            <a:pPr algn="l">
              <a:lnSpc>
                <a:spcPts val="4619"/>
              </a:lnSpc>
            </a:pPr>
            <a:r>
              <a:rPr lang="en-US" sz="3299">
                <a:solidFill>
                  <a:srgbClr val="414B3B"/>
                </a:solidFill>
                <a:latin typeface="Tenor Sans"/>
                <a:ea typeface="Tenor Sans"/>
                <a:cs typeface="Tenor Sans"/>
                <a:sym typeface="Tenor Sans"/>
              </a:rPr>
              <a:t>2025</a:t>
            </a:r>
          </a:p>
        </p:txBody>
      </p:sp>
      <p:sp>
        <p:nvSpPr>
          <p:cNvPr name="TextBox 11" id="11"/>
          <p:cNvSpPr txBox="true"/>
          <p:nvPr/>
        </p:nvSpPr>
        <p:spPr>
          <a:xfrm rot="-5400000">
            <a:off x="15359899" y="5431790"/>
            <a:ext cx="4869788" cy="398780"/>
          </a:xfrm>
          <a:prstGeom prst="rect">
            <a:avLst/>
          </a:prstGeom>
        </p:spPr>
        <p:txBody>
          <a:bodyPr anchor="t" rtlCol="false" tIns="0" lIns="0" bIns="0" rIns="0">
            <a:spAutoFit/>
          </a:bodyPr>
          <a:lstStyle/>
          <a:p>
            <a:pPr algn="l">
              <a:lnSpc>
                <a:spcPts val="3219"/>
              </a:lnSpc>
            </a:pPr>
            <a:r>
              <a:rPr lang="en-US" sz="2299">
                <a:solidFill>
                  <a:srgbClr val="414B3B"/>
                </a:solidFill>
                <a:latin typeface="Tenor Sans"/>
                <a:ea typeface="Tenor Sans"/>
                <a:cs typeface="Tenor Sans"/>
                <a:sym typeface="Tenor Sans"/>
              </a:rPr>
              <a:t>Homeless Services Network</a:t>
            </a:r>
          </a:p>
        </p:txBody>
      </p:sp>
      <p:sp>
        <p:nvSpPr>
          <p:cNvPr name="TextBox 12" id="12"/>
          <p:cNvSpPr txBox="true"/>
          <p:nvPr/>
        </p:nvSpPr>
        <p:spPr>
          <a:xfrm rot="0">
            <a:off x="1028700" y="962025"/>
            <a:ext cx="5870158" cy="408305"/>
          </a:xfrm>
          <a:prstGeom prst="rect">
            <a:avLst/>
          </a:prstGeom>
        </p:spPr>
        <p:txBody>
          <a:bodyPr anchor="t" rtlCol="false" tIns="0" lIns="0" bIns="0" rIns="0">
            <a:spAutoFit/>
          </a:bodyPr>
          <a:lstStyle/>
          <a:p>
            <a:pPr algn="l">
              <a:lnSpc>
                <a:spcPts val="3219"/>
              </a:lnSpc>
            </a:pPr>
            <a:r>
              <a:rPr lang="en-US" sz="2299">
                <a:solidFill>
                  <a:srgbClr val="414B3B"/>
                </a:solidFill>
                <a:latin typeface="Arimo"/>
                <a:ea typeface="Arimo"/>
                <a:cs typeface="Arimo"/>
                <a:sym typeface="Arimo"/>
              </a:rPr>
              <a:t>Brand Guideline</a:t>
            </a:r>
          </a:p>
        </p:txBody>
      </p:sp>
      <p:sp>
        <p:nvSpPr>
          <p:cNvPr name="AutoShape 13" id="13"/>
          <p:cNvSpPr/>
          <p:nvPr/>
        </p:nvSpPr>
        <p:spPr>
          <a:xfrm rot="3923">
            <a:off x="1028695" y="1535833"/>
            <a:ext cx="14930174" cy="0"/>
          </a:xfrm>
          <a:prstGeom prst="line">
            <a:avLst/>
          </a:prstGeom>
          <a:ln cap="flat" w="19050">
            <a:solidFill>
              <a:srgbClr val="414B3B"/>
            </a:solidFill>
            <a:prstDash val="solid"/>
            <a:headEnd type="none" len="sm" w="sm"/>
            <a:tailEnd type="none" len="sm" w="sm"/>
          </a:ln>
        </p:spPr>
      </p:sp>
      <p:sp>
        <p:nvSpPr>
          <p:cNvPr name="TextBox 14" id="14"/>
          <p:cNvSpPr txBox="true"/>
          <p:nvPr/>
        </p:nvSpPr>
        <p:spPr>
          <a:xfrm rot="0">
            <a:off x="10782886" y="1057275"/>
            <a:ext cx="2963964" cy="315595"/>
          </a:xfrm>
          <a:prstGeom prst="rect">
            <a:avLst/>
          </a:prstGeom>
        </p:spPr>
        <p:txBody>
          <a:bodyPr anchor="t" rtlCol="false" tIns="0" lIns="0" bIns="0" rIns="0">
            <a:spAutoFit/>
          </a:bodyPr>
          <a:lstStyle/>
          <a:p>
            <a:pPr algn="l" marL="496569" indent="-248284" lvl="1">
              <a:lnSpc>
                <a:spcPts val="2299"/>
              </a:lnSpc>
              <a:buFont typeface="Arial"/>
              <a:buChar char="•"/>
            </a:pPr>
            <a:r>
              <a:rPr lang="en-US" sz="2299">
                <a:solidFill>
                  <a:srgbClr val="414B3B"/>
                </a:solidFill>
                <a:latin typeface="Arimo"/>
                <a:ea typeface="Arimo"/>
                <a:cs typeface="Arimo"/>
                <a:sym typeface="Arimo"/>
              </a:rPr>
              <a:t>Brand Concept</a:t>
            </a:r>
          </a:p>
        </p:txBody>
      </p:sp>
      <p:sp>
        <p:nvSpPr>
          <p:cNvPr name="TextBox 15" id="15"/>
          <p:cNvSpPr txBox="true"/>
          <p:nvPr/>
        </p:nvSpPr>
        <p:spPr>
          <a:xfrm rot="0">
            <a:off x="13616476" y="1057275"/>
            <a:ext cx="2843775" cy="315595"/>
          </a:xfrm>
          <a:prstGeom prst="rect">
            <a:avLst/>
          </a:prstGeom>
        </p:spPr>
        <p:txBody>
          <a:bodyPr anchor="t" rtlCol="false" tIns="0" lIns="0" bIns="0" rIns="0">
            <a:spAutoFit/>
          </a:bodyPr>
          <a:lstStyle/>
          <a:p>
            <a:pPr algn="l" marL="496569" indent="-248284" lvl="1">
              <a:lnSpc>
                <a:spcPts val="2299"/>
              </a:lnSpc>
              <a:buFont typeface="Arial"/>
              <a:buChar char="•"/>
            </a:pPr>
            <a:r>
              <a:rPr lang="en-US" sz="2299">
                <a:solidFill>
                  <a:srgbClr val="414B3B"/>
                </a:solidFill>
                <a:latin typeface="Arimo"/>
                <a:ea typeface="Arimo"/>
                <a:cs typeface="Arimo"/>
                <a:sym typeface="Arimo"/>
              </a:rPr>
              <a:t>Brand Details</a:t>
            </a:r>
          </a:p>
        </p:txBody>
      </p:sp>
      <p:sp>
        <p:nvSpPr>
          <p:cNvPr name="TextBox 16" id="16"/>
          <p:cNvSpPr txBox="true"/>
          <p:nvPr/>
        </p:nvSpPr>
        <p:spPr>
          <a:xfrm rot="0">
            <a:off x="8232448" y="1057275"/>
            <a:ext cx="3296514" cy="315595"/>
          </a:xfrm>
          <a:prstGeom prst="rect">
            <a:avLst/>
          </a:prstGeom>
        </p:spPr>
        <p:txBody>
          <a:bodyPr anchor="t" rtlCol="false" tIns="0" lIns="0" bIns="0" rIns="0">
            <a:spAutoFit/>
          </a:bodyPr>
          <a:lstStyle/>
          <a:p>
            <a:pPr algn="l" marL="496569" indent="-248284" lvl="1">
              <a:lnSpc>
                <a:spcPts val="2299"/>
              </a:lnSpc>
              <a:buFont typeface="Arial"/>
              <a:buChar char="•"/>
            </a:pPr>
            <a:r>
              <a:rPr lang="en-US" sz="2299">
                <a:solidFill>
                  <a:srgbClr val="414B3B"/>
                </a:solidFill>
                <a:latin typeface="Arimo"/>
                <a:ea typeface="Arimo"/>
                <a:cs typeface="Arimo"/>
                <a:sym typeface="Arimo"/>
              </a:rPr>
              <a:t>About Brand</a:t>
            </a:r>
          </a:p>
        </p:txBody>
      </p:sp>
      <p:sp>
        <p:nvSpPr>
          <p:cNvPr name="AutoShape 17" id="17"/>
          <p:cNvSpPr/>
          <p:nvPr/>
        </p:nvSpPr>
        <p:spPr>
          <a:xfrm rot="1074">
            <a:off x="1028700" y="9246394"/>
            <a:ext cx="15240343" cy="0"/>
          </a:xfrm>
          <a:prstGeom prst="line">
            <a:avLst/>
          </a:prstGeom>
          <a:ln cap="flat" w="19050">
            <a:solidFill>
              <a:srgbClr val="414B3B"/>
            </a:solidFill>
            <a:prstDash val="solid"/>
            <a:headEnd type="none" len="sm" w="sm"/>
            <a:tailEnd type="none" len="sm" w="sm"/>
          </a:ln>
        </p:spPr>
      </p:sp>
      <p:sp>
        <p:nvSpPr>
          <p:cNvPr name="TextBox 18" id="18"/>
          <p:cNvSpPr txBox="true"/>
          <p:nvPr/>
        </p:nvSpPr>
        <p:spPr>
          <a:xfrm rot="0">
            <a:off x="1028700" y="9435805"/>
            <a:ext cx="5476407" cy="408305"/>
          </a:xfrm>
          <a:prstGeom prst="rect">
            <a:avLst/>
          </a:prstGeom>
        </p:spPr>
        <p:txBody>
          <a:bodyPr anchor="t" rtlCol="false" tIns="0" lIns="0" bIns="0" rIns="0">
            <a:spAutoFit/>
          </a:bodyPr>
          <a:lstStyle/>
          <a:p>
            <a:pPr algn="l">
              <a:lnSpc>
                <a:spcPts val="3219"/>
              </a:lnSpc>
            </a:pPr>
            <a:r>
              <a:rPr lang="en-US" sz="2299">
                <a:solidFill>
                  <a:srgbClr val="414B3B"/>
                </a:solidFill>
                <a:latin typeface="Arimo"/>
                <a:ea typeface="Arimo"/>
                <a:cs typeface="Arimo"/>
                <a:sym typeface="Arimo"/>
              </a:rPr>
              <a:t>www.hsncfl.org</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7259300" y="-238434"/>
            <a:ext cx="1278631" cy="10738859"/>
            <a:chOff x="0" y="0"/>
            <a:chExt cx="336759" cy="2828342"/>
          </a:xfrm>
        </p:grpSpPr>
        <p:sp>
          <p:nvSpPr>
            <p:cNvPr name="Freeform 3" id="3"/>
            <p:cNvSpPr/>
            <p:nvPr/>
          </p:nvSpPr>
          <p:spPr>
            <a:xfrm flipH="false" flipV="false" rot="0">
              <a:off x="0" y="0"/>
              <a:ext cx="336759" cy="2828342"/>
            </a:xfrm>
            <a:custGeom>
              <a:avLst/>
              <a:gdLst/>
              <a:ahLst/>
              <a:cxnLst/>
              <a:rect r="r" b="b" t="t" l="l"/>
              <a:pathLst>
                <a:path h="2828342" w="336759">
                  <a:moveTo>
                    <a:pt x="0" y="0"/>
                  </a:moveTo>
                  <a:lnTo>
                    <a:pt x="336759" y="0"/>
                  </a:lnTo>
                  <a:lnTo>
                    <a:pt x="336759" y="2828342"/>
                  </a:lnTo>
                  <a:lnTo>
                    <a:pt x="0" y="2828342"/>
                  </a:lnTo>
                  <a:close/>
                </a:path>
              </a:pathLst>
            </a:custGeom>
            <a:solidFill>
              <a:srgbClr val="13A89E"/>
            </a:solidFill>
            <a:ln w="19050" cap="sq">
              <a:solidFill>
                <a:srgbClr val="FFFFFF"/>
              </a:solidFill>
              <a:prstDash val="solid"/>
              <a:miter/>
            </a:ln>
          </p:spPr>
        </p:sp>
        <p:sp>
          <p:nvSpPr>
            <p:cNvPr name="TextBox 4" id="4"/>
            <p:cNvSpPr txBox="true"/>
            <p:nvPr/>
          </p:nvSpPr>
          <p:spPr>
            <a:xfrm>
              <a:off x="0" y="-66675"/>
              <a:ext cx="336759" cy="2895017"/>
            </a:xfrm>
            <a:prstGeom prst="rect">
              <a:avLst/>
            </a:prstGeom>
          </p:spPr>
          <p:txBody>
            <a:bodyPr anchor="ctr" rtlCol="false" tIns="50800" lIns="50800" bIns="50800" rIns="50800"/>
            <a:lstStyle/>
            <a:p>
              <a:pPr algn="ctr">
                <a:lnSpc>
                  <a:spcPts val="3360"/>
                </a:lnSpc>
              </a:pPr>
            </a:p>
          </p:txBody>
        </p:sp>
      </p:grpSp>
      <p:sp>
        <p:nvSpPr>
          <p:cNvPr name="TextBox 5" id="5"/>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FFFFFF"/>
                </a:solidFill>
                <a:latin typeface="Tenor Sans"/>
                <a:ea typeface="Tenor Sans"/>
                <a:cs typeface="Tenor Sans"/>
                <a:sym typeface="Tenor Sans"/>
              </a:rPr>
              <a:t>2025</a:t>
            </a:r>
          </a:p>
        </p:txBody>
      </p:sp>
      <p:sp>
        <p:nvSpPr>
          <p:cNvPr name="AutoShape 6" id="6"/>
          <p:cNvSpPr/>
          <p:nvPr/>
        </p:nvSpPr>
        <p:spPr>
          <a:xfrm rot="-5414179">
            <a:off x="16653486" y="2173807"/>
            <a:ext cx="2309284" cy="0"/>
          </a:xfrm>
          <a:prstGeom prst="line">
            <a:avLst/>
          </a:prstGeom>
          <a:ln cap="flat" w="19050">
            <a:solidFill>
              <a:srgbClr val="FFFFFF"/>
            </a:solidFill>
            <a:prstDash val="solid"/>
            <a:headEnd type="none" len="sm" w="sm"/>
            <a:tailEnd type="none" len="sm" w="sm"/>
          </a:ln>
        </p:spPr>
      </p:sp>
      <p:sp>
        <p:nvSpPr>
          <p:cNvPr name="TextBox 7" id="7"/>
          <p:cNvSpPr txBox="true"/>
          <p:nvPr/>
        </p:nvSpPr>
        <p:spPr>
          <a:xfrm rot="-5400000">
            <a:off x="15415507" y="5527404"/>
            <a:ext cx="4728091" cy="349250"/>
          </a:xfrm>
          <a:prstGeom prst="rect">
            <a:avLst/>
          </a:prstGeom>
        </p:spPr>
        <p:txBody>
          <a:bodyPr anchor="t" rtlCol="false" tIns="0" lIns="0" bIns="0" rIns="0">
            <a:spAutoFit/>
          </a:bodyPr>
          <a:lstStyle/>
          <a:p>
            <a:pPr algn="l">
              <a:lnSpc>
                <a:spcPts val="2799"/>
              </a:lnSpc>
            </a:pPr>
            <a:r>
              <a:rPr lang="en-US" sz="1999">
                <a:solidFill>
                  <a:srgbClr val="FFFFFF"/>
                </a:solidFill>
                <a:latin typeface="Tenor Sans"/>
                <a:ea typeface="Tenor Sans"/>
                <a:cs typeface="Tenor Sans"/>
                <a:sym typeface="Tenor Sans"/>
              </a:rPr>
              <a:t>Homeless Services Network</a:t>
            </a:r>
          </a:p>
        </p:txBody>
      </p:sp>
      <p:sp>
        <p:nvSpPr>
          <p:cNvPr name="TextBox 8" id="8"/>
          <p:cNvSpPr txBox="true"/>
          <p:nvPr/>
        </p:nvSpPr>
        <p:spPr>
          <a:xfrm rot="0">
            <a:off x="1146701" y="952500"/>
            <a:ext cx="7876174" cy="556896"/>
          </a:xfrm>
          <a:prstGeom prst="rect">
            <a:avLst/>
          </a:prstGeom>
        </p:spPr>
        <p:txBody>
          <a:bodyPr anchor="t" rtlCol="false" tIns="0" lIns="0" bIns="0" rIns="0">
            <a:spAutoFit/>
          </a:bodyPr>
          <a:lstStyle/>
          <a:p>
            <a:pPr algn="l">
              <a:lnSpc>
                <a:spcPts val="4479"/>
              </a:lnSpc>
            </a:pPr>
            <a:r>
              <a:rPr lang="en-US" sz="3199">
                <a:solidFill>
                  <a:srgbClr val="414B3B"/>
                </a:solidFill>
                <a:latin typeface="Tenor Sans"/>
                <a:ea typeface="Tenor Sans"/>
                <a:cs typeface="Tenor Sans"/>
                <a:sym typeface="Tenor Sans"/>
              </a:rPr>
              <a:t>What This Guide Covers:</a:t>
            </a:r>
          </a:p>
        </p:txBody>
      </p:sp>
      <p:sp>
        <p:nvSpPr>
          <p:cNvPr name="TextBox 9" id="9"/>
          <p:cNvSpPr txBox="true"/>
          <p:nvPr/>
        </p:nvSpPr>
        <p:spPr>
          <a:xfrm rot="0">
            <a:off x="1028700" y="1927972"/>
            <a:ext cx="13773204" cy="2344420"/>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414B3B"/>
                </a:solidFill>
                <a:latin typeface="Arimo"/>
                <a:ea typeface="Arimo"/>
                <a:cs typeface="Arimo"/>
                <a:sym typeface="Arimo"/>
              </a:rPr>
              <a:t>Logo usage: How to use our logo correctly and consistently.</a:t>
            </a:r>
          </a:p>
          <a:p>
            <a:pPr algn="l" marL="474978" indent="-237489" lvl="1">
              <a:lnSpc>
                <a:spcPts val="3079"/>
              </a:lnSpc>
              <a:buFont typeface="Arial"/>
              <a:buChar char="•"/>
            </a:pPr>
            <a:r>
              <a:rPr lang="en-US" sz="2199">
                <a:solidFill>
                  <a:srgbClr val="414B3B"/>
                </a:solidFill>
                <a:latin typeface="Arimo"/>
                <a:ea typeface="Arimo"/>
                <a:cs typeface="Arimo"/>
                <a:sym typeface="Arimo"/>
              </a:rPr>
              <a:t>Typography: Our approved fonts and how to apply them.</a:t>
            </a:r>
          </a:p>
          <a:p>
            <a:pPr algn="l" marL="474978" indent="-237489" lvl="1">
              <a:lnSpc>
                <a:spcPts val="3079"/>
              </a:lnSpc>
              <a:buFont typeface="Arial"/>
              <a:buChar char="•"/>
            </a:pPr>
            <a:r>
              <a:rPr lang="en-US" sz="2199">
                <a:solidFill>
                  <a:srgbClr val="414B3B"/>
                </a:solidFill>
                <a:latin typeface="Arimo"/>
                <a:ea typeface="Arimo"/>
                <a:cs typeface="Arimo"/>
                <a:sym typeface="Arimo"/>
              </a:rPr>
              <a:t>Color palette: Our brand colors and how to use them for accessibility and impact.</a:t>
            </a:r>
          </a:p>
          <a:p>
            <a:pPr algn="l" marL="474978" indent="-237489" lvl="1">
              <a:lnSpc>
                <a:spcPts val="3079"/>
              </a:lnSpc>
              <a:buFont typeface="Arial"/>
              <a:buChar char="•"/>
            </a:pPr>
            <a:r>
              <a:rPr lang="en-US" sz="2199">
                <a:solidFill>
                  <a:srgbClr val="414B3B"/>
                </a:solidFill>
                <a:latin typeface="Arimo"/>
                <a:ea typeface="Arimo"/>
                <a:cs typeface="Arimo"/>
                <a:sym typeface="Arimo"/>
              </a:rPr>
              <a:t>Imagery and graphics: Visual style, icons, and photography guidelines.</a:t>
            </a:r>
          </a:p>
          <a:p>
            <a:pPr algn="l" marL="474978" indent="-237489" lvl="1">
              <a:lnSpc>
                <a:spcPts val="3079"/>
              </a:lnSpc>
              <a:buFont typeface="Arial"/>
              <a:buChar char="•"/>
            </a:pPr>
            <a:r>
              <a:rPr lang="en-US" sz="2199">
                <a:solidFill>
                  <a:srgbClr val="414B3B"/>
                </a:solidFill>
                <a:latin typeface="Arimo"/>
                <a:ea typeface="Arimo"/>
                <a:cs typeface="Arimo"/>
                <a:sym typeface="Arimo"/>
              </a:rPr>
              <a:t>Tone of voice: How we speak and write to reflect our values.</a:t>
            </a:r>
          </a:p>
          <a:p>
            <a:pPr algn="l">
              <a:lnSpc>
                <a:spcPts val="3079"/>
              </a:lnSpc>
            </a:pPr>
          </a:p>
        </p:txBody>
      </p:sp>
      <p:sp>
        <p:nvSpPr>
          <p:cNvPr name="AutoShape 10" id="10"/>
          <p:cNvSpPr/>
          <p:nvPr/>
        </p:nvSpPr>
        <p:spPr>
          <a:xfrm rot="0">
            <a:off x="1028700" y="9244012"/>
            <a:ext cx="14754007" cy="0"/>
          </a:xfrm>
          <a:prstGeom prst="line">
            <a:avLst/>
          </a:prstGeom>
          <a:ln cap="flat" w="19050">
            <a:solidFill>
              <a:srgbClr val="414B3B"/>
            </a:solidFill>
            <a:prstDash val="solid"/>
            <a:headEnd type="none" len="sm" w="sm"/>
            <a:tailEnd type="none" len="sm" w="sm"/>
          </a:ln>
        </p:spPr>
      </p:sp>
      <p:sp>
        <p:nvSpPr>
          <p:cNvPr name="TextBox 11" id="11"/>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
        <p:nvSpPr>
          <p:cNvPr name="AutoShape 12" id="12"/>
          <p:cNvSpPr/>
          <p:nvPr/>
        </p:nvSpPr>
        <p:spPr>
          <a:xfrm rot="-5400000">
            <a:off x="-4529905" y="5167760"/>
            <a:ext cx="10269273" cy="0"/>
          </a:xfrm>
          <a:prstGeom prst="line">
            <a:avLst/>
          </a:prstGeom>
          <a:ln cap="flat" w="19050">
            <a:solidFill>
              <a:srgbClr val="414B3B"/>
            </a:solidFill>
            <a:prstDash val="solid"/>
            <a:headEnd type="none" len="sm" w="sm"/>
            <a:tailEnd type="none" len="sm" w="sm"/>
          </a:ln>
        </p:spPr>
      </p:sp>
      <p:sp>
        <p:nvSpPr>
          <p:cNvPr name="TextBox 13" id="13"/>
          <p:cNvSpPr txBox="true"/>
          <p:nvPr/>
        </p:nvSpPr>
        <p:spPr>
          <a:xfrm rot="0">
            <a:off x="1146701" y="4324780"/>
            <a:ext cx="7876174" cy="415290"/>
          </a:xfrm>
          <a:prstGeom prst="rect">
            <a:avLst/>
          </a:prstGeom>
        </p:spPr>
        <p:txBody>
          <a:bodyPr anchor="t" rtlCol="false" tIns="0" lIns="0" bIns="0" rIns="0">
            <a:spAutoFit/>
          </a:bodyPr>
          <a:lstStyle/>
          <a:p>
            <a:pPr algn="l">
              <a:lnSpc>
                <a:spcPts val="3359"/>
              </a:lnSpc>
            </a:pPr>
            <a:r>
              <a:rPr lang="en-US" sz="2399">
                <a:solidFill>
                  <a:srgbClr val="414B3B"/>
                </a:solidFill>
                <a:latin typeface="Tenor Sans"/>
                <a:ea typeface="Tenor Sans"/>
                <a:cs typeface="Tenor Sans"/>
                <a:sym typeface="Tenor Sans"/>
              </a:rPr>
              <a:t>Why It Matters:</a:t>
            </a:r>
          </a:p>
        </p:txBody>
      </p:sp>
      <p:sp>
        <p:nvSpPr>
          <p:cNvPr name="TextBox 14" id="14"/>
          <p:cNvSpPr txBox="true"/>
          <p:nvPr/>
        </p:nvSpPr>
        <p:spPr>
          <a:xfrm rot="0">
            <a:off x="1146701" y="4892712"/>
            <a:ext cx="15090881" cy="1172845"/>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Consistency builds trust. By following these guidelines, you help reinforce our identity, increase recognition, and communicate our mission clearly and professionally.</a:t>
            </a:r>
          </a:p>
          <a:p>
            <a:pPr algn="l">
              <a:lnSpc>
                <a:spcPts val="3079"/>
              </a:lnSpc>
            </a:pPr>
          </a:p>
        </p:txBody>
      </p:sp>
      <p:sp>
        <p:nvSpPr>
          <p:cNvPr name="TextBox 15" id="15"/>
          <p:cNvSpPr txBox="true"/>
          <p:nvPr/>
        </p:nvSpPr>
        <p:spPr>
          <a:xfrm rot="0">
            <a:off x="1146701" y="6246532"/>
            <a:ext cx="7876174" cy="415290"/>
          </a:xfrm>
          <a:prstGeom prst="rect">
            <a:avLst/>
          </a:prstGeom>
        </p:spPr>
        <p:txBody>
          <a:bodyPr anchor="t" rtlCol="false" tIns="0" lIns="0" bIns="0" rIns="0">
            <a:spAutoFit/>
          </a:bodyPr>
          <a:lstStyle/>
          <a:p>
            <a:pPr algn="l">
              <a:lnSpc>
                <a:spcPts val="3359"/>
              </a:lnSpc>
            </a:pPr>
            <a:r>
              <a:rPr lang="en-US" sz="2399">
                <a:solidFill>
                  <a:srgbClr val="414B3B"/>
                </a:solidFill>
                <a:latin typeface="Tenor Sans"/>
                <a:ea typeface="Tenor Sans"/>
                <a:cs typeface="Tenor Sans"/>
                <a:sym typeface="Tenor Sans"/>
              </a:rPr>
              <a:t>How to Use This Guide:</a:t>
            </a:r>
          </a:p>
        </p:txBody>
      </p:sp>
      <p:sp>
        <p:nvSpPr>
          <p:cNvPr name="TextBox 16" id="16"/>
          <p:cNvSpPr txBox="true"/>
          <p:nvPr/>
        </p:nvSpPr>
        <p:spPr>
          <a:xfrm rot="0">
            <a:off x="1028700" y="6843039"/>
            <a:ext cx="14166540" cy="1563370"/>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414B3B"/>
                </a:solidFill>
                <a:latin typeface="Arimo"/>
                <a:ea typeface="Arimo"/>
                <a:cs typeface="Arimo"/>
                <a:sym typeface="Arimo"/>
              </a:rPr>
              <a:t>Start with the basics: Familiarize yourself with our logo, fonts, and colors.</a:t>
            </a:r>
          </a:p>
          <a:p>
            <a:pPr algn="l" marL="474978" indent="-237489" lvl="1">
              <a:lnSpc>
                <a:spcPts val="3079"/>
              </a:lnSpc>
              <a:buFont typeface="Arial"/>
              <a:buChar char="•"/>
            </a:pPr>
            <a:r>
              <a:rPr lang="en-US" sz="2199">
                <a:solidFill>
                  <a:srgbClr val="414B3B"/>
                </a:solidFill>
                <a:latin typeface="Arimo"/>
                <a:ea typeface="Arimo"/>
                <a:cs typeface="Arimo"/>
                <a:sym typeface="Arimo"/>
              </a:rPr>
              <a:t>Check before you create: Refer to the relevant section before starting a new project.</a:t>
            </a:r>
          </a:p>
          <a:p>
            <a:pPr algn="l" marL="474978" indent="-237489" lvl="1">
              <a:lnSpc>
                <a:spcPts val="3079"/>
              </a:lnSpc>
              <a:buFont typeface="Arial"/>
              <a:buChar char="•"/>
            </a:pPr>
            <a:r>
              <a:rPr lang="en-US" sz="2199">
                <a:solidFill>
                  <a:srgbClr val="414B3B"/>
                </a:solidFill>
                <a:latin typeface="Arimo"/>
                <a:ea typeface="Arimo"/>
                <a:cs typeface="Arimo"/>
                <a:sym typeface="Arimo"/>
              </a:rPr>
              <a:t>Use approved assets: Only use the logos, fonts, and templates provided.</a:t>
            </a:r>
          </a:p>
          <a:p>
            <a:pPr algn="l" marL="474978" indent="-237489" lvl="1">
              <a:lnSpc>
                <a:spcPts val="3079"/>
              </a:lnSpc>
              <a:buFont typeface="Arial"/>
              <a:buChar char="•"/>
            </a:pPr>
            <a:r>
              <a:rPr lang="en-US" sz="2199">
                <a:solidFill>
                  <a:srgbClr val="414B3B"/>
                </a:solidFill>
                <a:latin typeface="Arimo"/>
                <a:ea typeface="Arimo"/>
                <a:cs typeface="Arimo"/>
                <a:sym typeface="Arimo"/>
              </a:rPr>
              <a:t>Ask if unsure: When in doubt, contact the brand team for clarification.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7879" y="-332127"/>
            <a:ext cx="6656977" cy="10951255"/>
            <a:chOff x="0" y="0"/>
            <a:chExt cx="8875969" cy="14601673"/>
          </a:xfrm>
        </p:grpSpPr>
        <p:pic>
          <p:nvPicPr>
            <p:cNvPr name="Picture 3" id="3"/>
            <p:cNvPicPr>
              <a:picLocks noChangeAspect="true"/>
            </p:cNvPicPr>
            <p:nvPr/>
          </p:nvPicPr>
          <p:blipFill>
            <a:blip r:embed="rId2"/>
            <a:srcRect l="3035" t="0" r="65051" b="0"/>
            <a:stretch>
              <a:fillRect/>
            </a:stretch>
          </p:blipFill>
          <p:spPr>
            <a:xfrm flipH="false" flipV="false">
              <a:off x="0" y="0"/>
              <a:ext cx="8875969" cy="14601673"/>
            </a:xfrm>
            <a:prstGeom prst="rect">
              <a:avLst/>
            </a:prstGeom>
          </p:spPr>
        </p:pic>
      </p:grpSp>
      <p:sp>
        <p:nvSpPr>
          <p:cNvPr name="AutoShape 4" id="4"/>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5" id="5"/>
          <p:cNvSpPr txBox="true"/>
          <p:nvPr/>
        </p:nvSpPr>
        <p:spPr>
          <a:xfrm rot="0">
            <a:off x="6439098" y="1005536"/>
            <a:ext cx="5410398" cy="2190750"/>
          </a:xfrm>
          <a:prstGeom prst="rect">
            <a:avLst/>
          </a:prstGeom>
        </p:spPr>
        <p:txBody>
          <a:bodyPr anchor="t" rtlCol="false" tIns="0" lIns="0" bIns="0" rIns="0">
            <a:spAutoFit/>
          </a:bodyPr>
          <a:lstStyle/>
          <a:p>
            <a:pPr algn="ctr">
              <a:lnSpc>
                <a:spcPts val="16799"/>
              </a:lnSpc>
            </a:pPr>
            <a:r>
              <a:rPr lang="en-US" sz="15999">
                <a:solidFill>
                  <a:srgbClr val="414B3B"/>
                </a:solidFill>
                <a:latin typeface="Cardo"/>
                <a:ea typeface="Cardo"/>
                <a:cs typeface="Cardo"/>
                <a:sym typeface="Cardo"/>
              </a:rPr>
              <a:t>Aa</a:t>
            </a:r>
          </a:p>
        </p:txBody>
      </p:sp>
      <p:sp>
        <p:nvSpPr>
          <p:cNvPr name="TextBox 6" id="6"/>
          <p:cNvSpPr txBox="true"/>
          <p:nvPr/>
        </p:nvSpPr>
        <p:spPr>
          <a:xfrm rot="0">
            <a:off x="8056361" y="3867920"/>
            <a:ext cx="6060638" cy="847725"/>
          </a:xfrm>
          <a:prstGeom prst="rect">
            <a:avLst/>
          </a:prstGeom>
        </p:spPr>
        <p:txBody>
          <a:bodyPr anchor="t" rtlCol="false" tIns="0" lIns="0" bIns="0" rIns="0">
            <a:spAutoFit/>
          </a:bodyPr>
          <a:lstStyle/>
          <a:p>
            <a:pPr algn="l">
              <a:lnSpc>
                <a:spcPts val="6300"/>
              </a:lnSpc>
            </a:pPr>
            <a:r>
              <a:rPr lang="en-US" sz="6000">
                <a:solidFill>
                  <a:srgbClr val="414B3B"/>
                </a:solidFill>
                <a:latin typeface="Tenor Sans"/>
                <a:ea typeface="Tenor Sans"/>
                <a:cs typeface="Tenor Sans"/>
                <a:sym typeface="Tenor Sans"/>
              </a:rPr>
              <a:t>Typography</a:t>
            </a:r>
          </a:p>
        </p:txBody>
      </p:sp>
      <p:sp>
        <p:nvSpPr>
          <p:cNvPr name="TextBox 7" id="7"/>
          <p:cNvSpPr txBox="true"/>
          <p:nvPr/>
        </p:nvSpPr>
        <p:spPr>
          <a:xfrm rot="0">
            <a:off x="8056361" y="5268095"/>
            <a:ext cx="8244974" cy="4327525"/>
          </a:xfrm>
          <a:prstGeom prst="rect">
            <a:avLst/>
          </a:prstGeom>
        </p:spPr>
        <p:txBody>
          <a:bodyPr anchor="t" rtlCol="false" tIns="0" lIns="0" bIns="0" rIns="0">
            <a:spAutoFit/>
          </a:bodyPr>
          <a:lstStyle/>
          <a:p>
            <a:pPr algn="l">
              <a:lnSpc>
                <a:spcPts val="3919"/>
              </a:lnSpc>
            </a:pPr>
            <a:r>
              <a:rPr lang="en-US" sz="2799">
                <a:solidFill>
                  <a:srgbClr val="414B3B"/>
                </a:solidFill>
                <a:latin typeface="Cardo"/>
                <a:ea typeface="Cardo"/>
                <a:cs typeface="Cardo"/>
                <a:sym typeface="Cardo"/>
              </a:rPr>
              <a:t>Cardo: A timeless and graceful serif font that brings sophistication to large text in print and online. Use sparingly.</a:t>
            </a:r>
          </a:p>
          <a:p>
            <a:pPr algn="l">
              <a:lnSpc>
                <a:spcPts val="3359"/>
              </a:lnSpc>
            </a:pPr>
          </a:p>
          <a:p>
            <a:pPr algn="l">
              <a:lnSpc>
                <a:spcPts val="3359"/>
              </a:lnSpc>
            </a:pPr>
            <a:r>
              <a:rPr lang="en-US" sz="2400">
                <a:solidFill>
                  <a:srgbClr val="414B3B"/>
                </a:solidFill>
                <a:latin typeface="Tenor Sans"/>
                <a:ea typeface="Tenor Sans"/>
                <a:cs typeface="Tenor Sans"/>
                <a:sym typeface="Tenor Sans"/>
              </a:rPr>
              <a:t>Tenor Sans</a:t>
            </a:r>
            <a:r>
              <a:rPr lang="en-US" sz="2400">
                <a:solidFill>
                  <a:srgbClr val="414B3B"/>
                </a:solidFill>
                <a:latin typeface="Tenor Sans"/>
                <a:ea typeface="Tenor Sans"/>
                <a:cs typeface="Tenor Sans"/>
                <a:sym typeface="Tenor Sans"/>
              </a:rPr>
              <a:t>: Primary serif for most headings and larger digital</a:t>
            </a:r>
            <a:r>
              <a:rPr lang="en-US" sz="2400">
                <a:solidFill>
                  <a:srgbClr val="414B3B"/>
                </a:solidFill>
                <a:latin typeface="Tenor Sans"/>
                <a:ea typeface="Tenor Sans"/>
                <a:cs typeface="Tenor Sans"/>
                <a:sym typeface="Tenor Sans"/>
              </a:rPr>
              <a:t> body text</a:t>
            </a:r>
          </a:p>
          <a:p>
            <a:pPr algn="l">
              <a:lnSpc>
                <a:spcPts val="3359"/>
              </a:lnSpc>
            </a:pPr>
          </a:p>
          <a:p>
            <a:pPr algn="l">
              <a:lnSpc>
                <a:spcPts val="3080"/>
              </a:lnSpc>
            </a:pPr>
            <a:r>
              <a:rPr lang="en-US" sz="2200">
                <a:solidFill>
                  <a:srgbClr val="414B3B"/>
                </a:solidFill>
                <a:latin typeface="Arimo"/>
                <a:ea typeface="Arimo"/>
                <a:cs typeface="Arimo"/>
                <a:sym typeface="Arimo"/>
              </a:rPr>
              <a:t>Arimo</a:t>
            </a:r>
            <a:r>
              <a:rPr lang="en-US" sz="2200">
                <a:solidFill>
                  <a:srgbClr val="414B3B"/>
                </a:solidFill>
                <a:latin typeface="Arimo"/>
                <a:ea typeface="Arimo"/>
                <a:cs typeface="Arimo"/>
                <a:sym typeface="Arimo"/>
              </a:rPr>
              <a:t>: Primary serif for smaller or longer body text and professional documents; accessible for Spanish language translations</a:t>
            </a:r>
          </a:p>
        </p:txBody>
      </p:sp>
      <p:sp>
        <p:nvSpPr>
          <p:cNvPr name="TextBox 8" id="8"/>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TextBox 9" id="9"/>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171575"/>
            <a:ext cx="13546734" cy="1381153"/>
          </a:xfrm>
          <a:prstGeom prst="rect">
            <a:avLst/>
          </a:prstGeom>
        </p:spPr>
        <p:txBody>
          <a:bodyPr anchor="t" rtlCol="false" tIns="0" lIns="0" bIns="0" rIns="0">
            <a:spAutoFit/>
          </a:bodyPr>
          <a:lstStyle/>
          <a:p>
            <a:pPr algn="l">
              <a:lnSpc>
                <a:spcPts val="10501"/>
              </a:lnSpc>
            </a:pPr>
            <a:r>
              <a:rPr lang="en-US" sz="10001">
                <a:solidFill>
                  <a:srgbClr val="414B3B"/>
                </a:solidFill>
                <a:latin typeface="Cardo"/>
                <a:ea typeface="Cardo"/>
                <a:cs typeface="Cardo"/>
                <a:sym typeface="Cardo"/>
              </a:rPr>
              <a:t>Cardo</a:t>
            </a:r>
          </a:p>
        </p:txBody>
      </p:sp>
      <p:sp>
        <p:nvSpPr>
          <p:cNvPr name="TextBox 3" id="3"/>
          <p:cNvSpPr txBox="true"/>
          <p:nvPr/>
        </p:nvSpPr>
        <p:spPr>
          <a:xfrm rot="0">
            <a:off x="1028700" y="2705100"/>
            <a:ext cx="7544519" cy="2438400"/>
          </a:xfrm>
          <a:prstGeom prst="rect">
            <a:avLst/>
          </a:prstGeom>
        </p:spPr>
        <p:txBody>
          <a:bodyPr anchor="t" rtlCol="false" tIns="0" lIns="0" bIns="0" rIns="0">
            <a:spAutoFit/>
          </a:bodyPr>
          <a:lstStyle/>
          <a:p>
            <a:pPr algn="l">
              <a:lnSpc>
                <a:spcPts val="6300"/>
              </a:lnSpc>
            </a:pPr>
            <a:r>
              <a:rPr lang="en-US" sz="6000">
                <a:solidFill>
                  <a:srgbClr val="414B3B"/>
                </a:solidFill>
                <a:latin typeface="Cardo"/>
                <a:ea typeface="Cardo"/>
                <a:cs typeface="Cardo"/>
                <a:sym typeface="Cardo"/>
              </a:rPr>
              <a:t>ABCEFGHIJKLMO</a:t>
            </a:r>
          </a:p>
          <a:p>
            <a:pPr algn="l">
              <a:lnSpc>
                <a:spcPts val="6300"/>
              </a:lnSpc>
            </a:pPr>
            <a:r>
              <a:rPr lang="en-US" sz="6000">
                <a:solidFill>
                  <a:srgbClr val="414B3B"/>
                </a:solidFill>
                <a:latin typeface="Cardo"/>
                <a:ea typeface="Cardo"/>
                <a:cs typeface="Cardo"/>
                <a:sym typeface="Cardo"/>
              </a:rPr>
              <a:t>QRSTUVWXZY</a:t>
            </a:r>
          </a:p>
          <a:p>
            <a:pPr algn="l">
              <a:lnSpc>
                <a:spcPts val="6300"/>
              </a:lnSpc>
            </a:pPr>
            <a:r>
              <a:rPr lang="en-US" sz="6000">
                <a:solidFill>
                  <a:srgbClr val="414B3B"/>
                </a:solidFill>
                <a:latin typeface="Cardo"/>
                <a:ea typeface="Cardo"/>
                <a:cs typeface="Cardo"/>
                <a:sym typeface="Cardo"/>
              </a:rPr>
              <a:t>123456789</a:t>
            </a:r>
          </a:p>
        </p:txBody>
      </p:sp>
      <p:sp>
        <p:nvSpPr>
          <p:cNvPr name="TextBox 4" id="4"/>
          <p:cNvSpPr txBox="true"/>
          <p:nvPr/>
        </p:nvSpPr>
        <p:spPr>
          <a:xfrm rot="0">
            <a:off x="1129966" y="5457711"/>
            <a:ext cx="8127038" cy="4297045"/>
          </a:xfrm>
          <a:prstGeom prst="rect">
            <a:avLst/>
          </a:prstGeom>
        </p:spPr>
        <p:txBody>
          <a:bodyPr anchor="t" rtlCol="false" tIns="0" lIns="0" bIns="0" rIns="0">
            <a:spAutoFit/>
          </a:bodyPr>
          <a:lstStyle/>
          <a:p>
            <a:pPr algn="l">
              <a:lnSpc>
                <a:spcPts val="3079"/>
              </a:lnSpc>
            </a:pPr>
            <a:r>
              <a:rPr lang="en-US" sz="2199">
                <a:solidFill>
                  <a:srgbClr val="414B3B"/>
                </a:solidFill>
                <a:latin typeface="Arimo"/>
                <a:ea typeface="Arimo"/>
                <a:cs typeface="Arimo"/>
                <a:sym typeface="Arimo"/>
              </a:rPr>
              <a:t>Display font for headers and branding.</a:t>
            </a:r>
          </a:p>
          <a:p>
            <a:pPr algn="l">
              <a:lnSpc>
                <a:spcPts val="3079"/>
              </a:lnSpc>
            </a:pPr>
          </a:p>
          <a:p>
            <a:pPr algn="l" marL="474978" indent="-237489" lvl="1">
              <a:lnSpc>
                <a:spcPts val="3079"/>
              </a:lnSpc>
              <a:buFont typeface="Arial"/>
              <a:buChar char="•"/>
            </a:pPr>
            <a:r>
              <a:rPr lang="en-US" b="true" sz="2199">
                <a:solidFill>
                  <a:srgbClr val="414B3B"/>
                </a:solidFill>
                <a:latin typeface="Arimo Bold"/>
                <a:ea typeface="Arimo Bold"/>
                <a:cs typeface="Arimo Bold"/>
                <a:sym typeface="Arimo Bold"/>
              </a:rPr>
              <a:t>Why It Works</a:t>
            </a:r>
            <a:r>
              <a:rPr lang="en-US" sz="2199">
                <a:solidFill>
                  <a:srgbClr val="414B3B"/>
                </a:solidFill>
                <a:latin typeface="Arimo"/>
                <a:ea typeface="Arimo"/>
                <a:cs typeface="Arimo"/>
                <a:sym typeface="Arimo"/>
              </a:rPr>
              <a:t>:</a:t>
            </a:r>
          </a:p>
          <a:p>
            <a:pPr algn="l" marL="949956" indent="-316652" lvl="2">
              <a:lnSpc>
                <a:spcPts val="3079"/>
              </a:lnSpc>
              <a:buFont typeface="Arial"/>
              <a:buChar char="⚬"/>
            </a:pPr>
            <a:r>
              <a:rPr lang="en-US" sz="2199">
                <a:solidFill>
                  <a:srgbClr val="414B3B"/>
                </a:solidFill>
                <a:latin typeface="Arimo"/>
                <a:ea typeface="Arimo"/>
                <a:cs typeface="Arimo"/>
                <a:sym typeface="Arimo"/>
              </a:rPr>
              <a:t>Style: Old-style serif</a:t>
            </a:r>
          </a:p>
          <a:p>
            <a:pPr algn="l" marL="949956" indent="-316652" lvl="2">
              <a:lnSpc>
                <a:spcPts val="3079"/>
              </a:lnSpc>
              <a:buFont typeface="Arial"/>
              <a:buChar char="⚬"/>
            </a:pPr>
            <a:r>
              <a:rPr lang="en-US" sz="2199">
                <a:solidFill>
                  <a:srgbClr val="414B3B"/>
                </a:solidFill>
                <a:latin typeface="Arimo"/>
                <a:ea typeface="Arimo"/>
                <a:cs typeface="Arimo"/>
                <a:sym typeface="Arimo"/>
              </a:rPr>
              <a:t>Vibe: Elegant, timeless, literary</a:t>
            </a:r>
          </a:p>
          <a:p>
            <a:pPr algn="l" marL="949956" indent="-316652" lvl="2">
              <a:lnSpc>
                <a:spcPts val="3079"/>
              </a:lnSpc>
              <a:buFont typeface="Arial"/>
              <a:buChar char="⚬"/>
            </a:pPr>
            <a:r>
              <a:rPr lang="en-US" sz="2199">
                <a:solidFill>
                  <a:srgbClr val="414B3B"/>
                </a:solidFill>
                <a:latin typeface="Arimo"/>
                <a:ea typeface="Arimo"/>
                <a:cs typeface="Arimo"/>
                <a:sym typeface="Arimo"/>
              </a:rPr>
              <a:t>Use Case: Good for print materials, less ideal for small digital text</a:t>
            </a:r>
          </a:p>
          <a:p>
            <a:pPr algn="l" marL="949956" indent="-316652" lvl="2">
              <a:lnSpc>
                <a:spcPts val="3079"/>
              </a:lnSpc>
              <a:buFont typeface="Arial"/>
              <a:buChar char="⚬"/>
            </a:pPr>
            <a:r>
              <a:rPr lang="en-US" sz="2199">
                <a:solidFill>
                  <a:srgbClr val="414B3B"/>
                </a:solidFill>
                <a:latin typeface="Arimo"/>
                <a:ea typeface="Arimo"/>
                <a:cs typeface="Arimo"/>
                <a:sym typeface="Arimo"/>
              </a:rPr>
              <a:t>Accessibility: Can be slightly hard to read at small sizes</a:t>
            </a:r>
          </a:p>
          <a:p>
            <a:pPr algn="l" marL="949956" indent="-316652" lvl="2">
              <a:lnSpc>
                <a:spcPts val="3079"/>
              </a:lnSpc>
              <a:buFont typeface="Arial"/>
              <a:buChar char="⚬"/>
            </a:pPr>
            <a:r>
              <a:rPr lang="en-US" sz="2199">
                <a:solidFill>
                  <a:srgbClr val="414B3B"/>
                </a:solidFill>
                <a:latin typeface="Arimo"/>
                <a:ea typeface="Arimo"/>
                <a:cs typeface="Arimo"/>
                <a:sym typeface="Arimo"/>
              </a:rPr>
              <a:t>Use sparingly – beautiful but not ideal for smaller text</a:t>
            </a:r>
          </a:p>
          <a:p>
            <a:pPr algn="l">
              <a:lnSpc>
                <a:spcPts val="3079"/>
              </a:lnSpc>
            </a:pPr>
          </a:p>
          <a:p>
            <a:pPr algn="l">
              <a:lnSpc>
                <a:spcPts val="3079"/>
              </a:lnSpc>
            </a:pPr>
          </a:p>
        </p:txBody>
      </p:sp>
      <p:sp>
        <p:nvSpPr>
          <p:cNvPr name="AutoShape 5" id="5"/>
          <p:cNvSpPr/>
          <p:nvPr/>
        </p:nvSpPr>
        <p:spPr>
          <a:xfrm rot="0">
            <a:off x="1028700" y="9244012"/>
            <a:ext cx="14754007" cy="0"/>
          </a:xfrm>
          <a:prstGeom prst="line">
            <a:avLst/>
          </a:prstGeom>
          <a:ln cap="flat" w="19050">
            <a:solidFill>
              <a:srgbClr val="414B3B"/>
            </a:solidFill>
            <a:prstDash val="solid"/>
            <a:headEnd type="none" len="sm" w="sm"/>
            <a:tailEnd type="none" len="sm" w="sm"/>
          </a:ln>
        </p:spPr>
      </p:sp>
      <p:sp>
        <p:nvSpPr>
          <p:cNvPr name="TextBox 6" id="6"/>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
        <p:nvSpPr>
          <p:cNvPr name="TextBox 7" id="7"/>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AutoShape 8" id="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9" id="9"/>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
        <p:nvSpPr>
          <p:cNvPr name="AutoShape 10" id="10"/>
          <p:cNvSpPr/>
          <p:nvPr/>
        </p:nvSpPr>
        <p:spPr>
          <a:xfrm rot="0">
            <a:off x="9972772" y="7700710"/>
            <a:ext cx="5809935" cy="0"/>
          </a:xfrm>
          <a:prstGeom prst="line">
            <a:avLst/>
          </a:prstGeom>
          <a:ln cap="flat" w="19050">
            <a:solidFill>
              <a:srgbClr val="414B3B"/>
            </a:solidFill>
            <a:prstDash val="solid"/>
            <a:headEnd type="none" len="sm" w="sm"/>
            <a:tailEnd type="none" len="sm" w="sm"/>
          </a:ln>
        </p:spPr>
      </p:sp>
      <p:sp>
        <p:nvSpPr>
          <p:cNvPr name="AutoShape 11" id="11"/>
          <p:cNvSpPr/>
          <p:nvPr/>
        </p:nvSpPr>
        <p:spPr>
          <a:xfrm rot="0">
            <a:off x="9972772" y="8708455"/>
            <a:ext cx="5809935" cy="0"/>
          </a:xfrm>
          <a:prstGeom prst="line">
            <a:avLst/>
          </a:prstGeom>
          <a:ln cap="flat" w="19050">
            <a:solidFill>
              <a:srgbClr val="414B3B"/>
            </a:solidFill>
            <a:prstDash val="solid"/>
            <a:headEnd type="none" len="sm" w="sm"/>
            <a:tailEnd type="none" len="sm" w="sm"/>
          </a:ln>
        </p:spPr>
      </p:sp>
      <p:sp>
        <p:nvSpPr>
          <p:cNvPr name="TextBox 12" id="12"/>
          <p:cNvSpPr txBox="true"/>
          <p:nvPr/>
        </p:nvSpPr>
        <p:spPr>
          <a:xfrm rot="0">
            <a:off x="9972772" y="7230175"/>
            <a:ext cx="5626591" cy="26987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Type: Serif</a:t>
            </a:r>
          </a:p>
        </p:txBody>
      </p:sp>
      <p:sp>
        <p:nvSpPr>
          <p:cNvPr name="TextBox 13" id="13"/>
          <p:cNvSpPr txBox="true"/>
          <p:nvPr/>
        </p:nvSpPr>
        <p:spPr>
          <a:xfrm rot="0">
            <a:off x="9972772" y="8237861"/>
            <a:ext cx="5003746" cy="26987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Style: Old Style</a:t>
            </a:r>
          </a:p>
        </p:txBody>
      </p:sp>
      <p:sp>
        <p:nvSpPr>
          <p:cNvPr name="TextBox 14" id="14"/>
          <p:cNvSpPr txBox="true"/>
          <p:nvPr/>
        </p:nvSpPr>
        <p:spPr>
          <a:xfrm rot="0">
            <a:off x="14676700" y="7253809"/>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15" id="15"/>
          <p:cNvSpPr txBox="true"/>
          <p:nvPr/>
        </p:nvSpPr>
        <p:spPr>
          <a:xfrm rot="0">
            <a:off x="14676700" y="8218811"/>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95363" y="556915"/>
            <a:ext cx="16297275" cy="1400203"/>
          </a:xfrm>
          <a:prstGeom prst="rect">
            <a:avLst/>
          </a:prstGeom>
        </p:spPr>
        <p:txBody>
          <a:bodyPr anchor="t" rtlCol="false" tIns="0" lIns="0" bIns="0" rIns="0">
            <a:spAutoFit/>
          </a:bodyPr>
          <a:lstStyle/>
          <a:p>
            <a:pPr algn="l">
              <a:lnSpc>
                <a:spcPts val="10501"/>
              </a:lnSpc>
            </a:pPr>
            <a:r>
              <a:rPr lang="en-US" sz="10001">
                <a:solidFill>
                  <a:srgbClr val="414B3B"/>
                </a:solidFill>
                <a:latin typeface="Tenor Sans"/>
                <a:ea typeface="Tenor Sans"/>
                <a:cs typeface="Tenor Sans"/>
                <a:sym typeface="Tenor Sans"/>
              </a:rPr>
              <a:t>Tenor Sans</a:t>
            </a:r>
          </a:p>
        </p:txBody>
      </p:sp>
      <p:sp>
        <p:nvSpPr>
          <p:cNvPr name="TextBox 3" id="3"/>
          <p:cNvSpPr txBox="true"/>
          <p:nvPr/>
        </p:nvSpPr>
        <p:spPr>
          <a:xfrm rot="0">
            <a:off x="1028700" y="2147339"/>
            <a:ext cx="7544519" cy="2447925"/>
          </a:xfrm>
          <a:prstGeom prst="rect">
            <a:avLst/>
          </a:prstGeom>
        </p:spPr>
        <p:txBody>
          <a:bodyPr anchor="t" rtlCol="false" tIns="0" lIns="0" bIns="0" rIns="0">
            <a:spAutoFit/>
          </a:bodyPr>
          <a:lstStyle/>
          <a:p>
            <a:pPr algn="l">
              <a:lnSpc>
                <a:spcPts val="6300"/>
              </a:lnSpc>
            </a:pPr>
            <a:r>
              <a:rPr lang="en-US" sz="6000">
                <a:solidFill>
                  <a:srgbClr val="414B3B"/>
                </a:solidFill>
                <a:latin typeface="Tenor Sans"/>
                <a:ea typeface="Tenor Sans"/>
                <a:cs typeface="Tenor Sans"/>
                <a:sym typeface="Tenor Sans"/>
              </a:rPr>
              <a:t>ABCEFGHIJKLMO</a:t>
            </a:r>
          </a:p>
          <a:p>
            <a:pPr algn="l">
              <a:lnSpc>
                <a:spcPts val="6300"/>
              </a:lnSpc>
            </a:pPr>
            <a:r>
              <a:rPr lang="en-US" sz="6000">
                <a:solidFill>
                  <a:srgbClr val="414B3B"/>
                </a:solidFill>
                <a:latin typeface="Tenor Sans"/>
                <a:ea typeface="Tenor Sans"/>
                <a:cs typeface="Tenor Sans"/>
                <a:sym typeface="Tenor Sans"/>
              </a:rPr>
              <a:t>QRSTUVWXZY</a:t>
            </a:r>
          </a:p>
          <a:p>
            <a:pPr algn="l">
              <a:lnSpc>
                <a:spcPts val="6300"/>
              </a:lnSpc>
            </a:pPr>
            <a:r>
              <a:rPr lang="en-US" sz="6000">
                <a:solidFill>
                  <a:srgbClr val="414B3B"/>
                </a:solidFill>
                <a:latin typeface="Tenor Sans"/>
                <a:ea typeface="Tenor Sans"/>
                <a:cs typeface="Tenor Sans"/>
                <a:sym typeface="Tenor Sans"/>
              </a:rPr>
              <a:t>123456789</a:t>
            </a:r>
          </a:p>
        </p:txBody>
      </p:sp>
      <p:sp>
        <p:nvSpPr>
          <p:cNvPr name="TextBox 4" id="4"/>
          <p:cNvSpPr txBox="true"/>
          <p:nvPr/>
        </p:nvSpPr>
        <p:spPr>
          <a:xfrm rot="0">
            <a:off x="1028700" y="4824435"/>
            <a:ext cx="8115300" cy="4567932"/>
          </a:xfrm>
          <a:prstGeom prst="rect">
            <a:avLst/>
          </a:prstGeom>
        </p:spPr>
        <p:txBody>
          <a:bodyPr anchor="t" rtlCol="false" tIns="0" lIns="0" bIns="0" rIns="0">
            <a:spAutoFit/>
          </a:bodyPr>
          <a:lstStyle/>
          <a:p>
            <a:pPr algn="l">
              <a:lnSpc>
                <a:spcPts val="2849"/>
              </a:lnSpc>
            </a:pPr>
            <a:r>
              <a:rPr lang="en-US" sz="2035">
                <a:solidFill>
                  <a:srgbClr val="414B3B"/>
                </a:solidFill>
                <a:latin typeface="Tenor Sans"/>
                <a:ea typeface="Tenor Sans"/>
                <a:cs typeface="Tenor Sans"/>
                <a:sym typeface="Tenor Sans"/>
              </a:rPr>
              <a:t>Primary serif for sub-headings and some digital body text</a:t>
            </a:r>
          </a:p>
          <a:p>
            <a:pPr algn="l">
              <a:lnSpc>
                <a:spcPts val="2849"/>
              </a:lnSpc>
            </a:pPr>
            <a:r>
              <a:rPr lang="en-US" sz="2035">
                <a:solidFill>
                  <a:srgbClr val="414B3B"/>
                </a:solidFill>
                <a:latin typeface="Tenor Sans"/>
                <a:ea typeface="Tenor Sans"/>
                <a:cs typeface="Tenor Sans"/>
                <a:sym typeface="Tenor Sans"/>
              </a:rPr>
              <a:t>Why It Works:</a:t>
            </a:r>
          </a:p>
          <a:p>
            <a:pPr algn="l" marL="439388" indent="-219694" lvl="1">
              <a:lnSpc>
                <a:spcPts val="2849"/>
              </a:lnSpc>
              <a:buFont typeface="Arial"/>
              <a:buChar char="•"/>
            </a:pPr>
            <a:r>
              <a:rPr lang="en-US" sz="2035">
                <a:solidFill>
                  <a:srgbClr val="414B3B"/>
                </a:solidFill>
                <a:latin typeface="Tenor Sans"/>
                <a:ea typeface="Tenor Sans"/>
                <a:cs typeface="Tenor Sans"/>
                <a:sym typeface="Tenor Sans"/>
              </a:rPr>
              <a:t>St</a:t>
            </a:r>
            <a:r>
              <a:rPr lang="en-US" sz="2035">
                <a:solidFill>
                  <a:srgbClr val="414B3B"/>
                </a:solidFill>
                <a:latin typeface="Tenor Sans"/>
                <a:ea typeface="Tenor Sans"/>
                <a:cs typeface="Tenor Sans"/>
                <a:sym typeface="Tenor Sans"/>
              </a:rPr>
              <a:t>yle: Clean, accessible sans-serif with modern proportions</a:t>
            </a:r>
          </a:p>
          <a:p>
            <a:pPr algn="l" marL="439388" indent="-219694" lvl="1">
              <a:lnSpc>
                <a:spcPts val="2849"/>
              </a:lnSpc>
              <a:buFont typeface="Arial"/>
              <a:buChar char="•"/>
            </a:pPr>
            <a:r>
              <a:rPr lang="en-US" sz="2035">
                <a:solidFill>
                  <a:srgbClr val="414B3B"/>
                </a:solidFill>
                <a:latin typeface="Tenor Sans"/>
                <a:ea typeface="Tenor Sans"/>
                <a:cs typeface="Tenor Sans"/>
                <a:sym typeface="Tenor Sans"/>
              </a:rPr>
              <a:t>Vibe: Warm, highly readable, and trustworthy</a:t>
            </a:r>
          </a:p>
          <a:p>
            <a:pPr algn="l" marL="439388" indent="-219694" lvl="1">
              <a:lnSpc>
                <a:spcPts val="2849"/>
              </a:lnSpc>
              <a:buFont typeface="Arial"/>
              <a:buChar char="•"/>
            </a:pPr>
            <a:r>
              <a:rPr lang="en-US" sz="2035">
                <a:solidFill>
                  <a:srgbClr val="414B3B"/>
                </a:solidFill>
                <a:latin typeface="Tenor Sans"/>
                <a:ea typeface="Tenor Sans"/>
                <a:cs typeface="Tenor Sans"/>
                <a:sym typeface="Tenor Sans"/>
              </a:rPr>
              <a:t>Use Case: Known for its even spacing and rounded letterforms, making it highly legible for both both body text and headlines</a:t>
            </a:r>
          </a:p>
          <a:p>
            <a:pPr algn="l" marL="439388" indent="-219694" lvl="1">
              <a:lnSpc>
                <a:spcPts val="2849"/>
              </a:lnSpc>
              <a:buFont typeface="Arial"/>
              <a:buChar char="•"/>
            </a:pPr>
            <a:r>
              <a:rPr lang="en-US" sz="2035">
                <a:solidFill>
                  <a:srgbClr val="414B3B"/>
                </a:solidFill>
                <a:latin typeface="Tenor Sans"/>
                <a:ea typeface="Tenor Sans"/>
                <a:cs typeface="Tenor Sans"/>
                <a:sym typeface="Tenor Sans"/>
              </a:rPr>
              <a:t>Acc</a:t>
            </a:r>
            <a:r>
              <a:rPr lang="en-US" sz="2035">
                <a:solidFill>
                  <a:srgbClr val="414B3B"/>
                </a:solidFill>
                <a:latin typeface="Tenor Sans"/>
                <a:ea typeface="Tenor Sans"/>
                <a:cs typeface="Tenor Sans"/>
                <a:sym typeface="Tenor Sans"/>
              </a:rPr>
              <a:t>essibility: Ideal for print and web. </a:t>
            </a:r>
          </a:p>
          <a:p>
            <a:pPr algn="l" marL="439388" indent="-219694" lvl="1">
              <a:lnSpc>
                <a:spcPts val="2849"/>
              </a:lnSpc>
              <a:buFont typeface="Arial"/>
              <a:buChar char="•"/>
            </a:pPr>
            <a:r>
              <a:rPr lang="en-US" sz="2035">
                <a:solidFill>
                  <a:srgbClr val="414B3B"/>
                </a:solidFill>
                <a:latin typeface="Tenor Sans"/>
                <a:ea typeface="Tenor Sans"/>
                <a:cs typeface="Tenor Sans"/>
                <a:sym typeface="Tenor Sans"/>
              </a:rPr>
              <a:t>Recommended – balances classic elegance with modern accessibility; includes extended Latin and Cyrillic alphabets, supporting various languages </a:t>
            </a:r>
          </a:p>
          <a:p>
            <a:pPr algn="l">
              <a:lnSpc>
                <a:spcPts val="2719"/>
              </a:lnSpc>
            </a:pPr>
          </a:p>
          <a:p>
            <a:pPr algn="l">
              <a:lnSpc>
                <a:spcPts val="2849"/>
              </a:lnSpc>
            </a:pPr>
          </a:p>
        </p:txBody>
      </p:sp>
      <p:sp>
        <p:nvSpPr>
          <p:cNvPr name="AutoShape 5" id="5"/>
          <p:cNvSpPr/>
          <p:nvPr/>
        </p:nvSpPr>
        <p:spPr>
          <a:xfrm rot="0">
            <a:off x="1028700" y="9244012"/>
            <a:ext cx="14754007" cy="0"/>
          </a:xfrm>
          <a:prstGeom prst="line">
            <a:avLst/>
          </a:prstGeom>
          <a:ln cap="flat" w="19050">
            <a:solidFill>
              <a:srgbClr val="414B3B"/>
            </a:solidFill>
            <a:prstDash val="solid"/>
            <a:headEnd type="none" len="sm" w="sm"/>
            <a:tailEnd type="none" len="sm" w="sm"/>
          </a:ln>
        </p:spPr>
      </p:sp>
      <p:sp>
        <p:nvSpPr>
          <p:cNvPr name="TextBox 6" id="6"/>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
        <p:nvSpPr>
          <p:cNvPr name="TextBox 7" id="7"/>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AutoShape 8" id="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9" id="9"/>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
        <p:nvSpPr>
          <p:cNvPr name="AutoShape 10" id="10"/>
          <p:cNvSpPr/>
          <p:nvPr/>
        </p:nvSpPr>
        <p:spPr>
          <a:xfrm rot="0">
            <a:off x="9972772" y="7700710"/>
            <a:ext cx="5809935" cy="0"/>
          </a:xfrm>
          <a:prstGeom prst="line">
            <a:avLst/>
          </a:prstGeom>
          <a:ln cap="flat" w="19050">
            <a:solidFill>
              <a:srgbClr val="414B3B"/>
            </a:solidFill>
            <a:prstDash val="solid"/>
            <a:headEnd type="none" len="sm" w="sm"/>
            <a:tailEnd type="none" len="sm" w="sm"/>
          </a:ln>
        </p:spPr>
      </p:sp>
      <p:sp>
        <p:nvSpPr>
          <p:cNvPr name="AutoShape 11" id="11"/>
          <p:cNvSpPr/>
          <p:nvPr/>
        </p:nvSpPr>
        <p:spPr>
          <a:xfrm rot="0">
            <a:off x="9972772" y="8708455"/>
            <a:ext cx="5809935" cy="0"/>
          </a:xfrm>
          <a:prstGeom prst="line">
            <a:avLst/>
          </a:prstGeom>
          <a:ln cap="flat" w="19050">
            <a:solidFill>
              <a:srgbClr val="414B3B"/>
            </a:solidFill>
            <a:prstDash val="solid"/>
            <a:headEnd type="none" len="sm" w="sm"/>
            <a:tailEnd type="none" len="sm" w="sm"/>
          </a:ln>
        </p:spPr>
      </p:sp>
      <p:sp>
        <p:nvSpPr>
          <p:cNvPr name="TextBox 12" id="12"/>
          <p:cNvSpPr txBox="true"/>
          <p:nvPr/>
        </p:nvSpPr>
        <p:spPr>
          <a:xfrm rot="0">
            <a:off x="9972772" y="7220650"/>
            <a:ext cx="3266571" cy="279400"/>
          </a:xfrm>
          <a:prstGeom prst="rect">
            <a:avLst/>
          </a:prstGeom>
        </p:spPr>
        <p:txBody>
          <a:bodyPr anchor="t" rtlCol="false" tIns="0" lIns="0" bIns="0" rIns="0">
            <a:spAutoFit/>
          </a:bodyPr>
          <a:lstStyle/>
          <a:p>
            <a:pPr algn="l">
              <a:lnSpc>
                <a:spcPts val="2000"/>
              </a:lnSpc>
            </a:pPr>
            <a:r>
              <a:rPr lang="en-US" sz="2000">
                <a:solidFill>
                  <a:srgbClr val="414B3B"/>
                </a:solidFill>
                <a:latin typeface="Tenor Sans"/>
                <a:ea typeface="Tenor Sans"/>
                <a:cs typeface="Tenor Sans"/>
                <a:sym typeface="Tenor Sans"/>
              </a:rPr>
              <a:t>Type: Serif</a:t>
            </a:r>
          </a:p>
        </p:txBody>
      </p:sp>
      <p:sp>
        <p:nvSpPr>
          <p:cNvPr name="TextBox 13" id="13"/>
          <p:cNvSpPr txBox="true"/>
          <p:nvPr/>
        </p:nvSpPr>
        <p:spPr>
          <a:xfrm rot="0">
            <a:off x="9972772" y="8228336"/>
            <a:ext cx="4535987" cy="279400"/>
          </a:xfrm>
          <a:prstGeom prst="rect">
            <a:avLst/>
          </a:prstGeom>
        </p:spPr>
        <p:txBody>
          <a:bodyPr anchor="t" rtlCol="false" tIns="0" lIns="0" bIns="0" rIns="0">
            <a:spAutoFit/>
          </a:bodyPr>
          <a:lstStyle/>
          <a:p>
            <a:pPr algn="l">
              <a:lnSpc>
                <a:spcPts val="2000"/>
              </a:lnSpc>
            </a:pPr>
            <a:r>
              <a:rPr lang="en-US" sz="2000">
                <a:solidFill>
                  <a:srgbClr val="414B3B"/>
                </a:solidFill>
                <a:latin typeface="Tenor Sans"/>
                <a:ea typeface="Tenor Sans"/>
                <a:cs typeface="Tenor Sans"/>
                <a:sym typeface="Tenor Sans"/>
              </a:rPr>
              <a:t>Style: Traditional</a:t>
            </a:r>
          </a:p>
        </p:txBody>
      </p:sp>
      <p:sp>
        <p:nvSpPr>
          <p:cNvPr name="TextBox 14" id="14"/>
          <p:cNvSpPr txBox="true"/>
          <p:nvPr/>
        </p:nvSpPr>
        <p:spPr>
          <a:xfrm rot="0">
            <a:off x="14676700" y="7253809"/>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15" id="15"/>
          <p:cNvSpPr txBox="true"/>
          <p:nvPr/>
        </p:nvSpPr>
        <p:spPr>
          <a:xfrm rot="0">
            <a:off x="14676700" y="8218811"/>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62025" y="795596"/>
            <a:ext cx="13546734" cy="1400175"/>
          </a:xfrm>
          <a:prstGeom prst="rect">
            <a:avLst/>
          </a:prstGeom>
        </p:spPr>
        <p:txBody>
          <a:bodyPr anchor="t" rtlCol="false" tIns="0" lIns="0" bIns="0" rIns="0">
            <a:spAutoFit/>
          </a:bodyPr>
          <a:lstStyle/>
          <a:p>
            <a:pPr algn="l">
              <a:lnSpc>
                <a:spcPts val="10499"/>
              </a:lnSpc>
            </a:pPr>
            <a:r>
              <a:rPr lang="en-US" sz="9999">
                <a:solidFill>
                  <a:srgbClr val="414B3B"/>
                </a:solidFill>
                <a:latin typeface="Arimo"/>
                <a:ea typeface="Arimo"/>
                <a:cs typeface="Arimo"/>
                <a:sym typeface="Arimo"/>
              </a:rPr>
              <a:t>Arimo</a:t>
            </a:r>
          </a:p>
        </p:txBody>
      </p:sp>
      <p:sp>
        <p:nvSpPr>
          <p:cNvPr name="TextBox 3" id="3"/>
          <p:cNvSpPr txBox="true"/>
          <p:nvPr/>
        </p:nvSpPr>
        <p:spPr>
          <a:xfrm rot="0">
            <a:off x="962025" y="2595248"/>
            <a:ext cx="6435804" cy="2457450"/>
          </a:xfrm>
          <a:prstGeom prst="rect">
            <a:avLst/>
          </a:prstGeom>
        </p:spPr>
        <p:txBody>
          <a:bodyPr anchor="t" rtlCol="false" tIns="0" lIns="0" bIns="0" rIns="0">
            <a:spAutoFit/>
          </a:bodyPr>
          <a:lstStyle/>
          <a:p>
            <a:pPr algn="l">
              <a:lnSpc>
                <a:spcPts val="6300"/>
              </a:lnSpc>
            </a:pPr>
            <a:r>
              <a:rPr lang="en-US" sz="6000">
                <a:solidFill>
                  <a:srgbClr val="414B3B"/>
                </a:solidFill>
                <a:latin typeface="Arimo"/>
                <a:ea typeface="Arimo"/>
                <a:cs typeface="Arimo"/>
                <a:sym typeface="Arimo"/>
              </a:rPr>
              <a:t>ABCEFGHIJKLMO</a:t>
            </a:r>
          </a:p>
          <a:p>
            <a:pPr algn="l">
              <a:lnSpc>
                <a:spcPts val="6300"/>
              </a:lnSpc>
            </a:pPr>
            <a:r>
              <a:rPr lang="en-US" sz="6000">
                <a:solidFill>
                  <a:srgbClr val="414B3B"/>
                </a:solidFill>
                <a:latin typeface="Arimo"/>
                <a:ea typeface="Arimo"/>
                <a:cs typeface="Arimo"/>
                <a:sym typeface="Arimo"/>
              </a:rPr>
              <a:t>QRSTUVWXZY</a:t>
            </a:r>
          </a:p>
          <a:p>
            <a:pPr algn="l">
              <a:lnSpc>
                <a:spcPts val="6300"/>
              </a:lnSpc>
            </a:pPr>
            <a:r>
              <a:rPr lang="en-US" sz="6000">
                <a:solidFill>
                  <a:srgbClr val="414B3B"/>
                </a:solidFill>
                <a:latin typeface="Arimo"/>
                <a:ea typeface="Arimo"/>
                <a:cs typeface="Arimo"/>
                <a:sym typeface="Arimo"/>
              </a:rPr>
              <a:t>123456789</a:t>
            </a:r>
          </a:p>
        </p:txBody>
      </p:sp>
      <p:sp>
        <p:nvSpPr>
          <p:cNvPr name="TextBox 4" id="4"/>
          <p:cNvSpPr txBox="true"/>
          <p:nvPr/>
        </p:nvSpPr>
        <p:spPr>
          <a:xfrm rot="0">
            <a:off x="962025" y="5347400"/>
            <a:ext cx="7562947" cy="4332995"/>
          </a:xfrm>
          <a:prstGeom prst="rect">
            <a:avLst/>
          </a:prstGeom>
        </p:spPr>
        <p:txBody>
          <a:bodyPr anchor="t" rtlCol="false" tIns="0" lIns="0" bIns="0" rIns="0">
            <a:spAutoFit/>
          </a:bodyPr>
          <a:lstStyle/>
          <a:p>
            <a:pPr algn="l">
              <a:lnSpc>
                <a:spcPts val="2673"/>
              </a:lnSpc>
            </a:pPr>
            <a:r>
              <a:rPr lang="en-US" sz="1909">
                <a:solidFill>
                  <a:srgbClr val="414B3B"/>
                </a:solidFill>
                <a:latin typeface="Arimo"/>
                <a:ea typeface="Arimo"/>
                <a:cs typeface="Arimo"/>
                <a:sym typeface="Arimo"/>
              </a:rPr>
              <a:t>Primary serif for longer body text and professional documents</a:t>
            </a:r>
          </a:p>
          <a:p>
            <a:pPr algn="l">
              <a:lnSpc>
                <a:spcPts val="2673"/>
              </a:lnSpc>
            </a:pPr>
            <a:r>
              <a:rPr lang="en-US" sz="1909">
                <a:solidFill>
                  <a:srgbClr val="414B3B"/>
                </a:solidFill>
                <a:latin typeface="Arimo"/>
                <a:ea typeface="Arimo"/>
                <a:cs typeface="Arimo"/>
                <a:sym typeface="Arimo"/>
              </a:rPr>
              <a:t>Why It Works:</a:t>
            </a:r>
          </a:p>
          <a:p>
            <a:pPr algn="l" marL="412295" indent="-206148" lvl="1">
              <a:lnSpc>
                <a:spcPts val="2673"/>
              </a:lnSpc>
              <a:buFont typeface="Arial"/>
              <a:buChar char="•"/>
            </a:pPr>
            <a:r>
              <a:rPr lang="en-US" sz="1909">
                <a:solidFill>
                  <a:srgbClr val="414B3B"/>
                </a:solidFill>
                <a:latin typeface="Arimo"/>
                <a:ea typeface="Arimo"/>
                <a:cs typeface="Arimo"/>
                <a:sym typeface="Arimo"/>
              </a:rPr>
              <a:t>Sty</a:t>
            </a:r>
            <a:r>
              <a:rPr lang="en-US" sz="1909">
                <a:solidFill>
                  <a:srgbClr val="414B3B"/>
                </a:solidFill>
                <a:latin typeface="Arimo"/>
                <a:ea typeface="Arimo"/>
                <a:cs typeface="Arimo"/>
                <a:sym typeface="Arimo"/>
              </a:rPr>
              <a:t>le: Classic serif</a:t>
            </a:r>
          </a:p>
          <a:p>
            <a:pPr algn="l" marL="412295" indent="-206148" lvl="1">
              <a:lnSpc>
                <a:spcPts val="2673"/>
              </a:lnSpc>
              <a:buFont typeface="Arial"/>
              <a:buChar char="•"/>
            </a:pPr>
            <a:r>
              <a:rPr lang="en-US" sz="1909">
                <a:solidFill>
                  <a:srgbClr val="414B3B"/>
                </a:solidFill>
                <a:latin typeface="Arimo"/>
                <a:ea typeface="Arimo"/>
                <a:cs typeface="Arimo"/>
                <a:sym typeface="Arimo"/>
              </a:rPr>
              <a:t>Vibe: Timeless, clean, highly readable</a:t>
            </a:r>
          </a:p>
          <a:p>
            <a:pPr algn="l" marL="412295" indent="-206148" lvl="1">
              <a:lnSpc>
                <a:spcPts val="2673"/>
              </a:lnSpc>
              <a:buFont typeface="Arial"/>
              <a:buChar char="•"/>
            </a:pPr>
            <a:r>
              <a:rPr lang="en-US" sz="1909">
                <a:solidFill>
                  <a:srgbClr val="414B3B"/>
                </a:solidFill>
                <a:latin typeface="Arimo"/>
                <a:ea typeface="Arimo"/>
                <a:cs typeface="Arimo"/>
                <a:sym typeface="Arimo"/>
              </a:rPr>
              <a:t>Use Case: Ideal for longer body text, emails, reports, and presentations</a:t>
            </a:r>
          </a:p>
          <a:p>
            <a:pPr algn="l" marL="412295" indent="-206148" lvl="1">
              <a:lnSpc>
                <a:spcPts val="2673"/>
              </a:lnSpc>
              <a:buFont typeface="Arial"/>
              <a:buChar char="•"/>
            </a:pPr>
            <a:r>
              <a:rPr lang="en-US" sz="1909">
                <a:solidFill>
                  <a:srgbClr val="414B3B"/>
                </a:solidFill>
                <a:latin typeface="Arimo"/>
                <a:ea typeface="Arimo"/>
                <a:cs typeface="Arimo"/>
                <a:sym typeface="Arimo"/>
              </a:rPr>
              <a:t>Accessibility: Excellent legibility on screens and in print, even at small sizes</a:t>
            </a:r>
          </a:p>
          <a:p>
            <a:pPr algn="l" marL="412295" indent="-206148" lvl="1">
              <a:lnSpc>
                <a:spcPts val="2673"/>
              </a:lnSpc>
              <a:buFont typeface="Arial"/>
              <a:buChar char="•"/>
            </a:pPr>
            <a:r>
              <a:rPr lang="en-US" sz="1909">
                <a:solidFill>
                  <a:srgbClr val="414B3B"/>
                </a:solidFill>
                <a:latin typeface="Arimo"/>
                <a:ea typeface="Arimo"/>
                <a:cs typeface="Arimo"/>
                <a:sym typeface="Arimo"/>
              </a:rPr>
              <a:t>Recommended – well-balanced serif that is easy on the eyes, even in longer text blocks; complements Cardo and Arimo </a:t>
            </a:r>
          </a:p>
          <a:p>
            <a:pPr algn="l">
              <a:lnSpc>
                <a:spcPts val="2673"/>
              </a:lnSpc>
            </a:pPr>
          </a:p>
          <a:p>
            <a:pPr algn="l" marL="824590" indent="-274863" lvl="2">
              <a:lnSpc>
                <a:spcPts val="2673"/>
              </a:lnSpc>
              <a:buFont typeface="Arial"/>
              <a:buChar char="⚬"/>
            </a:pPr>
          </a:p>
          <a:p>
            <a:pPr algn="l">
              <a:lnSpc>
                <a:spcPts val="2673"/>
              </a:lnSpc>
            </a:pPr>
          </a:p>
        </p:txBody>
      </p:sp>
      <p:sp>
        <p:nvSpPr>
          <p:cNvPr name="AutoShape 5" id="5"/>
          <p:cNvSpPr/>
          <p:nvPr/>
        </p:nvSpPr>
        <p:spPr>
          <a:xfrm rot="0">
            <a:off x="1028700" y="9244012"/>
            <a:ext cx="14754007" cy="0"/>
          </a:xfrm>
          <a:prstGeom prst="line">
            <a:avLst/>
          </a:prstGeom>
          <a:ln cap="flat" w="19050">
            <a:solidFill>
              <a:srgbClr val="414B3B"/>
            </a:solidFill>
            <a:prstDash val="solid"/>
            <a:headEnd type="none" len="sm" w="sm"/>
            <a:tailEnd type="none" len="sm" w="sm"/>
          </a:ln>
        </p:spPr>
      </p:sp>
      <p:sp>
        <p:nvSpPr>
          <p:cNvPr name="TextBox 6" id="6"/>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
        <p:nvSpPr>
          <p:cNvPr name="TextBox 7" id="7"/>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AutoShape 8" id="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9" id="9"/>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
        <p:nvSpPr>
          <p:cNvPr name="AutoShape 10" id="10"/>
          <p:cNvSpPr/>
          <p:nvPr/>
        </p:nvSpPr>
        <p:spPr>
          <a:xfrm rot="0">
            <a:off x="9972772" y="7700710"/>
            <a:ext cx="5809935" cy="0"/>
          </a:xfrm>
          <a:prstGeom prst="line">
            <a:avLst/>
          </a:prstGeom>
          <a:ln cap="flat" w="19050">
            <a:solidFill>
              <a:srgbClr val="414B3B"/>
            </a:solidFill>
            <a:prstDash val="solid"/>
            <a:headEnd type="none" len="sm" w="sm"/>
            <a:tailEnd type="none" len="sm" w="sm"/>
          </a:ln>
        </p:spPr>
      </p:sp>
      <p:sp>
        <p:nvSpPr>
          <p:cNvPr name="AutoShape 11" id="11"/>
          <p:cNvSpPr/>
          <p:nvPr/>
        </p:nvSpPr>
        <p:spPr>
          <a:xfrm rot="0">
            <a:off x="9972772" y="8708455"/>
            <a:ext cx="5809935" cy="0"/>
          </a:xfrm>
          <a:prstGeom prst="line">
            <a:avLst/>
          </a:prstGeom>
          <a:ln cap="flat" w="19050">
            <a:solidFill>
              <a:srgbClr val="414B3B"/>
            </a:solidFill>
            <a:prstDash val="solid"/>
            <a:headEnd type="none" len="sm" w="sm"/>
            <a:tailEnd type="none" len="sm" w="sm"/>
          </a:ln>
        </p:spPr>
      </p:sp>
      <p:sp>
        <p:nvSpPr>
          <p:cNvPr name="TextBox 12" id="12"/>
          <p:cNvSpPr txBox="true"/>
          <p:nvPr/>
        </p:nvSpPr>
        <p:spPr>
          <a:xfrm rot="0">
            <a:off x="9972772" y="7230175"/>
            <a:ext cx="3266571" cy="51752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Type: Serif</a:t>
            </a:r>
          </a:p>
          <a:p>
            <a:pPr algn="l">
              <a:lnSpc>
                <a:spcPts val="2000"/>
              </a:lnSpc>
            </a:pPr>
          </a:p>
        </p:txBody>
      </p:sp>
      <p:sp>
        <p:nvSpPr>
          <p:cNvPr name="TextBox 13" id="13"/>
          <p:cNvSpPr txBox="true"/>
          <p:nvPr/>
        </p:nvSpPr>
        <p:spPr>
          <a:xfrm rot="0">
            <a:off x="9972772" y="8237861"/>
            <a:ext cx="6164089" cy="269875"/>
          </a:xfrm>
          <a:prstGeom prst="rect">
            <a:avLst/>
          </a:prstGeom>
        </p:spPr>
        <p:txBody>
          <a:bodyPr anchor="t" rtlCol="false" tIns="0" lIns="0" bIns="0" rIns="0">
            <a:spAutoFit/>
          </a:bodyPr>
          <a:lstStyle/>
          <a:p>
            <a:pPr algn="l">
              <a:lnSpc>
                <a:spcPts val="2000"/>
              </a:lnSpc>
            </a:pPr>
            <a:r>
              <a:rPr lang="en-US" sz="2000">
                <a:solidFill>
                  <a:srgbClr val="414B3B"/>
                </a:solidFill>
                <a:latin typeface="Arimo"/>
                <a:ea typeface="Arimo"/>
                <a:cs typeface="Arimo"/>
                <a:sym typeface="Arimo"/>
              </a:rPr>
              <a:t>Style: Clean</a:t>
            </a:r>
          </a:p>
        </p:txBody>
      </p:sp>
      <p:sp>
        <p:nvSpPr>
          <p:cNvPr name="TextBox 14" id="14"/>
          <p:cNvSpPr txBox="true"/>
          <p:nvPr/>
        </p:nvSpPr>
        <p:spPr>
          <a:xfrm rot="0">
            <a:off x="14676700" y="7253809"/>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15" id="15"/>
          <p:cNvSpPr txBox="true"/>
          <p:nvPr/>
        </p:nvSpPr>
        <p:spPr>
          <a:xfrm rot="0">
            <a:off x="14676700" y="8218811"/>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62025" y="605096"/>
            <a:ext cx="13546734" cy="1590675"/>
          </a:xfrm>
          <a:prstGeom prst="rect">
            <a:avLst/>
          </a:prstGeom>
        </p:spPr>
        <p:txBody>
          <a:bodyPr anchor="t" rtlCol="false" tIns="0" lIns="0" bIns="0" rIns="0">
            <a:spAutoFit/>
          </a:bodyPr>
          <a:lstStyle/>
          <a:p>
            <a:pPr algn="l">
              <a:lnSpc>
                <a:spcPts val="10499"/>
              </a:lnSpc>
            </a:pPr>
            <a:r>
              <a:rPr lang="en-US" sz="9999">
                <a:solidFill>
                  <a:srgbClr val="414B3B"/>
                </a:solidFill>
                <a:latin typeface="Calibri (MS)"/>
                <a:ea typeface="Calibri (MS)"/>
                <a:cs typeface="Calibri (MS)"/>
                <a:sym typeface="Calibri (MS)"/>
              </a:rPr>
              <a:t>Calibri</a:t>
            </a:r>
          </a:p>
        </p:txBody>
      </p:sp>
      <p:sp>
        <p:nvSpPr>
          <p:cNvPr name="TextBox 3" id="3"/>
          <p:cNvSpPr txBox="true"/>
          <p:nvPr/>
        </p:nvSpPr>
        <p:spPr>
          <a:xfrm rot="0">
            <a:off x="962025" y="2499998"/>
            <a:ext cx="5246608" cy="2552700"/>
          </a:xfrm>
          <a:prstGeom prst="rect">
            <a:avLst/>
          </a:prstGeom>
        </p:spPr>
        <p:txBody>
          <a:bodyPr anchor="t" rtlCol="false" tIns="0" lIns="0" bIns="0" rIns="0">
            <a:spAutoFit/>
          </a:bodyPr>
          <a:lstStyle/>
          <a:p>
            <a:pPr algn="l">
              <a:lnSpc>
                <a:spcPts val="6300"/>
              </a:lnSpc>
            </a:pPr>
            <a:r>
              <a:rPr lang="en-US" sz="6000">
                <a:solidFill>
                  <a:srgbClr val="414B3B"/>
                </a:solidFill>
                <a:latin typeface="Calibri (MS)"/>
                <a:ea typeface="Calibri (MS)"/>
                <a:cs typeface="Calibri (MS)"/>
                <a:sym typeface="Calibri (MS)"/>
              </a:rPr>
              <a:t>ABCEFGHIJKLMO</a:t>
            </a:r>
          </a:p>
          <a:p>
            <a:pPr algn="l">
              <a:lnSpc>
                <a:spcPts val="6300"/>
              </a:lnSpc>
            </a:pPr>
            <a:r>
              <a:rPr lang="en-US" sz="6000">
                <a:solidFill>
                  <a:srgbClr val="414B3B"/>
                </a:solidFill>
                <a:latin typeface="Calibri (MS)"/>
                <a:ea typeface="Calibri (MS)"/>
                <a:cs typeface="Calibri (MS)"/>
                <a:sym typeface="Calibri (MS)"/>
              </a:rPr>
              <a:t>QRSTUVWXZY</a:t>
            </a:r>
          </a:p>
          <a:p>
            <a:pPr algn="l">
              <a:lnSpc>
                <a:spcPts val="6300"/>
              </a:lnSpc>
            </a:pPr>
            <a:r>
              <a:rPr lang="en-US" sz="6000">
                <a:solidFill>
                  <a:srgbClr val="414B3B"/>
                </a:solidFill>
                <a:latin typeface="Calibri (MS)"/>
                <a:ea typeface="Calibri (MS)"/>
                <a:cs typeface="Calibri (MS)"/>
                <a:sym typeface="Calibri (MS)"/>
              </a:rPr>
              <a:t>123456789</a:t>
            </a:r>
          </a:p>
        </p:txBody>
      </p:sp>
      <p:sp>
        <p:nvSpPr>
          <p:cNvPr name="TextBox 4" id="4"/>
          <p:cNvSpPr txBox="true"/>
          <p:nvPr/>
        </p:nvSpPr>
        <p:spPr>
          <a:xfrm rot="0">
            <a:off x="962025" y="5318825"/>
            <a:ext cx="7562947" cy="4694945"/>
          </a:xfrm>
          <a:prstGeom prst="rect">
            <a:avLst/>
          </a:prstGeom>
        </p:spPr>
        <p:txBody>
          <a:bodyPr anchor="t" rtlCol="false" tIns="0" lIns="0" bIns="0" rIns="0">
            <a:spAutoFit/>
          </a:bodyPr>
          <a:lstStyle/>
          <a:p>
            <a:pPr algn="l">
              <a:lnSpc>
                <a:spcPts val="2673"/>
              </a:lnSpc>
            </a:pPr>
            <a:r>
              <a:rPr lang="en-US" sz="1909">
                <a:solidFill>
                  <a:srgbClr val="414B3B"/>
                </a:solidFill>
                <a:latin typeface="Calibri (MS)"/>
                <a:ea typeface="Calibri (MS)"/>
                <a:cs typeface="Calibri (MS)"/>
                <a:sym typeface="Calibri (MS)"/>
              </a:rPr>
              <a:t>Primary sans serif for digital and professional documents</a:t>
            </a:r>
          </a:p>
          <a:p>
            <a:pPr algn="l">
              <a:lnSpc>
                <a:spcPts val="2673"/>
              </a:lnSpc>
            </a:pPr>
            <a:r>
              <a:rPr lang="en-US" sz="1909">
                <a:solidFill>
                  <a:srgbClr val="414B3B"/>
                </a:solidFill>
                <a:latin typeface="Calibri (MS)"/>
                <a:ea typeface="Calibri (MS)"/>
                <a:cs typeface="Calibri (MS)"/>
                <a:sym typeface="Calibri (MS)"/>
              </a:rPr>
              <a:t>Why It Works:</a:t>
            </a:r>
          </a:p>
          <a:p>
            <a:pPr algn="l" marL="412295" indent="-206148" lvl="1">
              <a:lnSpc>
                <a:spcPts val="2673"/>
              </a:lnSpc>
              <a:buFont typeface="Arial"/>
              <a:buChar char="•"/>
            </a:pPr>
            <a:r>
              <a:rPr lang="en-US" sz="1909">
                <a:solidFill>
                  <a:srgbClr val="414B3B"/>
                </a:solidFill>
                <a:latin typeface="Calibri (MS)"/>
                <a:ea typeface="Calibri (MS)"/>
                <a:cs typeface="Calibri (MS)"/>
                <a:sym typeface="Calibri (MS)"/>
              </a:rPr>
              <a:t>Vibe: Clean, approachable, and versatile</a:t>
            </a:r>
          </a:p>
          <a:p>
            <a:pPr algn="l" marL="412295" indent="-206148" lvl="1">
              <a:lnSpc>
                <a:spcPts val="2673"/>
              </a:lnSpc>
              <a:buFont typeface="Arial"/>
              <a:buChar char="•"/>
            </a:pPr>
            <a:r>
              <a:rPr lang="en-US" sz="1909">
                <a:solidFill>
                  <a:srgbClr val="414B3B"/>
                </a:solidFill>
                <a:latin typeface="Calibri (MS)"/>
                <a:ea typeface="Calibri (MS)"/>
                <a:cs typeface="Calibri (MS)"/>
                <a:sym typeface="Calibri (MS)"/>
              </a:rPr>
              <a:t>Use Case: Perfect for emails, reports, slide decks, and general body text where clarity is key</a:t>
            </a:r>
          </a:p>
          <a:p>
            <a:pPr algn="l" marL="412295" indent="-206148" lvl="1">
              <a:lnSpc>
                <a:spcPts val="2673"/>
              </a:lnSpc>
              <a:buFont typeface="Arial"/>
              <a:buChar char="•"/>
            </a:pPr>
            <a:r>
              <a:rPr lang="en-US" sz="1909">
                <a:solidFill>
                  <a:srgbClr val="414B3B"/>
                </a:solidFill>
                <a:latin typeface="Calibri (MS)"/>
                <a:ea typeface="Calibri (MS)"/>
                <a:cs typeface="Calibri (MS)"/>
                <a:sym typeface="Calibri (MS)"/>
              </a:rPr>
              <a:t>Accessibility: Designed specifically for on‑screen readability; maintains excellent legibility at small sizes and across devices</a:t>
            </a:r>
          </a:p>
          <a:p>
            <a:pPr algn="l" marL="412295" indent="-206148" lvl="1">
              <a:lnSpc>
                <a:spcPts val="2673"/>
              </a:lnSpc>
              <a:buFont typeface="Arial"/>
              <a:buChar char="•"/>
            </a:pPr>
            <a:r>
              <a:rPr lang="en-US" sz="1909">
                <a:solidFill>
                  <a:srgbClr val="414B3B"/>
                </a:solidFill>
                <a:latin typeface="Calibri (MS)"/>
                <a:ea typeface="Calibri (MS)"/>
                <a:cs typeface="Calibri (MS)"/>
                <a:sym typeface="Calibri (MS)"/>
              </a:rPr>
              <a:t>Recommended – a balanced, professional sans serif that feels more approachable than Arial or Times New Roman; pairs well with serif options like Georgia or Cardo for headings</a:t>
            </a:r>
          </a:p>
          <a:p>
            <a:pPr algn="l">
              <a:lnSpc>
                <a:spcPts val="2673"/>
              </a:lnSpc>
            </a:pPr>
          </a:p>
          <a:p>
            <a:pPr algn="l">
              <a:lnSpc>
                <a:spcPts val="2673"/>
              </a:lnSpc>
            </a:pPr>
          </a:p>
          <a:p>
            <a:pPr algn="l" marL="824590" indent="-274863" lvl="2">
              <a:lnSpc>
                <a:spcPts val="2673"/>
              </a:lnSpc>
              <a:buFont typeface="Arial"/>
              <a:buChar char="⚬"/>
            </a:pPr>
          </a:p>
          <a:p>
            <a:pPr algn="l">
              <a:lnSpc>
                <a:spcPts val="2673"/>
              </a:lnSpc>
            </a:pPr>
          </a:p>
        </p:txBody>
      </p:sp>
      <p:sp>
        <p:nvSpPr>
          <p:cNvPr name="AutoShape 5" id="5"/>
          <p:cNvSpPr/>
          <p:nvPr/>
        </p:nvSpPr>
        <p:spPr>
          <a:xfrm rot="0">
            <a:off x="1028700" y="9244012"/>
            <a:ext cx="14754007" cy="0"/>
          </a:xfrm>
          <a:prstGeom prst="line">
            <a:avLst/>
          </a:prstGeom>
          <a:ln cap="flat" w="19050">
            <a:solidFill>
              <a:srgbClr val="414B3B"/>
            </a:solidFill>
            <a:prstDash val="solid"/>
            <a:headEnd type="none" len="sm" w="sm"/>
            <a:tailEnd type="none" len="sm" w="sm"/>
          </a:ln>
        </p:spPr>
      </p:sp>
      <p:sp>
        <p:nvSpPr>
          <p:cNvPr name="TextBox 6" id="6"/>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
        <p:nvSpPr>
          <p:cNvPr name="TextBox 7" id="7"/>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AutoShape 8" id="8"/>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TextBox 9" id="9"/>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
        <p:nvSpPr>
          <p:cNvPr name="AutoShape 10" id="10"/>
          <p:cNvSpPr/>
          <p:nvPr/>
        </p:nvSpPr>
        <p:spPr>
          <a:xfrm rot="0">
            <a:off x="9972772" y="7700710"/>
            <a:ext cx="5809935" cy="0"/>
          </a:xfrm>
          <a:prstGeom prst="line">
            <a:avLst/>
          </a:prstGeom>
          <a:ln cap="flat" w="19050">
            <a:solidFill>
              <a:srgbClr val="414B3B"/>
            </a:solidFill>
            <a:prstDash val="solid"/>
            <a:headEnd type="none" len="sm" w="sm"/>
            <a:tailEnd type="none" len="sm" w="sm"/>
          </a:ln>
        </p:spPr>
      </p:sp>
      <p:sp>
        <p:nvSpPr>
          <p:cNvPr name="AutoShape 11" id="11"/>
          <p:cNvSpPr/>
          <p:nvPr/>
        </p:nvSpPr>
        <p:spPr>
          <a:xfrm rot="0">
            <a:off x="9972772" y="8708455"/>
            <a:ext cx="5809935" cy="0"/>
          </a:xfrm>
          <a:prstGeom prst="line">
            <a:avLst/>
          </a:prstGeom>
          <a:ln cap="flat" w="19050">
            <a:solidFill>
              <a:srgbClr val="414B3B"/>
            </a:solidFill>
            <a:prstDash val="solid"/>
            <a:headEnd type="none" len="sm" w="sm"/>
            <a:tailEnd type="none" len="sm" w="sm"/>
          </a:ln>
        </p:spPr>
      </p:sp>
      <p:sp>
        <p:nvSpPr>
          <p:cNvPr name="TextBox 12" id="12"/>
          <p:cNvSpPr txBox="true"/>
          <p:nvPr/>
        </p:nvSpPr>
        <p:spPr>
          <a:xfrm rot="0">
            <a:off x="9972772" y="7201600"/>
            <a:ext cx="3266571" cy="546100"/>
          </a:xfrm>
          <a:prstGeom prst="rect">
            <a:avLst/>
          </a:prstGeom>
        </p:spPr>
        <p:txBody>
          <a:bodyPr anchor="t" rtlCol="false" tIns="0" lIns="0" bIns="0" rIns="0">
            <a:spAutoFit/>
          </a:bodyPr>
          <a:lstStyle/>
          <a:p>
            <a:pPr algn="l">
              <a:lnSpc>
                <a:spcPts val="2000"/>
              </a:lnSpc>
            </a:pPr>
            <a:r>
              <a:rPr lang="en-US" sz="2000">
                <a:solidFill>
                  <a:srgbClr val="414B3B"/>
                </a:solidFill>
                <a:latin typeface="Calibri (MS)"/>
                <a:ea typeface="Calibri (MS)"/>
                <a:cs typeface="Calibri (MS)"/>
                <a:sym typeface="Calibri (MS)"/>
              </a:rPr>
              <a:t>Type: Sans serif</a:t>
            </a:r>
          </a:p>
          <a:p>
            <a:pPr algn="l">
              <a:lnSpc>
                <a:spcPts val="2000"/>
              </a:lnSpc>
            </a:pPr>
          </a:p>
        </p:txBody>
      </p:sp>
      <p:sp>
        <p:nvSpPr>
          <p:cNvPr name="TextBox 13" id="13"/>
          <p:cNvSpPr txBox="true"/>
          <p:nvPr/>
        </p:nvSpPr>
        <p:spPr>
          <a:xfrm rot="0">
            <a:off x="9972772" y="8209286"/>
            <a:ext cx="6164089" cy="298450"/>
          </a:xfrm>
          <a:prstGeom prst="rect">
            <a:avLst/>
          </a:prstGeom>
        </p:spPr>
        <p:txBody>
          <a:bodyPr anchor="t" rtlCol="false" tIns="0" lIns="0" bIns="0" rIns="0">
            <a:spAutoFit/>
          </a:bodyPr>
          <a:lstStyle/>
          <a:p>
            <a:pPr algn="l">
              <a:lnSpc>
                <a:spcPts val="2000"/>
              </a:lnSpc>
            </a:pPr>
            <a:r>
              <a:rPr lang="en-US" sz="2000">
                <a:solidFill>
                  <a:srgbClr val="414B3B"/>
                </a:solidFill>
                <a:latin typeface="Calibri (MS)"/>
                <a:ea typeface="Calibri (MS)"/>
                <a:cs typeface="Calibri (MS)"/>
                <a:sym typeface="Calibri (MS)"/>
              </a:rPr>
              <a:t>Style: Modern</a:t>
            </a:r>
          </a:p>
        </p:txBody>
      </p:sp>
      <p:sp>
        <p:nvSpPr>
          <p:cNvPr name="TextBox 14" id="14"/>
          <p:cNvSpPr txBox="true"/>
          <p:nvPr/>
        </p:nvSpPr>
        <p:spPr>
          <a:xfrm rot="0">
            <a:off x="14676700" y="7253809"/>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
        <p:nvSpPr>
          <p:cNvPr name="TextBox 15" id="15"/>
          <p:cNvSpPr txBox="true"/>
          <p:nvPr/>
        </p:nvSpPr>
        <p:spPr>
          <a:xfrm rot="0">
            <a:off x="14676700" y="8218811"/>
            <a:ext cx="1106008" cy="288925"/>
          </a:xfrm>
          <a:prstGeom prst="rect">
            <a:avLst/>
          </a:prstGeom>
        </p:spPr>
        <p:txBody>
          <a:bodyPr anchor="t" rtlCol="false" tIns="0" lIns="0" bIns="0" rIns="0">
            <a:spAutoFit/>
          </a:bodyPr>
          <a:lstStyle/>
          <a:p>
            <a:pPr algn="r">
              <a:lnSpc>
                <a:spcPts val="2000"/>
              </a:lnSpc>
            </a:pPr>
            <a:r>
              <a:rPr lang="en-US" sz="2000">
                <a:solidFill>
                  <a:srgbClr val="414B3B"/>
                </a:solidFill>
                <a:latin typeface="Poppins"/>
                <a:ea typeface="Poppins"/>
                <a:cs typeface="Poppins"/>
                <a:sym typeface="Poppins"/>
              </a:rPr>
              <a: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14179">
            <a:off x="16653486" y="2173807"/>
            <a:ext cx="2309284" cy="0"/>
          </a:xfrm>
          <a:prstGeom prst="line">
            <a:avLst/>
          </a:prstGeom>
          <a:ln cap="flat" w="19050">
            <a:solidFill>
              <a:srgbClr val="414B3B"/>
            </a:solidFill>
            <a:prstDash val="solid"/>
            <a:headEnd type="none" len="sm" w="sm"/>
            <a:tailEnd type="none" len="sm" w="sm"/>
          </a:ln>
        </p:spPr>
      </p:sp>
      <p:sp>
        <p:nvSpPr>
          <p:cNvPr name="AutoShape 3" id="3"/>
          <p:cNvSpPr/>
          <p:nvPr/>
        </p:nvSpPr>
        <p:spPr>
          <a:xfrm rot="1085">
            <a:off x="1028700" y="9246394"/>
            <a:ext cx="15080024" cy="0"/>
          </a:xfrm>
          <a:prstGeom prst="line">
            <a:avLst/>
          </a:prstGeom>
          <a:ln cap="flat" w="19050">
            <a:solidFill>
              <a:srgbClr val="414B3B"/>
            </a:solidFill>
            <a:prstDash val="solid"/>
            <a:headEnd type="none" len="sm" w="sm"/>
            <a:tailEnd type="none" len="sm" w="sm"/>
          </a:ln>
        </p:spPr>
      </p:sp>
      <p:sp>
        <p:nvSpPr>
          <p:cNvPr name="Freeform 4" id="4"/>
          <p:cNvSpPr/>
          <p:nvPr/>
        </p:nvSpPr>
        <p:spPr>
          <a:xfrm flipH="false" flipV="false" rot="0">
            <a:off x="13130747" y="918562"/>
            <a:ext cx="3246969" cy="2277724"/>
          </a:xfrm>
          <a:custGeom>
            <a:avLst/>
            <a:gdLst/>
            <a:ahLst/>
            <a:cxnLst/>
            <a:rect r="r" b="b" t="t" l="l"/>
            <a:pathLst>
              <a:path h="2277724" w="3246969">
                <a:moveTo>
                  <a:pt x="0" y="0"/>
                </a:moveTo>
                <a:lnTo>
                  <a:pt x="3246969" y="0"/>
                </a:lnTo>
                <a:lnTo>
                  <a:pt x="3246969" y="2277724"/>
                </a:lnTo>
                <a:lnTo>
                  <a:pt x="0" y="2277724"/>
                </a:lnTo>
                <a:lnTo>
                  <a:pt x="0" y="0"/>
                </a:lnTo>
                <a:close/>
              </a:path>
            </a:pathLst>
          </a:custGeom>
          <a:blipFill>
            <a:blip r:embed="rId2"/>
            <a:stretch>
              <a:fillRect l="0" t="0" r="0" b="0"/>
            </a:stretch>
          </a:blipFill>
        </p:spPr>
      </p:sp>
      <p:sp>
        <p:nvSpPr>
          <p:cNvPr name="TextBox 5" id="5"/>
          <p:cNvSpPr txBox="true"/>
          <p:nvPr/>
        </p:nvSpPr>
        <p:spPr>
          <a:xfrm rot="0">
            <a:off x="962025" y="743036"/>
            <a:ext cx="5993946" cy="2209800"/>
          </a:xfrm>
          <a:prstGeom prst="rect">
            <a:avLst/>
          </a:prstGeom>
        </p:spPr>
        <p:txBody>
          <a:bodyPr anchor="t" rtlCol="false" tIns="0" lIns="0" bIns="0" rIns="0">
            <a:spAutoFit/>
          </a:bodyPr>
          <a:lstStyle/>
          <a:p>
            <a:pPr algn="l">
              <a:lnSpc>
                <a:spcPts val="16799"/>
              </a:lnSpc>
            </a:pPr>
            <a:r>
              <a:rPr lang="en-US" sz="15999">
                <a:solidFill>
                  <a:srgbClr val="414B3B"/>
                </a:solidFill>
                <a:latin typeface="Tenor Sans"/>
                <a:ea typeface="Tenor Sans"/>
                <a:cs typeface="Tenor Sans"/>
                <a:sym typeface="Tenor Sans"/>
              </a:rPr>
              <a:t>Logo</a:t>
            </a:r>
          </a:p>
        </p:txBody>
      </p:sp>
      <p:sp>
        <p:nvSpPr>
          <p:cNvPr name="TextBox 6" id="6"/>
          <p:cNvSpPr txBox="true"/>
          <p:nvPr/>
        </p:nvSpPr>
        <p:spPr>
          <a:xfrm rot="-5400000">
            <a:off x="17173906" y="8407229"/>
            <a:ext cx="1201768" cy="533400"/>
          </a:xfrm>
          <a:prstGeom prst="rect">
            <a:avLst/>
          </a:prstGeom>
        </p:spPr>
        <p:txBody>
          <a:bodyPr anchor="t" rtlCol="false" tIns="0" lIns="0" bIns="0" rIns="0">
            <a:spAutoFit/>
          </a:bodyPr>
          <a:lstStyle/>
          <a:p>
            <a:pPr algn="l">
              <a:lnSpc>
                <a:spcPts val="4200"/>
              </a:lnSpc>
            </a:pPr>
            <a:r>
              <a:rPr lang="en-US" sz="3000">
                <a:solidFill>
                  <a:srgbClr val="414B3B"/>
                </a:solidFill>
                <a:latin typeface="Tenor Sans"/>
                <a:ea typeface="Tenor Sans"/>
                <a:cs typeface="Tenor Sans"/>
                <a:sym typeface="Tenor Sans"/>
              </a:rPr>
              <a:t>2025</a:t>
            </a:r>
          </a:p>
        </p:txBody>
      </p:sp>
      <p:sp>
        <p:nvSpPr>
          <p:cNvPr name="TextBox 7" id="7"/>
          <p:cNvSpPr txBox="true"/>
          <p:nvPr/>
        </p:nvSpPr>
        <p:spPr>
          <a:xfrm rot="-5400000">
            <a:off x="15344658" y="5456554"/>
            <a:ext cx="4869788" cy="349250"/>
          </a:xfrm>
          <a:prstGeom prst="rect">
            <a:avLst/>
          </a:prstGeom>
        </p:spPr>
        <p:txBody>
          <a:bodyPr anchor="t" rtlCol="false" tIns="0" lIns="0" bIns="0" rIns="0">
            <a:spAutoFit/>
          </a:bodyPr>
          <a:lstStyle/>
          <a:p>
            <a:pPr algn="l">
              <a:lnSpc>
                <a:spcPts val="2799"/>
              </a:lnSpc>
            </a:pPr>
            <a:r>
              <a:rPr lang="en-US" sz="1999">
                <a:solidFill>
                  <a:srgbClr val="414B3B"/>
                </a:solidFill>
                <a:latin typeface="Tenor Sans"/>
                <a:ea typeface="Tenor Sans"/>
                <a:cs typeface="Tenor Sans"/>
                <a:sym typeface="Tenor Sans"/>
              </a:rPr>
              <a:t>Homeless Services Network</a:t>
            </a:r>
          </a:p>
        </p:txBody>
      </p:sp>
      <p:sp>
        <p:nvSpPr>
          <p:cNvPr name="TextBox 8" id="8"/>
          <p:cNvSpPr txBox="true"/>
          <p:nvPr/>
        </p:nvSpPr>
        <p:spPr>
          <a:xfrm rot="0">
            <a:off x="962025" y="2551747"/>
            <a:ext cx="14637536" cy="6701790"/>
          </a:xfrm>
          <a:prstGeom prst="rect">
            <a:avLst/>
          </a:prstGeom>
        </p:spPr>
        <p:txBody>
          <a:bodyPr anchor="t" rtlCol="false" tIns="0" lIns="0" bIns="0" rIns="0">
            <a:spAutoFit/>
          </a:bodyPr>
          <a:lstStyle/>
          <a:p>
            <a:pPr algn="l">
              <a:lnSpc>
                <a:spcPts val="3359"/>
              </a:lnSpc>
            </a:pPr>
          </a:p>
          <a:p>
            <a:pPr algn="l">
              <a:lnSpc>
                <a:spcPts val="3359"/>
              </a:lnSpc>
            </a:pPr>
            <a:r>
              <a:rPr lang="en-US" sz="2399">
                <a:solidFill>
                  <a:srgbClr val="414B3B"/>
                </a:solidFill>
                <a:latin typeface="Arimo"/>
                <a:ea typeface="Arimo"/>
                <a:cs typeface="Arimo"/>
                <a:sym typeface="Arimo"/>
              </a:rPr>
              <a:t>Figure with Raised Arms:</a:t>
            </a:r>
          </a:p>
          <a:p>
            <a:pPr algn="l">
              <a:lnSpc>
                <a:spcPts val="3359"/>
              </a:lnSpc>
            </a:pPr>
            <a:r>
              <a:rPr lang="en-US" sz="2399">
                <a:solidFill>
                  <a:srgbClr val="414B3B"/>
                </a:solidFill>
                <a:latin typeface="Arimo"/>
                <a:ea typeface="Arimo"/>
                <a:cs typeface="Arimo"/>
                <a:sym typeface="Arimo"/>
              </a:rPr>
              <a:t>Evokes hope, support, and upliftment.</a:t>
            </a:r>
          </a:p>
          <a:p>
            <a:pPr algn="l">
              <a:lnSpc>
                <a:spcPts val="3359"/>
              </a:lnSpc>
            </a:pPr>
            <a:r>
              <a:rPr lang="en-US" sz="2399">
                <a:solidFill>
                  <a:srgbClr val="414B3B"/>
                </a:solidFill>
                <a:latin typeface="Arimo"/>
                <a:ea typeface="Arimo"/>
                <a:cs typeface="Arimo"/>
                <a:sym typeface="Arimo"/>
              </a:rPr>
              <a:t>The arms forming a roof symbolize shelter and protection — images that are core to the mission.</a:t>
            </a:r>
          </a:p>
          <a:p>
            <a:pPr algn="l">
              <a:lnSpc>
                <a:spcPts val="3359"/>
              </a:lnSpc>
            </a:pPr>
          </a:p>
          <a:p>
            <a:pPr algn="l">
              <a:lnSpc>
                <a:spcPts val="3359"/>
              </a:lnSpc>
            </a:pPr>
            <a:r>
              <a:rPr lang="en-US" sz="2399">
                <a:solidFill>
                  <a:srgbClr val="414B3B"/>
                </a:solidFill>
                <a:latin typeface="Arimo"/>
                <a:ea typeface="Arimo"/>
                <a:cs typeface="Arimo"/>
                <a:sym typeface="Arimo"/>
              </a:rPr>
              <a:t>Heart Above the Roof:</a:t>
            </a:r>
          </a:p>
          <a:p>
            <a:pPr algn="l">
              <a:lnSpc>
                <a:spcPts val="3359"/>
              </a:lnSpc>
            </a:pPr>
            <a:r>
              <a:rPr lang="en-US" sz="2399">
                <a:solidFill>
                  <a:srgbClr val="414B3B"/>
                </a:solidFill>
                <a:latin typeface="Arimo"/>
                <a:ea typeface="Arimo"/>
                <a:cs typeface="Arimo"/>
                <a:sym typeface="Arimo"/>
              </a:rPr>
              <a:t>Reinforces the message of care, compassion, and humanity.</a:t>
            </a:r>
          </a:p>
          <a:p>
            <a:pPr algn="l">
              <a:lnSpc>
                <a:spcPts val="3359"/>
              </a:lnSpc>
            </a:pPr>
          </a:p>
          <a:p>
            <a:pPr algn="l">
              <a:lnSpc>
                <a:spcPts val="3359"/>
              </a:lnSpc>
            </a:pPr>
            <a:r>
              <a:rPr lang="en-US" sz="2399">
                <a:solidFill>
                  <a:srgbClr val="414B3B"/>
                </a:solidFill>
                <a:latin typeface="Arimo"/>
                <a:ea typeface="Arimo"/>
                <a:cs typeface="Arimo"/>
                <a:sym typeface="Arimo"/>
              </a:rPr>
              <a:t>Typography:</a:t>
            </a:r>
          </a:p>
          <a:p>
            <a:pPr algn="l">
              <a:lnSpc>
                <a:spcPts val="3359"/>
              </a:lnSpc>
            </a:pPr>
            <a:r>
              <a:rPr lang="en-US" sz="2399">
                <a:solidFill>
                  <a:srgbClr val="414B3B"/>
                </a:solidFill>
                <a:latin typeface="Arimo"/>
                <a:ea typeface="Arimo"/>
                <a:cs typeface="Arimo"/>
                <a:sym typeface="Arimo"/>
              </a:rPr>
              <a:t>Clean, sans-serif fonts suggest clarity, modernity, and accessibility.</a:t>
            </a:r>
          </a:p>
          <a:p>
            <a:pPr algn="l">
              <a:lnSpc>
                <a:spcPts val="3359"/>
              </a:lnSpc>
            </a:pPr>
            <a:r>
              <a:rPr lang="en-US" sz="2399">
                <a:solidFill>
                  <a:srgbClr val="414B3B"/>
                </a:solidFill>
                <a:latin typeface="Arimo"/>
                <a:ea typeface="Arimo"/>
                <a:cs typeface="Arimo"/>
                <a:sym typeface="Arimo"/>
              </a:rPr>
              <a:t>Hierarchical layout (HSN &gt; Network &gt; Region) guides the viewer’s eye effectively.</a:t>
            </a:r>
          </a:p>
          <a:p>
            <a:pPr algn="l">
              <a:lnSpc>
                <a:spcPts val="3359"/>
              </a:lnSpc>
            </a:pPr>
          </a:p>
          <a:p>
            <a:pPr algn="l">
              <a:lnSpc>
                <a:spcPts val="3359"/>
              </a:lnSpc>
            </a:pPr>
            <a:r>
              <a:rPr lang="en-US" sz="2399">
                <a:solidFill>
                  <a:srgbClr val="414B3B"/>
                </a:solidFill>
                <a:latin typeface="Arimo"/>
                <a:ea typeface="Arimo"/>
                <a:cs typeface="Arimo"/>
                <a:sym typeface="Arimo"/>
              </a:rPr>
              <a:t>The logo communicates a mission-driven, compassionate, and trustworthy organization.</a:t>
            </a:r>
          </a:p>
          <a:p>
            <a:pPr algn="l">
              <a:lnSpc>
                <a:spcPts val="3359"/>
              </a:lnSpc>
            </a:pPr>
            <a:r>
              <a:rPr lang="en-US" sz="2399">
                <a:solidFill>
                  <a:srgbClr val="414B3B"/>
                </a:solidFill>
                <a:latin typeface="Arimo"/>
                <a:ea typeface="Arimo"/>
                <a:cs typeface="Arimo"/>
                <a:sym typeface="Arimo"/>
              </a:rPr>
              <a:t>It balances emotional warmth (heart, teal) with professionalism (black, structured layout).</a:t>
            </a:r>
          </a:p>
          <a:p>
            <a:pPr algn="l">
              <a:lnSpc>
                <a:spcPts val="3359"/>
              </a:lnSpc>
            </a:pPr>
            <a:r>
              <a:rPr lang="en-US" sz="2399">
                <a:solidFill>
                  <a:srgbClr val="414B3B"/>
                </a:solidFill>
                <a:latin typeface="Arimo"/>
                <a:ea typeface="Arimo"/>
                <a:cs typeface="Arimo"/>
                <a:sym typeface="Arimo"/>
              </a:rPr>
              <a:t>The design is inclusive and accessible, aligning well with the values of a social service network.</a:t>
            </a:r>
          </a:p>
          <a:p>
            <a:pPr algn="l">
              <a:lnSpc>
                <a:spcPts val="3359"/>
              </a:lnSpc>
            </a:pPr>
          </a:p>
        </p:txBody>
      </p:sp>
      <p:sp>
        <p:nvSpPr>
          <p:cNvPr name="TextBox 9" id="9"/>
          <p:cNvSpPr txBox="true"/>
          <p:nvPr/>
        </p:nvSpPr>
        <p:spPr>
          <a:xfrm rot="0">
            <a:off x="1028700" y="9464380"/>
            <a:ext cx="3860081" cy="339725"/>
          </a:xfrm>
          <a:prstGeom prst="rect">
            <a:avLst/>
          </a:prstGeom>
        </p:spPr>
        <p:txBody>
          <a:bodyPr anchor="t" rtlCol="false" tIns="0" lIns="0" bIns="0" rIns="0">
            <a:spAutoFit/>
          </a:bodyPr>
          <a:lstStyle/>
          <a:p>
            <a:pPr algn="l">
              <a:lnSpc>
                <a:spcPts val="2799"/>
              </a:lnSpc>
            </a:pPr>
            <a:r>
              <a:rPr lang="en-US" sz="1999">
                <a:solidFill>
                  <a:srgbClr val="414B3B"/>
                </a:solidFill>
                <a:latin typeface="Arimo"/>
                <a:ea typeface="Arimo"/>
                <a:cs typeface="Arimo"/>
                <a:sym typeface="Arimo"/>
              </a:rPr>
              <a:t>www.hsncfl.org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10990B8B0047438DF23F7CD627238B" ma:contentTypeVersion="11" ma:contentTypeDescription="Create a new document." ma:contentTypeScope="" ma:versionID="064fc32e5043a631325466ab9a608a61">
  <xsd:schema xmlns:xsd="http://www.w3.org/2001/XMLSchema" xmlns:xs="http://www.w3.org/2001/XMLSchema" xmlns:p="http://schemas.microsoft.com/office/2006/metadata/properties" xmlns:ns2="a3c5f2b1-9631-4715-9939-0431fc6eabe5" xmlns:ns3="2d317954-3b75-495d-a5b0-926eb5654ac7" targetNamespace="http://schemas.microsoft.com/office/2006/metadata/properties" ma:root="true" ma:fieldsID="65fd410b23acddfe10adebfeeb2f4d1e" ns2:_="" ns3:_="">
    <xsd:import namespace="a3c5f2b1-9631-4715-9939-0431fc6eabe5"/>
    <xsd:import namespace="2d317954-3b75-495d-a5b0-926eb5654a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5f2b1-9631-4715-9939-0431fc6ea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3e96d8c-cf76-4054-a2eb-7be0d571c7e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317954-3b75-495d-a5b0-926eb5654ac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cf663ee-ca71-4351-9524-8645393e454f}" ma:internalName="TaxCatchAll" ma:showField="CatchAllData" ma:web="2d317954-3b75-495d-a5b0-926eb5654a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317954-3b75-495d-a5b0-926eb5654ac7" xsi:nil="true"/>
    <lcf76f155ced4ddcb4097134ff3c332f xmlns="a3c5f2b1-9631-4715-9939-0431fc6eab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0FDC7F-2870-433D-B20F-1C95DDFE90D9}"/>
</file>

<file path=customXml/itemProps2.xml><?xml version="1.0" encoding="utf-8"?>
<ds:datastoreItem xmlns:ds="http://schemas.openxmlformats.org/officeDocument/2006/customXml" ds:itemID="{C978C1B4-1953-4784-8115-E6D4CE66D6BF}"/>
</file>

<file path=customXml/itemProps3.xml><?xml version="1.0" encoding="utf-8"?>
<ds:datastoreItem xmlns:ds="http://schemas.openxmlformats.org/officeDocument/2006/customXml" ds:itemID="{69427A64-9A59-4DEB-A34B-90FC43D12321}"/>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HSN Brand Guideline Final</dc:title>
  <cp:revision>1</cp:revision>
  <dcterms:created xsi:type="dcterms:W3CDTF">2006-08-16T00:00:00Z</dcterms:created>
  <dcterms:modified xsi:type="dcterms:W3CDTF">2011-08-01T06:04:30Z</dcterms:modified>
  <dc:identifier>DAGpbflaYe4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0x0101008E10990B8B0047438DF23F7CD627238B</vt:lpwstr>
  </property>
</Properties>
</file>