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6_16840144.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2C_743F7CED.xml" ContentType="application/vnd.ms-powerpoint.comments+xml"/>
  <Override PartName="/ppt/notesSlides/notesSlide10.xml" ContentType="application/vnd.openxmlformats-officedocument.presentationml.notesSlide+xml"/>
  <Override PartName="/ppt/comments/modernComment_11D_0.xml" ContentType="application/vnd.ms-powerpoint.comments+xml"/>
  <Override PartName="/ppt/notesSlides/notesSlide11.xml" ContentType="application/vnd.openxmlformats-officedocument.presentationml.notesSlide+xml"/>
  <Override PartName="/ppt/comments/modernComment_11E_0.xml" ContentType="application/vnd.ms-powerpoint.comments+xml"/>
  <Override PartName="/ppt/notesSlides/notesSlide12.xml" ContentType="application/vnd.openxmlformats-officedocument.presentationml.notesSlide+xml"/>
  <Override PartName="/ppt/comments/modernComment_11C_0.xml" ContentType="application/vnd.ms-powerpoint.comments+xml"/>
  <Override PartName="/ppt/notesSlides/notesSlide13.xml" ContentType="application/vnd.openxmlformats-officedocument.presentationml.notesSlide+xml"/>
  <Override PartName="/ppt/comments/modernComment_11F_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7"/>
  </p:notesMasterIdLst>
  <p:sldIdLst>
    <p:sldId id="256" r:id="rId6"/>
    <p:sldId id="257" r:id="rId7"/>
    <p:sldId id="258" r:id="rId8"/>
    <p:sldId id="259" r:id="rId9"/>
    <p:sldId id="261" r:id="rId10"/>
    <p:sldId id="292" r:id="rId11"/>
    <p:sldId id="299" r:id="rId12"/>
    <p:sldId id="294" r:id="rId13"/>
    <p:sldId id="302" r:id="rId14"/>
    <p:sldId id="303" r:id="rId15"/>
    <p:sldId id="305" r:id="rId16"/>
    <p:sldId id="304" r:id="rId17"/>
    <p:sldId id="300" r:id="rId18"/>
    <p:sldId id="285" r:id="rId19"/>
    <p:sldId id="286" r:id="rId20"/>
    <p:sldId id="284" r:id="rId21"/>
    <p:sldId id="287" r:id="rId22"/>
    <p:sldId id="288" r:id="rId23"/>
    <p:sldId id="289" r:id="rId24"/>
    <p:sldId id="290" r:id="rId25"/>
    <p:sldId id="291" r:id="rId26"/>
  </p:sldIdLst>
  <p:sldSz cx="12192000" cy="6858000"/>
  <p:notesSz cx="6858000" cy="9144000"/>
  <p:embeddedFontLst>
    <p:embeddedFont>
      <p:font typeface="Cabin" panose="020B0604020202020204"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8C401E-0978-9E30-C757-9BACB3A146A9}" name="Agustin Paz" initials="" userId="S::agustin.paz@hsncfl.org::7639636c-0d4b-4a59-947d-87e86a37add7" providerId="AD"/>
  <p188:author id="{97A1F650-3B49-21C9-F68A-759A290E4CA2}" name="Moesha Herron" initials="" userId="S::Moesha.Herron@hsncfl.org::b2f70c9f-67d2-4b14-accd-325c4a9c4ec9" providerId="AD"/>
  <p188:author id="{A72A285F-D8F6-5DA3-BEC9-CDD78BD4C667}" name="Guest User" initials="GU" userId="S::urn:spo:anon#f2d49884e265c52f81739902af8613787a5b75cbe8fc6bc1cc67f35745a33134::" providerId="AD"/>
  <p188:author id="{E5E30E67-A796-AB1D-BB54-7F9AFDDC2803}" name="Ashley Brozenske" initials="" userId="S::ashley.brozenske@hsncfl.org::68c24165-8918-486a-81cc-3bbce67cbc58" providerId="AD"/>
  <p188:author id="{DBA0546B-AEA1-9C86-5DC5-A40EC6E25D16}" name="Brittney Behr" initials="BB" userId="S::brittney.behr@hsncfl.org::972abdca-d0bc-451b-9b34-a60a3e056020" providerId="AD"/>
  <p188:author id="{AE8AFE8F-63C9-5A7E-3583-D2B7FFDECF21}" name="Brittney Behr" initials="" userId="S::Brittney.Behr@hsncfl.org::972abdca-d0bc-451b-9b34-a60a3e056020" providerId="AD"/>
  <p188:author id="{49DDC3B6-7CE9-3CE5-D91B-BF3D6582721A}" name="Racquel McGlashen" initials="" userId="S::racquel.mcglashen@hsncfl.org::b176834a-a622-4503-95e4-504530bf0724" providerId="AD"/>
  <p188:author id="{A812C4E0-0771-950F-CCC8-0FCECC292B11}" name="Gregory Carter" initials="" userId="S::Greg.Carter@hsncfl.org::90eec043-b750-4289-adb2-3da2e417b753" providerId="AD"/>
  <p188:author id="{3ACDA3FF-FB8D-2D9A-50A9-EBB05E6B3533}" name="Angel Jones" initials="" userId="S::angel.jones@hsncfl.org::9f9bc8ef-d287-47bb-a943-5ab6f79426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ngel Jones" initials="" lastIdx="1" clrIdx="0"/>
  <p:cmAuthor id="1" name="Brittney Beh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0545B-C4A4-E8F7-0026-FF9A6AFFB675}" v="58" dt="2025-05-13T16:09:13.166"/>
    <p1510:client id="{4ED91D50-6C33-188F-500A-04339123A02B}" v="2" dt="2025-05-13T14:29:09.561"/>
    <p1510:client id="{D04FD3BC-5DE6-0A70-07E7-FB4048725488}" v="366" dt="2025-05-12T18:47:59.263"/>
  </p1510:revLst>
</p1510:revInfo>
</file>

<file path=ppt/tableStyles.xml><?xml version="1.0" encoding="utf-8"?>
<a:tblStyleLst xmlns:a="http://schemas.openxmlformats.org/drawingml/2006/main" def="{D96E2335-9DC8-47C4-BF33-03CBA0AB295A}">
  <a:tblStyle styleId="{D96E2335-9DC8-47C4-BF33-03CBA0AB29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7.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viewProps" Target="viewProps.xml"/></Relationships>
</file>

<file path=ppt/comments/modernComment_11C_0.xml><?xml version="1.0" encoding="utf-8"?>
<p188:cmLst xmlns:a="http://schemas.openxmlformats.org/drawingml/2006/main" xmlns:r="http://schemas.openxmlformats.org/officeDocument/2006/relationships" xmlns:p188="http://schemas.microsoft.com/office/powerpoint/2018/8/main">
  <p188:cm id="{2A6A2854-862D-4AA4-B200-81C945CB855F}" authorId="{DBA0546B-AEA1-9C86-5DC5-A40EC6E25D16}" status="resolved" created="2024-04-29T16:53:56.621" complete="100000">
    <ac:txMkLst xmlns:ac="http://schemas.microsoft.com/office/drawing/2013/main/command">
      <pc:docMk xmlns:pc="http://schemas.microsoft.com/office/powerpoint/2013/main/command"/>
      <pc:sldMk xmlns:pc="http://schemas.microsoft.com/office/powerpoint/2013/main/command" cId="0" sldId="284"/>
      <ac:spMk id="301" creationId="{00000000-0000-0000-0000-000000000000}"/>
      <ac:txMk cp="0" len="23">
        <ac:context len="24" hash="1282588180"/>
      </ac:txMk>
    </ac:txMkLst>
    <p188:pos x="6773333" y="624416"/>
    <p188:replyLst>
      <p188:reply id="{A9C9414E-3859-453E-9C69-9E1B455FBA1F}" authorId="{DBA0546B-AEA1-9C86-5DC5-A40EC6E25D16}" created="2024-08-30T17:22:45.090">
        <p188:txBody>
          <a:bodyPr/>
          <a:lstStyle/>
          <a:p>
            <a:r>
              <a:rPr lang="en-US"/>
              <a:t>Not sure if we will have time to fully cover the training slides. Can you identify the slides that are most important to remind folks of out of the next 4? </a:t>
            </a:r>
          </a:p>
        </p188:txBody>
      </p188:reply>
    </p188:replyLst>
    <p188:txBody>
      <a:bodyPr/>
      <a:lstStyle/>
      <a:p>
        <a:r>
          <a:rPr lang="en-US"/>
          <a:t>[@Racquel McGlashen] </a:t>
        </a:r>
      </a:p>
    </p188:txBody>
  </p188:cm>
</p188:cmLst>
</file>

<file path=ppt/comments/modernComment_11D_0.xml><?xml version="1.0" encoding="utf-8"?>
<p188:cmLst xmlns:a="http://schemas.openxmlformats.org/drawingml/2006/main" xmlns:r="http://schemas.openxmlformats.org/officeDocument/2006/relationships" xmlns:p188="http://schemas.microsoft.com/office/powerpoint/2018/8/main">
  <p188:cm id="{04557C32-0290-4C00-89E6-2B229025079D}" authorId="{DBA0546B-AEA1-9C86-5DC5-A40EC6E25D16}" created="2024-04-29T16:54:04.027" startDate="2025-05-05T16:22:29.083" dueDate="2025-05-05T16:22:29.083" assignedTo="{49DDC3B6-7CE9-3CE5-D91B-BF3D6582721A}" title="@Racquel McGlashen any updates here?">
    <pc:sldMkLst xmlns:pc="http://schemas.microsoft.com/office/powerpoint/2013/main/command">
      <pc:docMk/>
      <pc:sldMk cId="0" sldId="285"/>
    </pc:sldMkLst>
    <p188:replyLst>
      <p188:reply id="{DEED3FDD-6407-4E28-8FB3-95407A269861}" authorId="{DBA0546B-AEA1-9C86-5DC5-A40EC6E25D16}" created="2025-05-05T16:22:29.083">
        <p188:txBody>
          <a:bodyPr/>
          <a:lstStyle/>
          <a:p>
            <a:r>
              <a:rPr lang="en-US"/>
              <a:t>[@Racquel McGlashen] any updates here?</a:t>
            </a:r>
          </a:p>
        </p188:txBody>
      </p188:reply>
    </p188:replyLst>
    <p188:txBody>
      <a:bodyPr/>
      <a:lstStyle/>
      <a:p>
        <a:r>
          <a:rPr lang="en-US"/>
          <a:t>[@Racquel McGlashen] </a:t>
        </a:r>
      </a:p>
    </p188:txBody>
    <p188:extLst>
      <p:ext xmlns:p="http://schemas.openxmlformats.org/presentationml/2006/main" uri="{5BB2D875-25FF-4072-B9AC-8F64D62656EB}">
        <p228:taskDetails xmlns:p228="http://schemas.microsoft.com/office/powerpoint/2022/08/main">
          <p228:history>
            <p228:event time="2025-05-05T16:22:29.083" id="{03EBF057-169A-44CE-8D9D-5C605DBFF20D}">
              <p228:atrbtn authorId="{DBA0546B-AEA1-9C86-5DC5-A40EC6E25D16}"/>
              <p228:anchr>
                <p228:comment id="{DEED3FDD-6407-4E28-8FB3-95407A269861}"/>
              </p228:anchr>
              <p228:add/>
            </p228:event>
            <p228:event time="2025-05-05T16:22:29.083" id="{2895FD49-CC9A-4676-8AF2-CC2DB8A94DEE}">
              <p228:atrbtn authorId="{DBA0546B-AEA1-9C86-5DC5-A40EC6E25D16}"/>
              <p228:anchr>
                <p228:comment id="{DEED3FDD-6407-4E28-8FB3-95407A269861}"/>
              </p228:anchr>
              <p228:asgn authorId="{49DDC3B6-7CE9-3CE5-D91B-BF3D6582721A}"/>
            </p228:event>
            <p228:event time="2025-05-05T16:22:29.083" id="{99E47FB9-D649-49B5-9D65-95C3B35FF869}">
              <p228:atrbtn authorId="{DBA0546B-AEA1-9C86-5DC5-A40EC6E25D16}"/>
              <p228:anchr>
                <p228:comment id="{DEED3FDD-6407-4E28-8FB3-95407A269861}"/>
              </p228:anchr>
              <p228:date stDt="2025-05-05T16:22:29.083" endDt="2025-05-05T16:22:29.083"/>
            </p228:event>
            <p228:event time="2025-05-05T16:22:29.083" id="{9FE5127A-EA9C-4C59-B34F-B36522C2DF6D}">
              <p228:atrbtn authorId="{DBA0546B-AEA1-9C86-5DC5-A40EC6E25D16}"/>
              <p228:anchr>
                <p228:comment id="{DEED3FDD-6407-4E28-8FB3-95407A269861}"/>
              </p228:anchr>
              <p228:title val="@Racquel McGlashen any updates here?"/>
            </p228:event>
          </p228:history>
        </p228:taskDetails>
      </p:ext>
      <p:ext xmlns:p="http://schemas.openxmlformats.org/presentationml/2006/main" uri="{57CB4572-C831-44C2-8A1C-0ADB6CCDFE69}">
        <p223:reactions xmlns:p223="http://schemas.microsoft.com/office/powerpoint/2022/03/main">
          <p223:rxn type="👍">
            <p223:instance time="2025-01-14T06:03:49.654" authorId="{A72A285F-D8F6-5DA3-BEC9-CDD78BD4C667}"/>
          </p223:rxn>
        </p223:reactions>
      </p:ext>
    </p188:extLst>
  </p188:cm>
</p188:cmLst>
</file>

<file path=ppt/comments/modernComment_11E_0.xml><?xml version="1.0" encoding="utf-8"?>
<p188:cmLst xmlns:a="http://schemas.openxmlformats.org/drawingml/2006/main" xmlns:r="http://schemas.openxmlformats.org/officeDocument/2006/relationships" xmlns:p188="http://schemas.microsoft.com/office/powerpoint/2018/8/main">
  <p188:cm id="{B35BFD9E-223E-44D9-8CEE-E218660B22A0}" authorId="{DBA0546B-AEA1-9C86-5DC5-A40EC6E25D16}" status="resolved" created="2024-04-29T16:54:14.262" complete="100000">
    <pc:sldMkLst xmlns:pc="http://schemas.microsoft.com/office/powerpoint/2013/main/command">
      <pc:docMk/>
      <pc:sldMk cId="0" sldId="286"/>
    </pc:sldMkLst>
    <p188:txBody>
      <a:bodyPr/>
      <a:lstStyle/>
      <a:p>
        <a:r>
          <a:rPr lang="en-US"/>
          <a:t>[@Racquel McGlashen] </a:t>
        </a:r>
      </a:p>
    </p188:txBody>
  </p188:cm>
</p188:cmLst>
</file>

<file path=ppt/comments/modernComment_11F_0.xml><?xml version="1.0" encoding="utf-8"?>
<p188:cmLst xmlns:a="http://schemas.openxmlformats.org/drawingml/2006/main" xmlns:r="http://schemas.openxmlformats.org/officeDocument/2006/relationships" xmlns:p188="http://schemas.microsoft.com/office/powerpoint/2018/8/main">
  <p188:cm id="{E97A991E-9158-4B0E-9928-D35911B40DEB}" authorId="{DBA0546B-AEA1-9C86-5DC5-A40EC6E25D16}" status="resolved" created="2024-04-29T16:54:25.496" complete="100000">
    <pc:sldMkLst xmlns:pc="http://schemas.microsoft.com/office/powerpoint/2013/main/command">
      <pc:docMk/>
      <pc:sldMk cId="0" sldId="287"/>
    </pc:sldMkLst>
    <p188:txBody>
      <a:bodyPr/>
      <a:lstStyle/>
      <a:p>
        <a:r>
          <a:rPr lang="en-US"/>
          <a:t>[@Racquel McGlashen] </a:t>
        </a:r>
      </a:p>
    </p188:txBody>
  </p188:cm>
</p188:cmLst>
</file>

<file path=ppt/comments/modernComment_126_16840144.xml><?xml version="1.0" encoding="utf-8"?>
<p188:cmLst xmlns:a="http://schemas.openxmlformats.org/drawingml/2006/main" xmlns:r="http://schemas.openxmlformats.org/officeDocument/2006/relationships" xmlns:p188="http://schemas.microsoft.com/office/powerpoint/2018/8/main">
  <p188:cm id="{99D2CE73-B538-40CE-BE7E-86959009EDF8}" authorId="{DBA0546B-AEA1-9C86-5DC5-A40EC6E25D16}" status="resolved" created="2025-03-06T20:55:00.824" startDate="2025-03-06T20:55:00.824" dueDate="2025-03-06T20:55:00.824" assignedTo="{49DDC3B6-7CE9-3CE5-D91B-BF3D6582721A}" complete="100000" title="@Racquel McGlashen can you drop the video link here when its ready?">
    <ac:txMkLst xmlns:ac="http://schemas.microsoft.com/office/drawing/2013/main/command">
      <pc:docMk xmlns:pc="http://schemas.microsoft.com/office/powerpoint/2013/main/command"/>
      <pc:sldMk xmlns:pc="http://schemas.microsoft.com/office/powerpoint/2013/main/command" cId="377749828" sldId="294"/>
      <ac:spMk id="2" creationId="{2107545E-782F-7D28-FD12-CE171BE32CBA}"/>
      <ac:txMk cp="0" len="35">
        <ac:context len="53" hash="1045028616"/>
      </ac:txMk>
    </ac:txMkLst>
    <p188:pos x="9112250" y="486833"/>
    <p188:txBody>
      <a:bodyPr/>
      <a:lstStyle/>
      <a:p>
        <a:r>
          <a:rPr lang="en-US"/>
          <a:t>[@Racquel McGlashen] can you drop the video link here when its ready?</a:t>
        </a:r>
      </a:p>
    </p188:txBody>
    <p188:extLst>
      <p:ext xmlns:p="http://schemas.openxmlformats.org/presentationml/2006/main" uri="{5BB2D875-25FF-4072-B9AC-8F64D62656EB}">
        <p228:taskDetails xmlns:p228="http://schemas.microsoft.com/office/powerpoint/2022/08/main">
          <p228:history>
            <p228:event time="2025-03-06T20:55:00.824" id="{1F8E27CB-7058-40B4-A91A-56EC385F0444}">
              <p228:atrbtn authorId="{DBA0546B-AEA1-9C86-5DC5-A40EC6E25D16}"/>
              <p228:anchr>
                <p228:comment id="{99D2CE73-B538-40CE-BE7E-86959009EDF8}"/>
              </p228:anchr>
              <p228:add/>
            </p228:event>
            <p228:event time="2025-03-06T20:55:00.824" id="{A0A289E8-F43D-4B37-8577-B555ACA29CDC}">
              <p228:atrbtn authorId="{DBA0546B-AEA1-9C86-5DC5-A40EC6E25D16}"/>
              <p228:anchr>
                <p228:comment id="{99D2CE73-B538-40CE-BE7E-86959009EDF8}"/>
              </p228:anchr>
              <p228:asgn authorId="{49DDC3B6-7CE9-3CE5-D91B-BF3D6582721A}"/>
            </p228:event>
            <p228:event time="2025-03-06T20:55:00.824" id="{ACBB456D-9158-4CB3-89DF-9D76F2C5D251}">
              <p228:atrbtn authorId="{DBA0546B-AEA1-9C86-5DC5-A40EC6E25D16}"/>
              <p228:anchr>
                <p228:comment id="{99D2CE73-B538-40CE-BE7E-86959009EDF8}"/>
              </p228:anchr>
              <p228:title val="@Racquel McGlashen can you drop the video link here when its ready?"/>
            </p228:event>
            <p228:event time="2025-03-06T20:55:00.824" id="{AF52D687-4DF4-4FED-9B20-F713CCDC5348}">
              <p228:atrbtn authorId="{DBA0546B-AEA1-9C86-5DC5-A40EC6E25D16}"/>
              <p228:anchr>
                <p228:comment id="{99D2CE73-B538-40CE-BE7E-86959009EDF8}"/>
              </p228:anchr>
              <p228:date stDt="2025-03-06T20:55:00.824" endDt="2025-03-06T20:55:00.824"/>
            </p228:event>
            <p228:event time="2025-03-11T13:30:44.660" id="{979417DD-853E-4883-904E-BB1CBC3F9F84}">
              <p228:atrbtn authorId="{DBA0546B-AEA1-9C86-5DC5-A40EC6E25D16}"/>
              <p228:anchr>
                <p228:comment id="{00000000-0000-0000-0000-000000000000}"/>
              </p228:anchr>
              <p228:pcntCmplt val="100000"/>
            </p228:event>
          </p228:history>
        </p228:taskDetails>
      </p:ext>
    </p188:extLst>
  </p188:cm>
  <p188:cm id="{A32BA5E2-DEF0-49D0-8C93-AA43177987F5}" authorId="{DBA0546B-AEA1-9C86-5DC5-A40EC6E25D16}" status="resolved" created="2025-05-05T16:18:09.755" startDate="2025-05-05T16:18:09.755" dueDate="2025-05-05T16:18:09.755" assignedTo="{49DDC3B6-7CE9-3CE5-D91B-BF3D6582721A}" complete="100000" title="@Racquel McGlashen can you update these links to the final versions?">
    <ac:deMkLst xmlns:ac="http://schemas.microsoft.com/office/drawing/2013/main/command">
      <pc:docMk xmlns:pc="http://schemas.microsoft.com/office/powerpoint/2013/main/command"/>
      <pc:sldMk xmlns:pc="http://schemas.microsoft.com/office/powerpoint/2013/main/command" cId="377749828" sldId="294"/>
      <ac:spMk id="3" creationId="{5C8677CE-CE17-08C8-F6D3-BE2844CA1BFD}"/>
    </ac:deMkLst>
    <p188:txBody>
      <a:bodyPr/>
      <a:lstStyle/>
      <a:p>
        <a:r>
          <a:rPr lang="en-US"/>
          <a:t>[@Racquel McGlashen] can you update these links to the final versions?</a:t>
        </a:r>
      </a:p>
    </p188:txBody>
    <p188:extLst>
      <p:ext xmlns:p="http://schemas.openxmlformats.org/presentationml/2006/main" uri="{5BB2D875-25FF-4072-B9AC-8F64D62656EB}">
        <p228:taskDetails xmlns:p228="http://schemas.microsoft.com/office/powerpoint/2022/08/main">
          <p228:history>
            <p228:event time="2025-05-05T16:18:09.755" id="{FDAEA2AA-A0EA-4D85-9E1B-D03C7F4E55A5}">
              <p228:atrbtn authorId="{DBA0546B-AEA1-9C86-5DC5-A40EC6E25D16}"/>
              <p228:anchr>
                <p228:comment id="{A32BA5E2-DEF0-49D0-8C93-AA43177987F5}"/>
              </p228:anchr>
              <p228:add/>
            </p228:event>
            <p228:event time="2025-05-05T16:18:09.755" id="{E9584A77-D4DA-42B2-A722-058CE555A813}">
              <p228:atrbtn authorId="{DBA0546B-AEA1-9C86-5DC5-A40EC6E25D16}"/>
              <p228:anchr>
                <p228:comment id="{A32BA5E2-DEF0-49D0-8C93-AA43177987F5}"/>
              </p228:anchr>
              <p228:asgn authorId="{49DDC3B6-7CE9-3CE5-D91B-BF3D6582721A}"/>
            </p228:event>
            <p228:event time="2025-05-05T16:18:09.755" id="{FDF8C3CA-A38F-4A62-97EA-ED5B7033F0DE}">
              <p228:atrbtn authorId="{DBA0546B-AEA1-9C86-5DC5-A40EC6E25D16}"/>
              <p228:anchr>
                <p228:comment id="{A32BA5E2-DEF0-49D0-8C93-AA43177987F5}"/>
              </p228:anchr>
              <p228:title val="@Racquel McGlashen can you update these links to the final versions?"/>
            </p228:event>
            <p228:event time="2025-05-05T16:18:09.755" id="{AFA3D566-5A0D-4141-A5F5-FCB9BC91A0AD}">
              <p228:atrbtn authorId="{DBA0546B-AEA1-9C86-5DC5-A40EC6E25D16}"/>
              <p228:anchr>
                <p228:comment id="{A32BA5E2-DEF0-49D0-8C93-AA43177987F5}"/>
              </p228:anchr>
              <p228:date stDt="2025-05-05T16:18:09.755" endDt="2025-05-05T16:18:09.755"/>
            </p228:event>
            <p228:event time="2025-05-13T14:23:18.165" id="{85C407AD-2FA6-42D3-B84D-67DFDE7A5D75}">
              <p228:atrbtn authorId="{DBA0546B-AEA1-9C86-5DC5-A40EC6E25D16}"/>
              <p228:anchr>
                <p228:comment id="{00000000-0000-0000-0000-000000000000}"/>
              </p228:anchr>
              <p228:pcntCmplt val="100000"/>
            </p228:event>
          </p228:history>
        </p228:taskDetails>
      </p:ext>
    </p188:extLst>
  </p188:cm>
</p188:cmLst>
</file>

<file path=ppt/comments/modernComment_12C_743F7CED.xml><?xml version="1.0" encoding="utf-8"?>
<p188:cmLst xmlns:a="http://schemas.openxmlformats.org/drawingml/2006/main" xmlns:r="http://schemas.openxmlformats.org/officeDocument/2006/relationships" xmlns:p188="http://schemas.microsoft.com/office/powerpoint/2018/8/main">
  <p188:cm id="{3CCC1603-DE94-49A6-9E8F-047A286689CE}" authorId="{DBA0546B-AEA1-9C86-5DC5-A40EC6E25D16}" status="resolved" created="2025-03-06T21:01:14.600" startDate="2025-03-06T21:01:14.600" dueDate="2025-03-06T21:01:14.600" assignedTo="{768C401E-0978-9E30-C757-9BACB3A146A9}" complete="100000" title="@Agustin Paz lets use tomorrow's data analyst meeting to develop some questions and guide the breakout rooms">
    <ac:txMkLst xmlns:ac="http://schemas.microsoft.com/office/drawing/2013/main/command">
      <pc:docMk xmlns:pc="http://schemas.microsoft.com/office/powerpoint/2013/main/command"/>
      <pc:sldMk xmlns:pc="http://schemas.microsoft.com/office/powerpoint/2013/main/command" cId="1950317805" sldId="300"/>
      <ac:spMk id="2" creationId="{AC131DAD-559B-9E95-9851-F7ECF79ADFBF}"/>
      <ac:txMk cp="0" len="3">
        <ac:context len="31" hash="3808618836"/>
      </ac:txMk>
    </ac:txMkLst>
    <p188:pos x="9334500" y="582083"/>
    <p188:txBody>
      <a:bodyPr/>
      <a:lstStyle/>
      <a:p>
        <a:r>
          <a:rPr lang="en-US"/>
          <a:t>[@Agustin Paz] lets use tomorrow's data analyst meeting to develop some questions and guide the breakout rooms</a:t>
        </a:r>
      </a:p>
    </p188:txBody>
    <p188:extLst>
      <p:ext xmlns:p="http://schemas.openxmlformats.org/presentationml/2006/main" uri="{5BB2D875-25FF-4072-B9AC-8F64D62656EB}">
        <p228:taskDetails xmlns:p228="http://schemas.microsoft.com/office/powerpoint/2022/08/main">
          <p228:history>
            <p228:event time="2025-03-06T21:01:14.600" id="{A5A498EC-3926-47AE-90F7-D47B95081D7B}">
              <p228:atrbtn authorId="{DBA0546B-AEA1-9C86-5DC5-A40EC6E25D16}"/>
              <p228:anchr>
                <p228:comment id="{3CCC1603-DE94-49A6-9E8F-047A286689CE}"/>
              </p228:anchr>
              <p228:add/>
            </p228:event>
            <p228:event time="2025-03-06T21:01:14.600" id="{0A18A7EC-68C4-4117-BFE2-B3C50AE4E7E6}">
              <p228:atrbtn authorId="{DBA0546B-AEA1-9C86-5DC5-A40EC6E25D16}"/>
              <p228:anchr>
                <p228:comment id="{3CCC1603-DE94-49A6-9E8F-047A286689CE}"/>
              </p228:anchr>
              <p228:asgn authorId="{768C401E-0978-9E30-C757-9BACB3A146A9}"/>
            </p228:event>
            <p228:event time="2025-03-06T21:01:14.600" id="{5CB03FA2-412E-46D5-B745-D1E4F8EF1409}">
              <p228:atrbtn authorId="{DBA0546B-AEA1-9C86-5DC5-A40EC6E25D16}"/>
              <p228:anchr>
                <p228:comment id="{3CCC1603-DE94-49A6-9E8F-047A286689CE}"/>
              </p228:anchr>
              <p228:title val="@Agustin Paz lets use tomorrow's data analyst meeting to develop some questions and guide the breakout rooms"/>
            </p228:event>
            <p228:event time="2025-03-06T21:01:14.600" id="{931378AF-BBDE-4249-AD70-85F8D4A6DEB4}">
              <p228:atrbtn authorId="{DBA0546B-AEA1-9C86-5DC5-A40EC6E25D16}"/>
              <p228:anchr>
                <p228:comment id="{3CCC1603-DE94-49A6-9E8F-047A286689CE}"/>
              </p228:anchr>
              <p228:date stDt="2025-03-06T21:01:14.600" endDt="2025-03-06T21:01:14.600"/>
            </p228:event>
            <p228:event time="2025-03-11T13:34:28.884" id="{7916CFB8-8A8E-44BD-A268-E615B51841B2}">
              <p228:atrbtn authorId="{DBA0546B-AEA1-9C86-5DC5-A40EC6E25D16}"/>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5-03-07T18:37:28.421" authorId="{768C401E-0978-9E30-C757-9BACB3A146A9}"/>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miscfl.org/hmis-advisory-committee-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Call to order: Brad   -All in attendance verify name, add agency</a:t>
            </a:r>
            <a:endParaRPr/>
          </a:p>
          <a:p>
            <a:pPr marL="0" lvl="0" indent="0" algn="l" rtl="0">
              <a:spcBef>
                <a:spcPts val="0"/>
              </a:spcBef>
              <a:spcAft>
                <a:spcPts val="0"/>
              </a:spcAft>
              <a:buNone/>
            </a:pPr>
            <a:r>
              <a:rPr lang="en-US"/>
              <a:t>Next slide: Brad (agenda)</a:t>
            </a:r>
            <a:endParaRPr/>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12231552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sz="1400">
                <a:solidFill>
                  <a:schemeClr val="dk1"/>
                </a:solidFill>
              </a:rPr>
              <a:t>Presenter: Racquel   </a:t>
            </a:r>
            <a:endParaRPr sz="1400">
              <a:solidFill>
                <a:schemeClr val="dk1"/>
              </a:solidFill>
            </a:endParaRPr>
          </a:p>
          <a:p>
            <a:pPr marL="0" lvl="0" indent="0" algn="l" rtl="0">
              <a:spcBef>
                <a:spcPts val="360"/>
              </a:spcBef>
              <a:spcAft>
                <a:spcPts val="0"/>
              </a:spcAft>
              <a:buClr>
                <a:schemeClr val="dk1"/>
              </a:buClr>
              <a:buSzPts val="1100"/>
              <a:buFont typeface="Arial"/>
              <a:buNone/>
            </a:pPr>
            <a:r>
              <a:rPr lang="en-US" sz="1400">
                <a:solidFill>
                  <a:schemeClr val="dk1"/>
                </a:solidFill>
              </a:rPr>
              <a:t>Next Slide: Racquel</a:t>
            </a:r>
            <a:endParaRPr sz="1400">
              <a:solidFill>
                <a:schemeClr val="dk1"/>
              </a:solidFill>
            </a:endParaRPr>
          </a:p>
          <a:p>
            <a:pPr marL="0" lvl="0" indent="0" algn="l" rtl="0">
              <a:spcBef>
                <a:spcPts val="360"/>
              </a:spcBef>
              <a:spcAft>
                <a:spcPts val="0"/>
              </a:spcAft>
              <a:buClr>
                <a:schemeClr val="dk1"/>
              </a:buClr>
              <a:buSzPts val="1100"/>
              <a:buFont typeface="Arial"/>
              <a:buNone/>
            </a:pPr>
            <a:r>
              <a:rPr lang="en-US" sz="1400">
                <a:solidFill>
                  <a:schemeClr val="dk1"/>
                </a:solidFill>
              </a:rPr>
              <a:t>Next Slide: Raquel</a:t>
            </a:r>
            <a:endParaRPr/>
          </a:p>
        </p:txBody>
      </p:sp>
      <p:sp>
        <p:nvSpPr>
          <p:cNvPr id="305" name="Google Shape;305;g712231552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75ff49fa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75ff49fa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Presenter: Racquel</a:t>
            </a:r>
            <a:endParaRPr/>
          </a:p>
          <a:p>
            <a:pPr marL="0" lvl="0" indent="0" algn="l" rtl="0">
              <a:spcBef>
                <a:spcPts val="0"/>
              </a:spcBef>
              <a:spcAft>
                <a:spcPts val="0"/>
              </a:spcAft>
              <a:buNone/>
            </a:pPr>
            <a:r>
              <a:rPr lang="en-US"/>
              <a:t>Next Slide: Racquel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921134a5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921134a5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Presenter: Racquel</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Next Slide: Racquel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eeb3639e0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Presenter: Racquel</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Next Slide: Brad</a:t>
            </a:r>
            <a:endParaRPr sz="1400">
              <a:solidFill>
                <a:schemeClr val="dk1"/>
              </a:solidFill>
            </a:endParaRPr>
          </a:p>
          <a:p>
            <a:pPr marL="0" lvl="0" indent="0" algn="l" rtl="0">
              <a:spcBef>
                <a:spcPts val="360"/>
              </a:spcBef>
              <a:spcAft>
                <a:spcPts val="0"/>
              </a:spcAft>
              <a:buClr>
                <a:schemeClr val="dk1"/>
              </a:buClr>
              <a:buSzPts val="1100"/>
              <a:buFont typeface="Arial"/>
              <a:buNone/>
            </a:pPr>
            <a:r>
              <a:rPr lang="en-US" sz="1400">
                <a:solidFill>
                  <a:schemeClr val="dk1"/>
                </a:solidFill>
              </a:rPr>
              <a:t>Next Slide: Ashley</a:t>
            </a:r>
            <a:endParaRPr sz="1400">
              <a:solidFill>
                <a:schemeClr val="dk1"/>
              </a:solidFill>
            </a:endParaRPr>
          </a:p>
          <a:p>
            <a:pPr marL="0" lvl="0" indent="0" algn="l" rtl="0">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318" name="Google Shape;318;geeb3639e0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38ff9372b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38ff9372b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sz="1400">
                <a:solidFill>
                  <a:schemeClr val="dk1"/>
                </a:solidFill>
              </a:rPr>
              <a:t>Presenter: Brad</a:t>
            </a:r>
            <a:endParaRPr sz="1400">
              <a:solidFill>
                <a:schemeClr val="dk1"/>
              </a:solidFill>
            </a:endParaRPr>
          </a:p>
          <a:p>
            <a:pPr marL="0" lvl="0" indent="0" algn="l" rtl="0">
              <a:spcBef>
                <a:spcPts val="360"/>
              </a:spcBef>
              <a:spcAft>
                <a:spcPts val="0"/>
              </a:spcAft>
              <a:buClr>
                <a:schemeClr val="dk1"/>
              </a:buClr>
              <a:buSzPts val="1100"/>
              <a:buFont typeface="Arial"/>
              <a:buNone/>
            </a:pPr>
            <a:r>
              <a:rPr lang="en-US" sz="1400">
                <a:solidFill>
                  <a:schemeClr val="dk1"/>
                </a:solidFill>
              </a:rPr>
              <a:t>Next Slide: Brad</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38ff9372b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38ff9372b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sz="1400">
                <a:solidFill>
                  <a:schemeClr val="dk1"/>
                </a:solidFill>
              </a:rPr>
              <a:t>Presenter: Brad  -Open to motions by committee members   </a:t>
            </a:r>
            <a:endParaRPr sz="1400">
              <a:solidFill>
                <a:schemeClr val="dk1"/>
              </a:solidFill>
            </a:endParaRPr>
          </a:p>
          <a:p>
            <a:pPr marL="0" lvl="0" indent="0" algn="l" rtl="0">
              <a:spcBef>
                <a:spcPts val="360"/>
              </a:spcBef>
              <a:spcAft>
                <a:spcPts val="0"/>
              </a:spcAft>
              <a:buClr>
                <a:schemeClr val="dk1"/>
              </a:buClr>
              <a:buSzPts val="1100"/>
              <a:buFont typeface="Arial"/>
              <a:buNone/>
            </a:pPr>
            <a:r>
              <a:rPr lang="en-US" sz="1400">
                <a:solidFill>
                  <a:schemeClr val="dk1"/>
                </a:solidFill>
              </a:rPr>
              <a:t>Next Slide: Brad</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4149fa151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Brad Closes Meeting</a:t>
            </a:r>
            <a:endParaRPr/>
          </a:p>
        </p:txBody>
      </p:sp>
      <p:sp>
        <p:nvSpPr>
          <p:cNvPr id="337" name="Google Shape;337;g114149fa151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2b091bc7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2b091bc7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cdd47279f_3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Presenter: Brad</a:t>
            </a:r>
            <a:endParaRPr/>
          </a:p>
          <a:p>
            <a:pPr marL="0" lvl="0" indent="0" algn="l" rtl="0">
              <a:spcBef>
                <a:spcPts val="0"/>
              </a:spcBef>
              <a:spcAft>
                <a:spcPts val="0"/>
              </a:spcAft>
              <a:buNone/>
            </a:pPr>
            <a:r>
              <a:rPr lang="en-US"/>
              <a:t>Next Slide: Brad</a:t>
            </a:r>
            <a:endParaRPr/>
          </a:p>
        </p:txBody>
      </p:sp>
      <p:sp>
        <p:nvSpPr>
          <p:cNvPr id="69" name="Google Shape;69;gecdd47279f_3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d6a6a52c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Presenter: Brad   -Committee Roll Call  </a:t>
            </a:r>
            <a:endParaRPr/>
          </a:p>
          <a:p>
            <a:pPr marL="0" lvl="0" indent="0" algn="l" rtl="0">
              <a:spcBef>
                <a:spcPts val="0"/>
              </a:spcBef>
              <a:spcAft>
                <a:spcPts val="0"/>
              </a:spcAft>
              <a:buNone/>
            </a:pPr>
            <a:r>
              <a:rPr lang="en-US"/>
              <a:t>Next Slide: Brad (Agenda Roll Call)</a:t>
            </a:r>
            <a:endParaRPr/>
          </a:p>
        </p:txBody>
      </p:sp>
      <p:sp>
        <p:nvSpPr>
          <p:cNvPr id="77" name="Google Shape;77;gfd6a6a52c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94e12a40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Presenter: Brad    -Agenda Roll Call Vote (meeting minutes from last meeting uploaded here: </a:t>
            </a:r>
            <a:r>
              <a:rPr lang="en-US" u="sng">
                <a:solidFill>
                  <a:schemeClr val="hlink"/>
                </a:solidFill>
                <a:hlinkClick r:id="rId3"/>
              </a:rPr>
              <a:t>https://www.hmiscfl.org/hmis-advisory-committee-2/</a:t>
            </a:r>
            <a:r>
              <a:rPr lang="en-US"/>
              <a:t>)</a:t>
            </a:r>
            <a:endParaRPr/>
          </a:p>
          <a:p>
            <a:pPr marL="0" lvl="0" indent="0" algn="l" rtl="0">
              <a:spcBef>
                <a:spcPts val="0"/>
              </a:spcBef>
              <a:spcAft>
                <a:spcPts val="0"/>
              </a:spcAft>
              <a:buNone/>
            </a:pPr>
            <a:r>
              <a:rPr lang="en-US"/>
              <a:t>Next:  Rocky</a:t>
            </a:r>
            <a:endParaRPr/>
          </a:p>
        </p:txBody>
      </p:sp>
      <p:sp>
        <p:nvSpPr>
          <p:cNvPr id="83" name="Google Shape;83;g1394e12a40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8ff9372b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38ff9372b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Presenter: Brad</a:t>
            </a:r>
            <a:endParaRPr/>
          </a:p>
          <a:p>
            <a:pPr marL="0" lvl="0" indent="0" algn="l" rtl="0">
              <a:spcBef>
                <a:spcPts val="0"/>
              </a:spcBef>
              <a:spcAft>
                <a:spcPts val="0"/>
              </a:spcAft>
              <a:buNone/>
            </a:pPr>
            <a:r>
              <a:rPr lang="en-US"/>
              <a:t>Next Slide: Ashley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HUD with its HMIS Standards and the HMIS complaint vendors have taken every possible step to ensure the privacy and security of the data that we collect on the people who we serve in our homeless response system.</a:t>
            </a:r>
            <a:br>
              <a:rPr lang="en-US">
                <a:cs typeface="+mn-lt"/>
              </a:rPr>
            </a:br>
            <a:br>
              <a:rPr lang="en-US">
                <a:cs typeface="+mn-lt"/>
              </a:rPr>
            </a:br>
            <a:r>
              <a:rPr lang="en-US"/>
              <a:t>Close to 500 individual users from approximately 60 agencies in the Central Florida region, have committed themselves to implementing these standards using the community vetted software tools recommended by our HMIS Advisory Committee and supported by HSN’s HMIS staff.</a:t>
            </a:r>
            <a:br>
              <a:rPr lang="en-US">
                <a:cs typeface="+mn-lt"/>
              </a:rPr>
            </a:br>
            <a:br>
              <a:rPr lang="en-US">
                <a:cs typeface="+mn-lt"/>
              </a:rPr>
            </a:br>
            <a:r>
              <a:rPr lang="en-US"/>
              <a:t>Eva is here to help us better understand our story, the story of how we have been able to respond to the housing crisis being lived everyday by so many of our neighbors with the limited resources at our hands.</a:t>
            </a:r>
          </a:p>
        </p:txBody>
      </p:sp>
      <p:sp>
        <p:nvSpPr>
          <p:cNvPr id="4" name="Slide Number Placeholder 3"/>
          <p:cNvSpPr>
            <a:spLocks noGrp="1"/>
          </p:cNvSpPr>
          <p:nvPr>
            <p:ph type="sldNum" sz="quarter" idx="5"/>
          </p:nvPr>
        </p:nvSpPr>
        <p:spPr/>
        <p:txBody>
          <a:bodyPr/>
          <a:lstStyle/>
          <a:p>
            <a:fld id="{E17980B6-64A7-4C4B-83BC-9F4784DE322B}" type="slidenum">
              <a:t>9</a:t>
            </a:fld>
            <a:endParaRPr lang="en-US"/>
          </a:p>
        </p:txBody>
      </p:sp>
    </p:spTree>
    <p:extLst>
      <p:ext uri="{BB962C8B-B14F-4D97-AF65-F5344CB8AC3E}">
        <p14:creationId xmlns:p14="http://schemas.microsoft.com/office/powerpoint/2010/main" val="151896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8CDEA-09BE-02ED-0643-2227D2CFF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DF3E8-B31B-D906-5333-726D1AA46A0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58ACE86-DA1E-076E-5725-7D66E18B384C}"/>
              </a:ext>
            </a:extLst>
          </p:cNvPr>
          <p:cNvSpPr>
            <a:spLocks noGrp="1"/>
          </p:cNvSpPr>
          <p:nvPr>
            <p:ph type="body" idx="1"/>
          </p:nvPr>
        </p:nvSpPr>
        <p:spPr/>
        <p:txBody>
          <a:bodyPr/>
          <a:lstStyle/>
          <a:p>
            <a:r>
              <a:rPr lang="en-US"/>
              <a:t>HUD with its HMIS Standards and the HMIS complaint vendors have taken every possible step to ensure the privacy and security of the data that we collect on the people who we serve in our homeless response system.</a:t>
            </a:r>
            <a:br>
              <a:rPr lang="en-US">
                <a:cs typeface="+mn-lt"/>
              </a:rPr>
            </a:br>
            <a:br>
              <a:rPr lang="en-US">
                <a:cs typeface="+mn-lt"/>
              </a:rPr>
            </a:br>
            <a:r>
              <a:rPr lang="en-US"/>
              <a:t>Close to 500 individual users from approximately 60 agencies in the Central Florida region, have committed themselves to implementing these standards using the community vetted software tools recommended by our HMIS Advisory Committee and supported by HSN’s HMIS staff.</a:t>
            </a:r>
            <a:br>
              <a:rPr lang="en-US">
                <a:cs typeface="+mn-lt"/>
              </a:rPr>
            </a:br>
            <a:br>
              <a:rPr lang="en-US">
                <a:cs typeface="+mn-lt"/>
              </a:rPr>
            </a:br>
            <a:r>
              <a:rPr lang="en-US"/>
              <a:t>Eva is here to help us better understand our story, the story of how we have been able to respond to the housing crisis being lived everyday by so many of our neighbors with the limited resources at our hands.</a:t>
            </a:r>
          </a:p>
        </p:txBody>
      </p:sp>
      <p:sp>
        <p:nvSpPr>
          <p:cNvPr id="4" name="Slide Number Placeholder 3">
            <a:extLst>
              <a:ext uri="{FF2B5EF4-FFF2-40B4-BE49-F238E27FC236}">
                <a16:creationId xmlns:a16="http://schemas.microsoft.com/office/drawing/2014/main" id="{99414AFF-6091-B058-3661-82CC190E9D5E}"/>
              </a:ext>
            </a:extLst>
          </p:cNvPr>
          <p:cNvSpPr>
            <a:spLocks noGrp="1"/>
          </p:cNvSpPr>
          <p:nvPr>
            <p:ph type="sldNum" sz="quarter" idx="5"/>
          </p:nvPr>
        </p:nvSpPr>
        <p:spPr/>
        <p:txBody>
          <a:bodyPr/>
          <a:lstStyle/>
          <a:p>
            <a:fld id="{E17980B6-64A7-4C4B-83BC-9F4784DE322B}" type="slidenum">
              <a:t>10</a:t>
            </a:fld>
            <a:endParaRPr lang="en-US"/>
          </a:p>
        </p:txBody>
      </p:sp>
    </p:spTree>
    <p:extLst>
      <p:ext uri="{BB962C8B-B14F-4D97-AF65-F5344CB8AC3E}">
        <p14:creationId xmlns:p14="http://schemas.microsoft.com/office/powerpoint/2010/main" val="30596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74F77-D89F-A4EC-2A8A-04036A6B1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DAE9E-98D3-1819-CA49-085FE41EF59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5E35DB0-8F9D-BAE7-CC47-6EFB979EEF27}"/>
              </a:ext>
            </a:extLst>
          </p:cNvPr>
          <p:cNvSpPr>
            <a:spLocks noGrp="1"/>
          </p:cNvSpPr>
          <p:nvPr>
            <p:ph type="body" idx="1"/>
          </p:nvPr>
        </p:nvSpPr>
        <p:spPr/>
        <p:txBody>
          <a:bodyPr/>
          <a:lstStyle/>
          <a:p>
            <a:r>
              <a:rPr lang="en-US"/>
              <a:t>HUD with its HMIS Standards and the HMIS complaint vendors have taken every possible step to ensure the privacy and security of the data that we collect on the people who we serve in our homeless response system.</a:t>
            </a:r>
            <a:br>
              <a:rPr lang="en-US">
                <a:cs typeface="+mn-lt"/>
              </a:rPr>
            </a:br>
            <a:br>
              <a:rPr lang="en-US">
                <a:cs typeface="+mn-lt"/>
              </a:rPr>
            </a:br>
            <a:r>
              <a:rPr lang="en-US"/>
              <a:t>Close to 500 individual users from approximately 60 agencies in the Central Florida region, have committed themselves to implementing these standards using the community vetted software tools recommended by our HMIS Advisory Committee and supported by HSN’s HMIS staff.</a:t>
            </a:r>
            <a:br>
              <a:rPr lang="en-US">
                <a:cs typeface="+mn-lt"/>
              </a:rPr>
            </a:br>
            <a:br>
              <a:rPr lang="en-US">
                <a:cs typeface="+mn-lt"/>
              </a:rPr>
            </a:br>
            <a:r>
              <a:rPr lang="en-US"/>
              <a:t>Eva is here to help us better understand our story, the story of how we have been able to respond to the housing crisis being lived everyday by so many of our neighbors with the limited resources at our hands.</a:t>
            </a:r>
          </a:p>
        </p:txBody>
      </p:sp>
      <p:sp>
        <p:nvSpPr>
          <p:cNvPr id="4" name="Slide Number Placeholder 3">
            <a:extLst>
              <a:ext uri="{FF2B5EF4-FFF2-40B4-BE49-F238E27FC236}">
                <a16:creationId xmlns:a16="http://schemas.microsoft.com/office/drawing/2014/main" id="{40A43641-DC20-841A-F8B5-FD4B49339C2F}"/>
              </a:ext>
            </a:extLst>
          </p:cNvPr>
          <p:cNvSpPr>
            <a:spLocks noGrp="1"/>
          </p:cNvSpPr>
          <p:nvPr>
            <p:ph type="sldNum" sz="quarter" idx="5"/>
          </p:nvPr>
        </p:nvSpPr>
        <p:spPr/>
        <p:txBody>
          <a:bodyPr/>
          <a:lstStyle/>
          <a:p>
            <a:fld id="{E17980B6-64A7-4C4B-83BC-9F4784DE322B}" type="slidenum">
              <a:t>11</a:t>
            </a:fld>
            <a:endParaRPr lang="en-US"/>
          </a:p>
        </p:txBody>
      </p:sp>
    </p:spTree>
    <p:extLst>
      <p:ext uri="{BB962C8B-B14F-4D97-AF65-F5344CB8AC3E}">
        <p14:creationId xmlns:p14="http://schemas.microsoft.com/office/powerpoint/2010/main" val="102784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272D1-595C-6B42-4127-8B0E2B868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DE457-870C-4B2B-E1EF-0D5998B0347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2EB0CD8-11C0-653B-B4C9-32D8817FFABC}"/>
              </a:ext>
            </a:extLst>
          </p:cNvPr>
          <p:cNvSpPr>
            <a:spLocks noGrp="1"/>
          </p:cNvSpPr>
          <p:nvPr>
            <p:ph type="body" idx="1"/>
          </p:nvPr>
        </p:nvSpPr>
        <p:spPr/>
        <p:txBody>
          <a:bodyPr/>
          <a:lstStyle/>
          <a:p>
            <a:r>
              <a:rPr lang="en-US"/>
              <a:t>HUD with its HMIS Standards and the HMIS complaint vendors have taken every possible step to ensure the privacy and security of the data that we collect on the people who we serve in our homeless response system.</a:t>
            </a:r>
            <a:br>
              <a:rPr lang="en-US">
                <a:cs typeface="+mn-lt"/>
              </a:rPr>
            </a:br>
            <a:br>
              <a:rPr lang="en-US">
                <a:cs typeface="+mn-lt"/>
              </a:rPr>
            </a:br>
            <a:r>
              <a:rPr lang="en-US"/>
              <a:t>Close to 500 individual users from approximately 60 agencies in the Central Florida region, have committed themselves to implementing these standards using the community vetted software tools recommended by our HMIS Advisory Committee and supported by HSN’s HMIS staff.</a:t>
            </a:r>
            <a:br>
              <a:rPr lang="en-US">
                <a:cs typeface="+mn-lt"/>
              </a:rPr>
            </a:br>
            <a:br>
              <a:rPr lang="en-US">
                <a:cs typeface="+mn-lt"/>
              </a:rPr>
            </a:br>
            <a:r>
              <a:rPr lang="en-US"/>
              <a:t>Eva is here to help us better understand our story, the story of how we have been able to respond to the housing crisis being lived everyday by so many of our neighbors with the limited resources at our hands.</a:t>
            </a:r>
          </a:p>
        </p:txBody>
      </p:sp>
      <p:sp>
        <p:nvSpPr>
          <p:cNvPr id="4" name="Slide Number Placeholder 3">
            <a:extLst>
              <a:ext uri="{FF2B5EF4-FFF2-40B4-BE49-F238E27FC236}">
                <a16:creationId xmlns:a16="http://schemas.microsoft.com/office/drawing/2014/main" id="{2E6779BA-EE0D-6DA0-F43D-4A75005A4A03}"/>
              </a:ext>
            </a:extLst>
          </p:cNvPr>
          <p:cNvSpPr>
            <a:spLocks noGrp="1"/>
          </p:cNvSpPr>
          <p:nvPr>
            <p:ph type="sldNum" sz="quarter" idx="5"/>
          </p:nvPr>
        </p:nvSpPr>
        <p:spPr/>
        <p:txBody>
          <a:bodyPr/>
          <a:lstStyle/>
          <a:p>
            <a:fld id="{E17980B6-64A7-4C4B-83BC-9F4784DE322B}" type="slidenum">
              <a:t>12</a:t>
            </a:fld>
            <a:endParaRPr lang="en-US"/>
          </a:p>
        </p:txBody>
      </p:sp>
    </p:spTree>
    <p:extLst>
      <p:ext uri="{BB962C8B-B14F-4D97-AF65-F5344CB8AC3E}">
        <p14:creationId xmlns:p14="http://schemas.microsoft.com/office/powerpoint/2010/main" val="3321081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
        <p:cNvGrpSpPr/>
        <p:nvPr/>
      </p:nvGrpSpPr>
      <p:grpSpPr>
        <a:xfrm>
          <a:off x="0" y="0"/>
          <a:ext cx="0" cy="0"/>
          <a:chOff x="0" y="0"/>
          <a:chExt cx="0" cy="0"/>
        </a:xfrm>
      </p:grpSpPr>
      <p:sp>
        <p:nvSpPr>
          <p:cNvPr id="11" name="Google Shape;11;p2"/>
          <p:cNvSpPr/>
          <p:nvPr/>
        </p:nvSpPr>
        <p:spPr>
          <a:xfrm>
            <a:off x="0" y="1537930"/>
            <a:ext cx="12192000" cy="483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5400" b="1" i="0" u="none" strike="noStrike" cap="none">
                <a:solidFill>
                  <a:srgbClr val="002060"/>
                </a:solidFill>
                <a:latin typeface="Calibri"/>
                <a:ea typeface="Calibri"/>
                <a:cs typeface="Calibri"/>
                <a:sym typeface="Calibri"/>
              </a:rPr>
              <a:t>Introduction to HMIS</a:t>
            </a:r>
            <a:endParaRPr sz="1400"/>
          </a:p>
          <a:p>
            <a:pPr marL="0" marR="0" lvl="0" indent="0" algn="ctr" rtl="0">
              <a:lnSpc>
                <a:spcPct val="100000"/>
              </a:lnSpc>
              <a:spcBef>
                <a:spcPts val="0"/>
              </a:spcBef>
              <a:spcAft>
                <a:spcPts val="0"/>
              </a:spcAft>
              <a:buNone/>
            </a:pPr>
            <a:r>
              <a:rPr lang="en-US" sz="5400" b="1" i="0" u="none" strike="noStrike" cap="none">
                <a:solidFill>
                  <a:srgbClr val="002060"/>
                </a:solidFill>
                <a:latin typeface="Calibri"/>
                <a:ea typeface="Calibri"/>
                <a:cs typeface="Calibri"/>
                <a:sym typeface="Calibri"/>
              </a:rPr>
              <a:t>Continuum of Care FL-507</a:t>
            </a:r>
            <a:endParaRPr sz="1400"/>
          </a:p>
          <a:p>
            <a:pPr marL="0" marR="0" lvl="0" indent="0" algn="ctr" rtl="0">
              <a:lnSpc>
                <a:spcPct val="100000"/>
              </a:lnSpc>
              <a:spcBef>
                <a:spcPts val="0"/>
              </a:spcBef>
              <a:spcAft>
                <a:spcPts val="0"/>
              </a:spcAft>
              <a:buNone/>
            </a:pPr>
            <a:endParaRPr sz="5400" b="1"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None/>
            </a:pPr>
            <a:endParaRPr sz="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Homeless Services Network of Central Florida</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4065-D L.B. McLeod Road</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Orlando, FL 32811</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Phone: (407) 893-0133</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Fax: (407) 893-5299</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www.hsncfl.org</a:t>
            </a:r>
            <a:endParaRPr sz="2800" b="0" i="0" u="none" strike="noStrike" cap="non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a:stretch/>
        </p:blipFill>
        <p:spPr>
          <a:xfrm>
            <a:off x="4724190" y="428152"/>
            <a:ext cx="2743617" cy="1290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609600" y="274638"/>
            <a:ext cx="10972800" cy="1143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4400"/>
              <a:buFont typeface="Cabin"/>
              <a:buNone/>
              <a:defRPr sz="44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11"/>
          <p:cNvSpPr txBox="1">
            <a:spLocks noGrp="1"/>
          </p:cNvSpPr>
          <p:nvPr>
            <p:ph type="body" idx="1"/>
          </p:nvPr>
        </p:nvSpPr>
        <p:spPr>
          <a:xfrm rot="5400000">
            <a:off x="3833001" y="-1623200"/>
            <a:ext cx="4526000" cy="10972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02060"/>
              </a:buClr>
              <a:buSzPts val="3200"/>
              <a:buFont typeface="Arial"/>
              <a:buChar char="•"/>
              <a:defRPr sz="3200" b="0" i="0" u="none" strike="noStrike" cap="none">
                <a:solidFill>
                  <a:srgbClr val="00206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B8B8"/>
              </a:buClr>
              <a:buSzPts val="2800"/>
              <a:buFont typeface="Arial"/>
              <a:buChar char="–"/>
              <a:defRPr sz="2800" b="0" i="0" u="none" strike="noStrike" cap="none">
                <a:solidFill>
                  <a:srgbClr val="00B8B8"/>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E36C09"/>
              </a:buClr>
              <a:buSzPts val="2400"/>
              <a:buFont typeface="Arial"/>
              <a:buChar char="•"/>
              <a:defRPr sz="2400" b="0" i="0" u="none" strike="noStrike" cap="none">
                <a:solidFill>
                  <a:srgbClr val="E36C09"/>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sldNum" idx="12"/>
          </p:nvPr>
        </p:nvSpPr>
        <p:spPr>
          <a:xfrm>
            <a:off x="10831457" y="6369045"/>
            <a:ext cx="750800" cy="2924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rot="5400000">
            <a:off x="7284801" y="1828639"/>
            <a:ext cx="5851600" cy="274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3200"/>
              <a:buFont typeface="Cabin"/>
              <a:buNone/>
              <a:defRPr sz="32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12"/>
          <p:cNvSpPr txBox="1">
            <a:spLocks noGrp="1"/>
          </p:cNvSpPr>
          <p:nvPr>
            <p:ph type="body" idx="1"/>
          </p:nvPr>
        </p:nvSpPr>
        <p:spPr>
          <a:xfrm rot="5400000">
            <a:off x="1697200" y="-812561"/>
            <a:ext cx="5851600" cy="8026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0B8B8"/>
              </a:buClr>
              <a:buSzPts val="3200"/>
              <a:buFont typeface="Arial"/>
              <a:buChar char="•"/>
              <a:defRPr sz="3200" b="0" i="0" u="none" strike="noStrike" cap="none">
                <a:solidFill>
                  <a:srgbClr val="00B8B8"/>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B8B8"/>
              </a:buClr>
              <a:buSzPts val="2800"/>
              <a:buFont typeface="Arial"/>
              <a:buChar char="–"/>
              <a:defRPr sz="2800" b="0" i="0" u="none" strike="noStrike" cap="none">
                <a:solidFill>
                  <a:srgbClr val="00B8B8"/>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E36C09"/>
              </a:buClr>
              <a:buSzPts val="2400"/>
              <a:buFont typeface="Arial"/>
              <a:buChar char="•"/>
              <a:defRPr sz="2400" b="0" i="0" u="none" strike="noStrike" cap="none">
                <a:solidFill>
                  <a:srgbClr val="E36C09"/>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2"/>
          <p:cNvSpPr txBox="1">
            <a:spLocks noGrp="1"/>
          </p:cNvSpPr>
          <p:nvPr>
            <p:ph type="sldNum" idx="12"/>
          </p:nvPr>
        </p:nvSpPr>
        <p:spPr>
          <a:xfrm>
            <a:off x="10831457" y="6369045"/>
            <a:ext cx="750800" cy="2924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09600" y="274638"/>
            <a:ext cx="10972800" cy="1143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3"/>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8" name="Google Shape;58;p13"/>
          <p:cNvSpPr txBox="1">
            <a:spLocks noGrp="1"/>
          </p:cNvSpPr>
          <p:nvPr>
            <p:ph type="dt" idx="10"/>
          </p:nvPr>
        </p:nvSpPr>
        <p:spPr>
          <a:xfrm>
            <a:off x="609600" y="6356350"/>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165600" y="6356350"/>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737600" y="6356350"/>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914400" y="2130425"/>
            <a:ext cx="10363200" cy="1470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4400"/>
              <a:buFont typeface="Cabin"/>
              <a:buNone/>
              <a:defRPr sz="44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00B8B8"/>
              </a:buClr>
              <a:buSzPts val="3200"/>
              <a:buFont typeface="Arial"/>
              <a:buNone/>
              <a:defRPr sz="3200" b="0" i="0" u="none" strike="noStrike" cap="none">
                <a:solidFill>
                  <a:srgbClr val="00B8B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6" name="Google Shape;16;p3"/>
          <p:cNvSpPr txBox="1">
            <a:spLocks noGrp="1"/>
          </p:cNvSpPr>
          <p:nvPr>
            <p:ph type="sldNum" idx="12"/>
          </p:nvPr>
        </p:nvSpPr>
        <p:spPr>
          <a:xfrm>
            <a:off x="10831457" y="6369045"/>
            <a:ext cx="750800" cy="292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4400"/>
              <a:buFont typeface="Cabin"/>
              <a:buNone/>
              <a:defRPr sz="44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4"/>
          <p:cNvSpPr txBox="1">
            <a:spLocks noGrp="1"/>
          </p:cNvSpPr>
          <p:nvPr>
            <p:ph type="body" idx="1"/>
          </p:nvPr>
        </p:nvSpPr>
        <p:spPr>
          <a:xfrm rot="5400000">
            <a:off x="3833101" y="-1623300"/>
            <a:ext cx="4525800" cy="10972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02060"/>
              </a:buClr>
              <a:buSzPts val="3200"/>
              <a:buFont typeface="Arial"/>
              <a:buChar char="•"/>
              <a:defRPr sz="3200" b="0" i="0" u="none" strike="noStrike" cap="none">
                <a:solidFill>
                  <a:srgbClr val="00206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B8B8"/>
              </a:buClr>
              <a:buSzPts val="2800"/>
              <a:buFont typeface="Arial"/>
              <a:buChar char="–"/>
              <a:defRPr sz="2800" b="0" i="0" u="none" strike="noStrike" cap="none">
                <a:solidFill>
                  <a:srgbClr val="00B8B8"/>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E36C09"/>
              </a:buClr>
              <a:buSzPts val="2400"/>
              <a:buFont typeface="Arial"/>
              <a:buChar char="•"/>
              <a:defRPr sz="2400" b="0" i="0" u="none" strike="noStrike" cap="none">
                <a:solidFill>
                  <a:srgbClr val="E36C09"/>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sldNum" idx="12"/>
          </p:nvPr>
        </p:nvSpPr>
        <p:spPr>
          <a:xfrm>
            <a:off x="10831457" y="6369045"/>
            <a:ext cx="750800" cy="292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rot="5400000">
            <a:off x="7284851" y="1828589"/>
            <a:ext cx="5851500" cy="274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3200"/>
              <a:buFont typeface="Cabin"/>
              <a:buNone/>
              <a:defRPr sz="32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5"/>
          <p:cNvSpPr txBox="1">
            <a:spLocks noGrp="1"/>
          </p:cNvSpPr>
          <p:nvPr>
            <p:ph type="body" idx="1"/>
          </p:nvPr>
        </p:nvSpPr>
        <p:spPr>
          <a:xfrm rot="5400000">
            <a:off x="1697250" y="-812611"/>
            <a:ext cx="5851500" cy="8026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0B8B8"/>
              </a:buClr>
              <a:buSzPts val="3200"/>
              <a:buFont typeface="Arial"/>
              <a:buChar char="•"/>
              <a:defRPr sz="3200" b="0" i="0" u="none" strike="noStrike" cap="none">
                <a:solidFill>
                  <a:srgbClr val="00B8B8"/>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B8B8"/>
              </a:buClr>
              <a:buSzPts val="2800"/>
              <a:buFont typeface="Arial"/>
              <a:buChar char="–"/>
              <a:defRPr sz="2800" b="0" i="0" u="none" strike="noStrike" cap="none">
                <a:solidFill>
                  <a:srgbClr val="00B8B8"/>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E36C09"/>
              </a:buClr>
              <a:buSzPts val="2400"/>
              <a:buFont typeface="Arial"/>
              <a:buChar char="•"/>
              <a:defRPr sz="2400" b="0" i="0" u="none" strike="noStrike" cap="none">
                <a:solidFill>
                  <a:srgbClr val="E36C09"/>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sldNum" idx="12"/>
          </p:nvPr>
        </p:nvSpPr>
        <p:spPr>
          <a:xfrm>
            <a:off x="10831457" y="6369045"/>
            <a:ext cx="750800" cy="292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 name="Google Shape;28;p6"/>
          <p:cNvSpPr txBox="1">
            <a:spLocks noGrp="1"/>
          </p:cNvSpPr>
          <p:nvPr>
            <p:ph type="dt" idx="10"/>
          </p:nvPr>
        </p:nvSpPr>
        <p:spPr>
          <a:xfrm>
            <a:off x="609600" y="6356350"/>
            <a:ext cx="284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4165600" y="6356350"/>
            <a:ext cx="3860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8737600" y="6356350"/>
            <a:ext cx="2844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 name="Google Shape;33;p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4" name="Google Shape;34;p7"/>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744CE3-0875-4B69-89C0-6F72D8139561}"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188893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0"/>
        <p:cNvGrpSpPr/>
        <p:nvPr/>
      </p:nvGrpSpPr>
      <p:grpSpPr>
        <a:xfrm>
          <a:off x="0" y="0"/>
          <a:ext cx="0" cy="0"/>
          <a:chOff x="0" y="0"/>
          <a:chExt cx="0" cy="0"/>
        </a:xfrm>
      </p:grpSpPr>
      <p:sp>
        <p:nvSpPr>
          <p:cNvPr id="41" name="Google Shape;41;p9"/>
          <p:cNvSpPr/>
          <p:nvPr/>
        </p:nvSpPr>
        <p:spPr>
          <a:xfrm>
            <a:off x="0" y="1537930"/>
            <a:ext cx="12192000" cy="483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5400" b="1" i="0" u="none" strike="noStrike" cap="none">
                <a:solidFill>
                  <a:srgbClr val="002060"/>
                </a:solidFill>
                <a:latin typeface="Calibri"/>
                <a:ea typeface="Calibri"/>
                <a:cs typeface="Calibri"/>
                <a:sym typeface="Calibri"/>
              </a:rPr>
              <a:t>Introduction to HMIS</a:t>
            </a:r>
            <a:endParaRPr sz="1400"/>
          </a:p>
          <a:p>
            <a:pPr marL="0" marR="0" lvl="0" indent="0" algn="ctr" rtl="0">
              <a:lnSpc>
                <a:spcPct val="100000"/>
              </a:lnSpc>
              <a:spcBef>
                <a:spcPts val="0"/>
              </a:spcBef>
              <a:spcAft>
                <a:spcPts val="0"/>
              </a:spcAft>
              <a:buNone/>
            </a:pPr>
            <a:r>
              <a:rPr lang="en-US" sz="5400" b="1" i="0" u="none" strike="noStrike" cap="none">
                <a:solidFill>
                  <a:srgbClr val="002060"/>
                </a:solidFill>
                <a:latin typeface="Calibri"/>
                <a:ea typeface="Calibri"/>
                <a:cs typeface="Calibri"/>
                <a:sym typeface="Calibri"/>
              </a:rPr>
              <a:t>Continuum of Care FL-507</a:t>
            </a:r>
            <a:endParaRPr sz="1400"/>
          </a:p>
          <a:p>
            <a:pPr marL="0" marR="0" lvl="0" indent="0" algn="ctr" rtl="0">
              <a:lnSpc>
                <a:spcPct val="100000"/>
              </a:lnSpc>
              <a:spcBef>
                <a:spcPts val="0"/>
              </a:spcBef>
              <a:spcAft>
                <a:spcPts val="0"/>
              </a:spcAft>
              <a:buNone/>
            </a:pPr>
            <a:endParaRPr sz="5400" b="1"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None/>
            </a:pPr>
            <a:endParaRPr sz="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Homeless Services Network of Central Florida</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4065-D L.B. McLeod Road</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Orlando, FL 32811</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Phone: (407) 893-0133</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Fax: (407) 893-5299</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www.hsncfl.org</a:t>
            </a:r>
            <a:endParaRPr sz="2800" b="0" i="0" u="none" strike="noStrike" cap="none">
              <a:solidFill>
                <a:schemeClr val="dk1"/>
              </a:solidFill>
              <a:latin typeface="Calibri"/>
              <a:ea typeface="Calibri"/>
              <a:cs typeface="Calibri"/>
              <a:sym typeface="Calibri"/>
            </a:endParaRPr>
          </a:p>
        </p:txBody>
      </p:sp>
      <p:pic>
        <p:nvPicPr>
          <p:cNvPr id="42" name="Google Shape;42;p9"/>
          <p:cNvPicPr preferRelativeResize="0"/>
          <p:nvPr/>
        </p:nvPicPr>
        <p:blipFill rotWithShape="1">
          <a:blip r:embed="rId2">
            <a:alphaModFix/>
          </a:blip>
          <a:srcRect/>
          <a:stretch/>
        </p:blipFill>
        <p:spPr>
          <a:xfrm>
            <a:off x="4724189" y="428151"/>
            <a:ext cx="2057712" cy="96797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10"/>
          <p:cNvSpPr txBox="1">
            <a:spLocks noGrp="1"/>
          </p:cNvSpPr>
          <p:nvPr>
            <p:ph type="ctrTitle"/>
          </p:nvPr>
        </p:nvSpPr>
        <p:spPr>
          <a:xfrm>
            <a:off x="914400" y="2130425"/>
            <a:ext cx="10363200" cy="1470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4400"/>
              <a:buFont typeface="Cabin"/>
              <a:buNone/>
              <a:defRPr sz="44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0"/>
          <p:cNvSpPr txBox="1">
            <a:spLocks noGrp="1"/>
          </p:cNvSpPr>
          <p:nvPr>
            <p:ph type="subTitle" idx="1"/>
          </p:nvPr>
        </p:nvSpPr>
        <p:spPr>
          <a:xfrm>
            <a:off x="1828800" y="3886200"/>
            <a:ext cx="8534400" cy="17528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00B8B8"/>
              </a:buClr>
              <a:buSzPts val="3200"/>
              <a:buFont typeface="Arial"/>
              <a:buNone/>
              <a:defRPr sz="3200" b="0" i="0" u="none" strike="noStrike" cap="none">
                <a:solidFill>
                  <a:srgbClr val="00B8B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6" name="Google Shape;46;p10"/>
          <p:cNvSpPr txBox="1">
            <a:spLocks noGrp="1"/>
          </p:cNvSpPr>
          <p:nvPr>
            <p:ph type="sldNum" idx="12"/>
          </p:nvPr>
        </p:nvSpPr>
        <p:spPr>
          <a:xfrm>
            <a:off x="10831457" y="6369045"/>
            <a:ext cx="750800" cy="2924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mt="20000"/>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4143303" y="-1798"/>
            <a:ext cx="8039616" cy="6859801"/>
          </a:xfrm>
          <a:custGeom>
            <a:avLst/>
            <a:gdLst/>
            <a:ahLst/>
            <a:cxnLst/>
            <a:rect l="l" t="t" r="r" b="b"/>
            <a:pathLst>
              <a:path w="6029712" h="6859801" extrusionOk="0">
                <a:moveTo>
                  <a:pt x="0" y="291"/>
                </a:moveTo>
                <a:lnTo>
                  <a:pt x="6029712" y="0"/>
                </a:lnTo>
                <a:lnTo>
                  <a:pt x="6029712" y="6858001"/>
                </a:lnTo>
                <a:lnTo>
                  <a:pt x="1024828" y="6859801"/>
                </a:lnTo>
                <a:lnTo>
                  <a:pt x="0" y="29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7;p1"/>
          <p:cNvSpPr/>
          <p:nvPr/>
        </p:nvSpPr>
        <p:spPr>
          <a:xfrm>
            <a:off x="2957459" y="-899"/>
            <a:ext cx="1603484" cy="6856730"/>
          </a:xfrm>
          <a:custGeom>
            <a:avLst/>
            <a:gdLst/>
            <a:ahLst/>
            <a:cxnLst/>
            <a:rect l="l" t="t" r="r" b="b"/>
            <a:pathLst>
              <a:path w="1202613" h="6856730" extrusionOk="0">
                <a:moveTo>
                  <a:pt x="0" y="820"/>
                </a:moveTo>
                <a:lnTo>
                  <a:pt x="182705" y="0"/>
                </a:lnTo>
                <a:lnTo>
                  <a:pt x="1202613" y="6856730"/>
                </a:lnTo>
                <a:lnTo>
                  <a:pt x="1016387" y="6856729"/>
                </a:lnTo>
                <a:lnTo>
                  <a:pt x="0" y="82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8;p1"/>
          <p:cNvSpPr txBox="1">
            <a:spLocks noGrp="1"/>
          </p:cNvSpPr>
          <p:nvPr>
            <p:ph type="dt" idx="10"/>
          </p:nvPr>
        </p:nvSpPr>
        <p:spPr>
          <a:xfrm>
            <a:off x="609600" y="6356748"/>
            <a:ext cx="2844800" cy="364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9" name="Google Shape;9;p1"/>
          <p:cNvPicPr preferRelativeResize="0"/>
          <p:nvPr/>
        </p:nvPicPr>
        <p:blipFill>
          <a:blip r:embed="rId10">
            <a:alphaModFix/>
          </a:blip>
          <a:stretch>
            <a:fillRect/>
          </a:stretch>
        </p:blipFill>
        <p:spPr>
          <a:xfrm>
            <a:off x="10441334" y="139326"/>
            <a:ext cx="1485633"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6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mt="20000"/>
          </a:blip>
          <a:stretch>
            <a:fillRect/>
          </a:stretch>
        </a:blipFill>
        <a:effectLst/>
      </p:bgPr>
    </p:bg>
    <p:spTree>
      <p:nvGrpSpPr>
        <p:cNvPr id="1" name="Shape 35"/>
        <p:cNvGrpSpPr/>
        <p:nvPr/>
      </p:nvGrpSpPr>
      <p:grpSpPr>
        <a:xfrm>
          <a:off x="0" y="0"/>
          <a:ext cx="0" cy="0"/>
          <a:chOff x="0" y="0"/>
          <a:chExt cx="0" cy="0"/>
        </a:xfrm>
      </p:grpSpPr>
      <p:sp>
        <p:nvSpPr>
          <p:cNvPr id="36" name="Google Shape;36;p8"/>
          <p:cNvSpPr/>
          <p:nvPr/>
        </p:nvSpPr>
        <p:spPr>
          <a:xfrm>
            <a:off x="4143303" y="-1798"/>
            <a:ext cx="8039616" cy="6859801"/>
          </a:xfrm>
          <a:custGeom>
            <a:avLst/>
            <a:gdLst/>
            <a:ahLst/>
            <a:cxnLst/>
            <a:rect l="l" t="t" r="r" b="b"/>
            <a:pathLst>
              <a:path w="6029712" h="6859801" extrusionOk="0">
                <a:moveTo>
                  <a:pt x="0" y="291"/>
                </a:moveTo>
                <a:lnTo>
                  <a:pt x="6029712" y="0"/>
                </a:lnTo>
                <a:lnTo>
                  <a:pt x="6029712" y="6858001"/>
                </a:lnTo>
                <a:lnTo>
                  <a:pt x="1024828" y="6859801"/>
                </a:lnTo>
                <a:lnTo>
                  <a:pt x="0" y="29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8"/>
          <p:cNvSpPr/>
          <p:nvPr/>
        </p:nvSpPr>
        <p:spPr>
          <a:xfrm>
            <a:off x="2957459" y="-899"/>
            <a:ext cx="1603484" cy="6856730"/>
          </a:xfrm>
          <a:custGeom>
            <a:avLst/>
            <a:gdLst/>
            <a:ahLst/>
            <a:cxnLst/>
            <a:rect l="l" t="t" r="r" b="b"/>
            <a:pathLst>
              <a:path w="1202613" h="6856730" extrusionOk="0">
                <a:moveTo>
                  <a:pt x="0" y="820"/>
                </a:moveTo>
                <a:lnTo>
                  <a:pt x="182705" y="0"/>
                </a:lnTo>
                <a:lnTo>
                  <a:pt x="1202613" y="6856730"/>
                </a:lnTo>
                <a:lnTo>
                  <a:pt x="1016387" y="6856729"/>
                </a:lnTo>
                <a:lnTo>
                  <a:pt x="0" y="82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8"/>
          <p:cNvSpPr txBox="1">
            <a:spLocks noGrp="1"/>
          </p:cNvSpPr>
          <p:nvPr>
            <p:ph type="dt" idx="10"/>
          </p:nvPr>
        </p:nvSpPr>
        <p:spPr>
          <a:xfrm>
            <a:off x="609600" y="6356748"/>
            <a:ext cx="2844800" cy="364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9" name="Google Shape;39;p8"/>
          <p:cNvPicPr preferRelativeResize="0"/>
          <p:nvPr/>
        </p:nvPicPr>
        <p:blipFill>
          <a:blip r:embed="rId8">
            <a:alphaModFix/>
          </a:blip>
          <a:stretch>
            <a:fillRect/>
          </a:stretch>
        </p:blipFill>
        <p:spPr>
          <a:xfrm>
            <a:off x="10441333" y="139333"/>
            <a:ext cx="1341067" cy="729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public.tableau.com/app/profile/agustin.paz/viz/HSNEnrollmentSummaryDashboardV4_0/Dashboard1?publish=ye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mailto:hmis@hsncfl.org" TargetMode="External"/><Relationship Id="rId2" Type="http://schemas.microsoft.com/office/2018/10/relationships/comments" Target="../comments/modernComment_12C_743F7CED.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D_0.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www.hmiscfl.org" TargetMode="External"/><Relationship Id="rId4" Type="http://schemas.openxmlformats.org/officeDocument/2006/relationships/hyperlink" Target="https://zoom.us/j/97407205687" TargetMode="External"/></Relationships>
</file>

<file path=ppt/slides/_rels/slide15.xml.rels><?xml version="1.0" encoding="UTF-8" standalone="yes"?>
<Relationships xmlns="http://schemas.openxmlformats.org/package/2006/relationships"><Relationship Id="rId3" Type="http://schemas.microsoft.com/office/2018/10/relationships/comments" Target="../comments/modernComment_11E_0.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mailto:hmis@hsncfl.org" TargetMode="External"/><Relationship Id="rId4" Type="http://schemas.openxmlformats.org/officeDocument/2006/relationships/hyperlink" Target="http://www.hmiscfl.org" TargetMode="Externa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C_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microsoft.com/office/2018/10/relationships/comments" Target="../comments/modernComment_11F_0.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www.hmiscfl.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hmiscfl.or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miscfl.org/coc_spm_dash/" TargetMode="External"/><Relationship Id="rId2" Type="http://schemas.openxmlformats.org/officeDocument/2006/relationships/hyperlink" Target="https://www.hmiscfl.org/reporting/" TargetMode="Externa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create.piktochart.com/output/5675bb8e8f52-system-performance-measures-23-24"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hmiscfl.org/reporting/"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canva.com/design/DAGnVsW2KFI/y_l47HwE488UAGMdphkHgw/watch?utm_content=DAGnVsW2KFI&amp;utm_campaign=designshare&amp;utm_medium=link2&amp;utm_source=uniquelinks&amp;utlId=hc79c7b8cb5" TargetMode="External"/><Relationship Id="rId2" Type="http://schemas.microsoft.com/office/2018/10/relationships/comments" Target="../comments/modernComment_126_16840144.xml"/><Relationship Id="rId1" Type="http://schemas.openxmlformats.org/officeDocument/2006/relationships/slideLayout" Target="../slideLayouts/slideLayout5.xml"/><Relationship Id="rId4" Type="http://schemas.openxmlformats.org/officeDocument/2006/relationships/hyperlink" Target="https://www.canva.com/design/DAGnVlHX7kk/aSIcpZSdbDPrgoInOTWtyg/watch?utm_content=DAGnVlHX7kk&amp;utm_campaign=designshare&amp;utm_medium=link2&amp;utm_source=uniquelinks&amp;utlId=h97caa9f58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2209800" y="1441556"/>
            <a:ext cx="7772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a:t>HMIS Advisory </a:t>
            </a:r>
            <a:endParaRPr b="1"/>
          </a:p>
          <a:p>
            <a:pPr marL="0" lvl="0" indent="0" algn="ctr" rtl="0">
              <a:spcBef>
                <a:spcPts val="0"/>
              </a:spcBef>
              <a:spcAft>
                <a:spcPts val="0"/>
              </a:spcAft>
              <a:buClr>
                <a:schemeClr val="dk1"/>
              </a:buClr>
              <a:buSzPts val="4400"/>
              <a:buFont typeface="Calibri"/>
              <a:buNone/>
            </a:pPr>
            <a:r>
              <a:rPr lang="en-US" b="1"/>
              <a:t>Committee Meeting</a:t>
            </a:r>
            <a:endParaRPr b="1"/>
          </a:p>
        </p:txBody>
      </p:sp>
      <p:sp>
        <p:nvSpPr>
          <p:cNvPr id="66" name="Google Shape;66;p14"/>
          <p:cNvSpPr txBox="1">
            <a:spLocks noGrp="1"/>
          </p:cNvSpPr>
          <p:nvPr>
            <p:ph type="subTitle" idx="1"/>
          </p:nvPr>
        </p:nvSpPr>
        <p:spPr>
          <a:xfrm>
            <a:off x="2313569" y="3140869"/>
            <a:ext cx="7543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marL="0" lvl="0" indent="0" algn="ctr" rtl="0">
              <a:spcBef>
                <a:spcPts val="0"/>
              </a:spcBef>
              <a:spcAft>
                <a:spcPts val="0"/>
              </a:spcAft>
              <a:buClr>
                <a:srgbClr val="888888"/>
              </a:buClr>
              <a:buSzPts val="3200"/>
              <a:buNone/>
            </a:pPr>
            <a:r>
              <a:rPr lang="en-US">
                <a:solidFill>
                  <a:schemeClr val="dk1"/>
                </a:solidFill>
              </a:rPr>
              <a:t>CoC FL-507</a:t>
            </a:r>
            <a:endParaRPr>
              <a:solidFill>
                <a:schemeClr val="dk1"/>
              </a:solidFill>
            </a:endParaRPr>
          </a:p>
          <a:p>
            <a:pPr>
              <a:spcBef>
                <a:spcPts val="0"/>
              </a:spcBef>
              <a:buClr>
                <a:srgbClr val="888888"/>
              </a:buClr>
            </a:pPr>
            <a:r>
              <a:rPr lang="en-US">
                <a:solidFill>
                  <a:schemeClr val="dk1"/>
                </a:solidFill>
              </a:rPr>
              <a:t>May 13th, 2025</a:t>
            </a:r>
            <a:br>
              <a:rPr lang="en-US"/>
            </a:br>
            <a:endParaRPr sz="1800">
              <a:solidFill>
                <a:schemeClr val="dk1"/>
              </a:solidFill>
            </a:endParaRPr>
          </a:p>
          <a:p>
            <a:pPr marL="0" lvl="0" indent="0" algn="ctr" rtl="0">
              <a:spcBef>
                <a:spcPts val="0"/>
              </a:spcBef>
              <a:spcAft>
                <a:spcPts val="0"/>
              </a:spcAft>
              <a:buClr>
                <a:srgbClr val="888888"/>
              </a:buClr>
              <a:buSzPts val="3200"/>
              <a:buNone/>
            </a:pPr>
            <a:endParaRPr sz="2700">
              <a:solidFill>
                <a:schemeClr val="dk1"/>
              </a:solidFill>
            </a:endParaRPr>
          </a:p>
          <a:p>
            <a:pPr>
              <a:spcBef>
                <a:spcPts val="0"/>
              </a:spcBef>
              <a:buClr>
                <a:srgbClr val="888888"/>
              </a:buClr>
            </a:pPr>
            <a:r>
              <a:rPr lang="en-US" sz="2700">
                <a:solidFill>
                  <a:schemeClr val="dk1"/>
                </a:solidFill>
              </a:rPr>
              <a:t>Melissa Sandel, Committee Chair</a:t>
            </a:r>
            <a:endParaRPr sz="2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E88B4-492D-A064-7ED0-11A544641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52D86-DA79-EC39-6201-B8C07DE52C78}"/>
              </a:ext>
            </a:extLst>
          </p:cNvPr>
          <p:cNvSpPr>
            <a:spLocks noGrp="1"/>
          </p:cNvSpPr>
          <p:nvPr>
            <p:ph type="title"/>
          </p:nvPr>
        </p:nvSpPr>
        <p:spPr/>
        <p:txBody>
          <a:bodyPr/>
          <a:lstStyle/>
          <a:p>
            <a:pPr>
              <a:buNone/>
            </a:pPr>
            <a:r>
              <a:rPr lang="en-US" sz="4000" b="1">
                <a:solidFill>
                  <a:schemeClr val="bg2"/>
                </a:solidFill>
                <a:latin typeface="Calibri"/>
                <a:ea typeface="Calibri"/>
                <a:cs typeface="Calibri"/>
              </a:rPr>
              <a:t>Community Dashboard Planning</a:t>
            </a:r>
            <a:endParaRPr lang="en-US" b="1">
              <a:solidFill>
                <a:schemeClr val="bg2"/>
              </a:solidFill>
            </a:endParaRPr>
          </a:p>
        </p:txBody>
      </p:sp>
      <p:sp>
        <p:nvSpPr>
          <p:cNvPr id="3" name="Content Placeholder 2">
            <a:extLst>
              <a:ext uri="{FF2B5EF4-FFF2-40B4-BE49-F238E27FC236}">
                <a16:creationId xmlns:a16="http://schemas.microsoft.com/office/drawing/2014/main" id="{A2C7AC8C-139C-6C55-49C0-3E1EF39DF202}"/>
              </a:ext>
            </a:extLst>
          </p:cNvPr>
          <p:cNvSpPr>
            <a:spLocks noGrp="1"/>
          </p:cNvSpPr>
          <p:nvPr>
            <p:ph idx="1"/>
          </p:nvPr>
        </p:nvSpPr>
        <p:spPr>
          <a:xfrm>
            <a:off x="5508171" y="1600200"/>
            <a:ext cx="5552861" cy="4526100"/>
          </a:xfrm>
        </p:spPr>
        <p:txBody>
          <a:bodyPr vert="horz" lIns="91440" tIns="45720" rIns="91440" bIns="45720" rtlCol="0" anchor="t">
            <a:normAutofit lnSpcReduction="10000"/>
          </a:bodyPr>
          <a:lstStyle/>
          <a:p>
            <a:pPr marL="285750" indent="-285750">
              <a:spcBef>
                <a:spcPts val="0"/>
              </a:spcBef>
            </a:pPr>
            <a:r>
              <a:rPr lang="en-US" sz="1600">
                <a:ea typeface="Calibri"/>
              </a:rPr>
              <a:t>Main Themes:</a:t>
            </a:r>
          </a:p>
          <a:p>
            <a:pPr marL="114300" indent="0">
              <a:buNone/>
            </a:pPr>
            <a:r>
              <a:rPr lang="en-US" sz="1600" b="1">
                <a:ea typeface="Calibri"/>
              </a:rPr>
              <a:t> 1. Customization &amp; Flexibility in Data Views</a:t>
            </a:r>
            <a:endParaRPr lang="en-US" sz="1600">
              <a:ea typeface="Calibri"/>
            </a:endParaRPr>
          </a:p>
          <a:p>
            <a:pPr lvl="1">
              <a:buFont typeface="Courier New"/>
              <a:buChar char="o"/>
            </a:pPr>
            <a:r>
              <a:rPr lang="en-US" sz="1600">
                <a:ea typeface="Calibri"/>
              </a:rPr>
              <a:t>Customizable age ranges</a:t>
            </a:r>
            <a:endParaRPr lang="en-US"/>
          </a:p>
          <a:p>
            <a:pPr lvl="1">
              <a:buFont typeface="Courier New"/>
              <a:buChar char="o"/>
            </a:pPr>
            <a:r>
              <a:rPr lang="en-US" sz="1600">
                <a:ea typeface="Calibri"/>
              </a:rPr>
              <a:t>Education status filters</a:t>
            </a:r>
            <a:endParaRPr lang="en-US"/>
          </a:p>
          <a:p>
            <a:pPr lvl="1">
              <a:buFont typeface="Courier New"/>
              <a:buChar char="o"/>
            </a:pPr>
            <a:r>
              <a:rPr lang="en-US" sz="1600">
                <a:ea typeface="Calibri"/>
              </a:rPr>
              <a:t>Fiscal year as a selectable date range</a:t>
            </a:r>
            <a:endParaRPr lang="en-US"/>
          </a:p>
          <a:p>
            <a:pPr lvl="1">
              <a:buFont typeface="Courier New"/>
              <a:buChar char="o"/>
            </a:pPr>
            <a:r>
              <a:rPr lang="en-US" sz="1600">
                <a:ea typeface="Calibri"/>
              </a:rPr>
              <a:t>Client ID inclusion</a:t>
            </a:r>
            <a:endParaRPr lang="en-US"/>
          </a:p>
          <a:p>
            <a:pPr marL="114300" indent="0">
              <a:buNone/>
            </a:pPr>
            <a:r>
              <a:rPr lang="en-US" sz="1600" b="1">
                <a:ea typeface="Calibri"/>
              </a:rPr>
              <a:t> 2. Usability &amp; Integration</a:t>
            </a:r>
            <a:endParaRPr lang="en-US"/>
          </a:p>
          <a:p>
            <a:pPr lvl="1">
              <a:buFont typeface="Courier New"/>
              <a:buChar char="o"/>
            </a:pPr>
            <a:r>
              <a:rPr lang="en-US" sz="1600">
                <a:ea typeface="Calibri"/>
              </a:rPr>
              <a:t>Interest in whether dashboards/EVA can replace current reports</a:t>
            </a:r>
            <a:endParaRPr lang="en-US"/>
          </a:p>
          <a:p>
            <a:pPr lvl="1">
              <a:buFont typeface="Courier New"/>
              <a:buChar char="o"/>
            </a:pPr>
            <a:r>
              <a:rPr lang="en-US" sz="1600">
                <a:ea typeface="Calibri"/>
              </a:rPr>
              <a:t>Preference for simpler, more consolidated reporting tools</a:t>
            </a:r>
            <a:endParaRPr lang="en-US"/>
          </a:p>
          <a:p>
            <a:pPr marL="114300" indent="0">
              <a:buNone/>
            </a:pPr>
            <a:r>
              <a:rPr lang="en-US" sz="1600" b="1">
                <a:ea typeface="Calibri"/>
              </a:rPr>
              <a:t> 3. Data Quality &amp; Specific Use Cases</a:t>
            </a:r>
            <a:endParaRPr lang="en-US"/>
          </a:p>
          <a:p>
            <a:pPr lvl="1">
              <a:buFont typeface="Courier New"/>
              <a:buChar char="o"/>
            </a:pPr>
            <a:r>
              <a:rPr lang="en-US" sz="1600">
                <a:ea typeface="Calibri"/>
              </a:rPr>
              <a:t>Need to highlight data quality issues, especially around client exits</a:t>
            </a:r>
            <a:endParaRPr lang="en-US"/>
          </a:p>
          <a:p>
            <a:pPr lvl="1">
              <a:buFont typeface="Courier New"/>
              <a:buChar char="o"/>
            </a:pPr>
            <a:r>
              <a:rPr lang="en-US" sz="1600">
                <a:ea typeface="Calibri"/>
              </a:rPr>
              <a:t>Emphasis on Street Outreach data (entries/exits)</a:t>
            </a:r>
            <a:endParaRPr lang="en-US"/>
          </a:p>
          <a:p>
            <a:pPr lvl="1">
              <a:buFont typeface="Courier New"/>
              <a:buChar char="o"/>
            </a:pPr>
            <a:r>
              <a:rPr lang="en-US" sz="1600">
                <a:ea typeface="Calibri"/>
              </a:rPr>
              <a:t>Desire for clear, accessible enrollment data</a:t>
            </a:r>
            <a:endParaRPr lang="en-US"/>
          </a:p>
          <a:p>
            <a:pPr marL="285750" indent="-285750">
              <a:spcBef>
                <a:spcPts val="0"/>
              </a:spcBef>
            </a:pPr>
            <a:endParaRPr lang="en-US" sz="1600">
              <a:ea typeface="Calibri"/>
            </a:endParaRPr>
          </a:p>
          <a:p>
            <a:pPr lvl="1">
              <a:buFont typeface="Courier New" panose="020B0604020202020204" pitchFamily="34" charset="0"/>
              <a:buChar char="o"/>
            </a:pPr>
            <a:endParaRPr lang="en-US">
              <a:ea typeface="Calibri"/>
              <a:cs typeface="Calibri"/>
            </a:endParaRPr>
          </a:p>
          <a:p>
            <a:pPr lvl="1">
              <a:buFont typeface="Courier New" panose="020B0604020202020204" pitchFamily="34" charset="0"/>
              <a:buChar char="o"/>
            </a:pPr>
            <a:endParaRPr lang="en-US">
              <a:ea typeface="Calibri"/>
              <a:cs typeface="Calibri"/>
            </a:endParaRPr>
          </a:p>
          <a:p>
            <a:pPr lvl="1">
              <a:buFont typeface="Courier New" panose="020B0604020202020204" pitchFamily="34" charset="0"/>
              <a:buChar char="o"/>
            </a:pPr>
            <a:endParaRPr lang="en-US">
              <a:ea typeface="Calibri"/>
              <a:cs typeface="Calibri"/>
            </a:endParaRPr>
          </a:p>
          <a:p>
            <a:endParaRPr lang="en-US">
              <a:ea typeface="Calibri"/>
              <a:cs typeface="Calibri"/>
            </a:endParaRPr>
          </a:p>
          <a:p>
            <a:endParaRPr lang="en-US">
              <a:ea typeface="Calibri"/>
              <a:cs typeface="Calibri"/>
            </a:endParaRPr>
          </a:p>
        </p:txBody>
      </p:sp>
      <p:pic>
        <p:nvPicPr>
          <p:cNvPr id="8" name="Picture 7" descr="Image result for Feedback Vector Images for PPT">
            <a:extLst>
              <a:ext uri="{FF2B5EF4-FFF2-40B4-BE49-F238E27FC236}">
                <a16:creationId xmlns:a16="http://schemas.microsoft.com/office/drawing/2014/main" id="{0EAE88B0-8E37-61C6-96B3-97561E3ADE5F}"/>
              </a:ext>
            </a:extLst>
          </p:cNvPr>
          <p:cNvPicPr>
            <a:picLocks noChangeAspect="1"/>
          </p:cNvPicPr>
          <p:nvPr/>
        </p:nvPicPr>
        <p:blipFill>
          <a:blip r:embed="rId3"/>
          <a:stretch>
            <a:fillRect/>
          </a:stretch>
        </p:blipFill>
        <p:spPr>
          <a:xfrm>
            <a:off x="293914" y="1922166"/>
            <a:ext cx="4898570" cy="3220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308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CFA58-DC59-C539-A0F3-5D58DD4E5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E46C4-F4AC-5B82-F16C-BE4791EA0F57}"/>
              </a:ext>
            </a:extLst>
          </p:cNvPr>
          <p:cNvSpPr>
            <a:spLocks noGrp="1"/>
          </p:cNvSpPr>
          <p:nvPr>
            <p:ph type="title"/>
          </p:nvPr>
        </p:nvSpPr>
        <p:spPr/>
        <p:txBody>
          <a:bodyPr/>
          <a:lstStyle/>
          <a:p>
            <a:pPr>
              <a:buNone/>
            </a:pPr>
            <a:r>
              <a:rPr lang="en-US" sz="4000" b="1">
                <a:solidFill>
                  <a:schemeClr val="bg2"/>
                </a:solidFill>
                <a:latin typeface="Calibri"/>
                <a:ea typeface="Calibri"/>
                <a:cs typeface="Calibri"/>
              </a:rPr>
              <a:t>Community Dashboard Planning</a:t>
            </a:r>
            <a:endParaRPr lang="en-US" b="1">
              <a:solidFill>
                <a:schemeClr val="bg2"/>
              </a:solidFill>
            </a:endParaRPr>
          </a:p>
        </p:txBody>
      </p:sp>
      <p:graphicFrame>
        <p:nvGraphicFramePr>
          <p:cNvPr id="7" name="Table 6">
            <a:extLst>
              <a:ext uri="{FF2B5EF4-FFF2-40B4-BE49-F238E27FC236}">
                <a16:creationId xmlns:a16="http://schemas.microsoft.com/office/drawing/2014/main" id="{6765BA9C-BF2E-D52A-D9EA-47B7073913B6}"/>
              </a:ext>
            </a:extLst>
          </p:cNvPr>
          <p:cNvGraphicFramePr>
            <a:graphicFrameLocks noGrp="1"/>
          </p:cNvGraphicFramePr>
          <p:nvPr>
            <p:extLst>
              <p:ext uri="{D42A27DB-BD31-4B8C-83A1-F6EECF244321}">
                <p14:modId xmlns:p14="http://schemas.microsoft.com/office/powerpoint/2010/main" val="4184431772"/>
              </p:ext>
            </p:extLst>
          </p:nvPr>
        </p:nvGraphicFramePr>
        <p:xfrm>
          <a:off x="1752600" y="3907971"/>
          <a:ext cx="8731680" cy="2479040"/>
        </p:xfrm>
        <a:graphic>
          <a:graphicData uri="http://schemas.openxmlformats.org/drawingml/2006/table">
            <a:tbl>
              <a:tblPr firstRow="1" bandRow="1">
                <a:tableStyleId>{D96E2335-9DC8-47C4-BF33-03CBA0AB295A}</a:tableStyleId>
              </a:tblPr>
              <a:tblGrid>
                <a:gridCol w="1772194">
                  <a:extLst>
                    <a:ext uri="{9D8B030D-6E8A-4147-A177-3AD203B41FA5}">
                      <a16:colId xmlns:a16="http://schemas.microsoft.com/office/drawing/2014/main" val="3454232450"/>
                    </a:ext>
                  </a:extLst>
                </a:gridCol>
                <a:gridCol w="3412671">
                  <a:extLst>
                    <a:ext uri="{9D8B030D-6E8A-4147-A177-3AD203B41FA5}">
                      <a16:colId xmlns:a16="http://schemas.microsoft.com/office/drawing/2014/main" val="281242920"/>
                    </a:ext>
                  </a:extLst>
                </a:gridCol>
                <a:gridCol w="3546815">
                  <a:extLst>
                    <a:ext uri="{9D8B030D-6E8A-4147-A177-3AD203B41FA5}">
                      <a16:colId xmlns:a16="http://schemas.microsoft.com/office/drawing/2014/main" val="3038911147"/>
                    </a:ext>
                  </a:extLst>
                </a:gridCol>
              </a:tblGrid>
              <a:tr h="370840">
                <a:tc>
                  <a:txBody>
                    <a:bodyPr/>
                    <a:lstStyle/>
                    <a:p>
                      <a:endParaRPr lang="en-US"/>
                    </a:p>
                  </a:txBody>
                  <a:tcPr>
                    <a:solidFill>
                      <a:schemeClr val="bg1"/>
                    </a:solidFill>
                  </a:tcPr>
                </a:tc>
                <a:tc>
                  <a:txBody>
                    <a:bodyPr/>
                    <a:lstStyle/>
                    <a:p>
                      <a:pPr algn="ctr"/>
                      <a:r>
                        <a:rPr lang="en-US" b="1"/>
                        <a:t>New Enrollments Dashboard</a:t>
                      </a:r>
                    </a:p>
                  </a:txBody>
                  <a:tcPr>
                    <a:solidFill>
                      <a:schemeClr val="bg1"/>
                    </a:solidFill>
                  </a:tcPr>
                </a:tc>
                <a:tc>
                  <a:txBody>
                    <a:bodyPr/>
                    <a:lstStyle/>
                    <a:p>
                      <a:pPr algn="ctr"/>
                      <a:r>
                        <a:rPr lang="en-US" b="1"/>
                        <a:t>HSN Enrollment Summary Dashboard</a:t>
                      </a:r>
                    </a:p>
                  </a:txBody>
                  <a:tcPr>
                    <a:solidFill>
                      <a:schemeClr val="bg1"/>
                    </a:solidFill>
                  </a:tcPr>
                </a:tc>
                <a:extLst>
                  <a:ext uri="{0D108BD9-81ED-4DB2-BD59-A6C34878D82A}">
                    <a16:rowId xmlns:a16="http://schemas.microsoft.com/office/drawing/2014/main" val="2511025098"/>
                  </a:ext>
                </a:extLst>
              </a:tr>
              <a:tr h="370840">
                <a:tc>
                  <a:txBody>
                    <a:bodyPr/>
                    <a:lstStyle/>
                    <a:p>
                      <a:r>
                        <a:rPr lang="en-US" b="1"/>
                        <a:t>Date ranges</a:t>
                      </a:r>
                    </a:p>
                  </a:txBody>
                  <a:tcPr>
                    <a:solidFill>
                      <a:schemeClr val="bg1"/>
                    </a:solidFill>
                  </a:tcPr>
                </a:tc>
                <a:tc>
                  <a:txBody>
                    <a:bodyPr/>
                    <a:lstStyle/>
                    <a:p>
                      <a:pPr lvl="0">
                        <a:buNone/>
                      </a:pPr>
                      <a:r>
                        <a:rPr lang="en-US" sz="1200" b="0" i="0" u="none" strike="noStrike" noProof="0">
                          <a:solidFill>
                            <a:srgbClr val="000000"/>
                          </a:solidFill>
                          <a:latin typeface="Aptos"/>
                        </a:rPr>
                        <a:t>Fixed to last 4 calendar years</a:t>
                      </a:r>
                    </a:p>
                  </a:txBody>
                  <a:tcPr>
                    <a:solidFill>
                      <a:schemeClr val="bg1"/>
                    </a:solidFill>
                  </a:tcPr>
                </a:tc>
                <a:tc>
                  <a:txBody>
                    <a:bodyPr/>
                    <a:lstStyle/>
                    <a:p>
                      <a:pPr lvl="0">
                        <a:buNone/>
                      </a:pPr>
                      <a:r>
                        <a:rPr lang="en-US" sz="1200" b="0" i="0" u="none" strike="noStrike" noProof="0">
                          <a:solidFill>
                            <a:srgbClr val="000000"/>
                          </a:solidFill>
                          <a:latin typeface="Aptos"/>
                        </a:rPr>
                        <a:t>Adjustable to any dates (defaulted to last fiscal year)</a:t>
                      </a:r>
                    </a:p>
                  </a:txBody>
                  <a:tcPr>
                    <a:solidFill>
                      <a:schemeClr val="bg1"/>
                    </a:solidFill>
                  </a:tcPr>
                </a:tc>
                <a:extLst>
                  <a:ext uri="{0D108BD9-81ED-4DB2-BD59-A6C34878D82A}">
                    <a16:rowId xmlns:a16="http://schemas.microsoft.com/office/drawing/2014/main" val="1297982817"/>
                  </a:ext>
                </a:extLst>
              </a:tr>
              <a:tr h="370840">
                <a:tc>
                  <a:txBody>
                    <a:bodyPr/>
                    <a:lstStyle/>
                    <a:p>
                      <a:r>
                        <a:rPr lang="en-US" b="1"/>
                        <a:t>Enrollment scope</a:t>
                      </a:r>
                    </a:p>
                  </a:txBody>
                  <a:tcPr>
                    <a:solidFill>
                      <a:schemeClr val="bg1"/>
                    </a:solidFill>
                  </a:tcPr>
                </a:tc>
                <a:tc>
                  <a:txBody>
                    <a:bodyPr/>
                    <a:lstStyle/>
                    <a:p>
                      <a:pPr lvl="0">
                        <a:buNone/>
                      </a:pPr>
                      <a:r>
                        <a:rPr lang="en-US" sz="1200" b="0" i="0" u="none" strike="noStrike" noProof="0">
                          <a:solidFill>
                            <a:srgbClr val="000000"/>
                          </a:solidFill>
                          <a:latin typeface="Aptos"/>
                        </a:rPr>
                        <a:t>Only includes enrollments created in the calendar year</a:t>
                      </a:r>
                    </a:p>
                  </a:txBody>
                  <a:tcPr>
                    <a:solidFill>
                      <a:schemeClr val="bg1"/>
                    </a:solidFill>
                  </a:tcPr>
                </a:tc>
                <a:tc>
                  <a:txBody>
                    <a:bodyPr/>
                    <a:lstStyle/>
                    <a:p>
                      <a:pPr lvl="0">
                        <a:buNone/>
                      </a:pPr>
                      <a:r>
                        <a:rPr lang="en-US" sz="1200" b="0" i="0" u="none" strike="noStrike" noProof="0">
                          <a:solidFill>
                            <a:srgbClr val="000000"/>
                          </a:solidFill>
                          <a:latin typeface="Aptos"/>
                        </a:rPr>
                        <a:t>Includes all active enrollments per date range</a:t>
                      </a:r>
                    </a:p>
                  </a:txBody>
                  <a:tcPr>
                    <a:solidFill>
                      <a:schemeClr val="bg1"/>
                    </a:solidFill>
                  </a:tcPr>
                </a:tc>
                <a:extLst>
                  <a:ext uri="{0D108BD9-81ED-4DB2-BD59-A6C34878D82A}">
                    <a16:rowId xmlns:a16="http://schemas.microsoft.com/office/drawing/2014/main" val="2663449934"/>
                  </a:ext>
                </a:extLst>
              </a:tr>
              <a:tr h="370840">
                <a:tc>
                  <a:txBody>
                    <a:bodyPr/>
                    <a:lstStyle/>
                    <a:p>
                      <a:r>
                        <a:rPr lang="en-US" b="1"/>
                        <a:t>Filters</a:t>
                      </a:r>
                    </a:p>
                  </a:txBody>
                  <a:tcPr>
                    <a:solidFill>
                      <a:schemeClr val="bg1"/>
                    </a:solidFill>
                  </a:tcPr>
                </a:tc>
                <a:tc>
                  <a:txBody>
                    <a:bodyPr/>
                    <a:lstStyle/>
                    <a:p>
                      <a:pPr lvl="0">
                        <a:buNone/>
                      </a:pPr>
                      <a:r>
                        <a:rPr lang="en-US" sz="1200" b="0" i="0" u="none" strike="noStrike" baseline="0" noProof="0">
                          <a:solidFill>
                            <a:srgbClr val="000000"/>
                          </a:solidFill>
                          <a:latin typeface="Arial"/>
                        </a:rPr>
                        <a:t>Allows filtering by homeless vs housed projects</a:t>
                      </a:r>
                    </a:p>
                  </a:txBody>
                  <a:tcPr>
                    <a:solidFill>
                      <a:schemeClr val="bg1"/>
                    </a:solidFill>
                  </a:tcPr>
                </a:tc>
                <a:tc>
                  <a:txBody>
                    <a:bodyPr/>
                    <a:lstStyle/>
                    <a:p>
                      <a:pPr lvl="0">
                        <a:buNone/>
                      </a:pPr>
                      <a:r>
                        <a:rPr lang="en-US" sz="1200" b="0" i="0" u="none" strike="noStrike" noProof="0">
                          <a:solidFill>
                            <a:srgbClr val="000000"/>
                          </a:solidFill>
                          <a:latin typeface="Aptos"/>
                        </a:rPr>
                        <a:t>Allows filtering by: veteran status, race/ethnicity, gender, age, prior living situation, disabling condition, domestic violence &amp; relationship to head of household</a:t>
                      </a:r>
                    </a:p>
                  </a:txBody>
                  <a:tcPr>
                    <a:solidFill>
                      <a:schemeClr val="bg1"/>
                    </a:solidFill>
                  </a:tcPr>
                </a:tc>
                <a:extLst>
                  <a:ext uri="{0D108BD9-81ED-4DB2-BD59-A6C34878D82A}">
                    <a16:rowId xmlns:a16="http://schemas.microsoft.com/office/drawing/2014/main" val="1348362597"/>
                  </a:ext>
                </a:extLst>
              </a:tr>
              <a:tr h="370840">
                <a:tc>
                  <a:txBody>
                    <a:bodyPr/>
                    <a:lstStyle/>
                    <a:p>
                      <a:r>
                        <a:rPr lang="en-US" b="1"/>
                        <a:t>Update Timeframe</a:t>
                      </a:r>
                    </a:p>
                  </a:txBody>
                  <a:tcPr>
                    <a:solidFill>
                      <a:schemeClr val="bg1"/>
                    </a:solidFill>
                  </a:tcPr>
                </a:tc>
                <a:tc>
                  <a:txBody>
                    <a:bodyPr/>
                    <a:lstStyle/>
                    <a:p>
                      <a:pPr lvl="0">
                        <a:buNone/>
                      </a:pPr>
                      <a:r>
                        <a:rPr lang="en-US" sz="1200" b="0" i="0" u="none" strike="noStrike" noProof="0">
                          <a:solidFill>
                            <a:srgbClr val="000000"/>
                          </a:solidFill>
                          <a:latin typeface="Aptos"/>
                        </a:rPr>
                        <a:t>Once a year refresh</a:t>
                      </a:r>
                    </a:p>
                  </a:txBody>
                  <a:tcPr>
                    <a:solidFill>
                      <a:schemeClr val="bg1"/>
                    </a:solidFill>
                  </a:tcPr>
                </a:tc>
                <a:tc>
                  <a:txBody>
                    <a:bodyPr/>
                    <a:lstStyle/>
                    <a:p>
                      <a:pPr lvl="0">
                        <a:buNone/>
                      </a:pPr>
                      <a:r>
                        <a:rPr lang="en-US" sz="1200" b="0" i="0" u="none" strike="noStrike" noProof="0">
                          <a:solidFill>
                            <a:srgbClr val="000000"/>
                          </a:solidFill>
                          <a:latin typeface="Aptos"/>
                        </a:rPr>
                        <a:t>Monthly refresh</a:t>
                      </a:r>
                    </a:p>
                  </a:txBody>
                  <a:tcPr>
                    <a:solidFill>
                      <a:schemeClr val="bg1"/>
                    </a:solidFill>
                  </a:tcPr>
                </a:tc>
                <a:extLst>
                  <a:ext uri="{0D108BD9-81ED-4DB2-BD59-A6C34878D82A}">
                    <a16:rowId xmlns:a16="http://schemas.microsoft.com/office/drawing/2014/main" val="87221483"/>
                  </a:ext>
                </a:extLst>
              </a:tr>
            </a:tbl>
          </a:graphicData>
        </a:graphic>
      </p:graphicFrame>
      <p:sp>
        <p:nvSpPr>
          <p:cNvPr id="9" name="TextBox 8">
            <a:extLst>
              <a:ext uri="{FF2B5EF4-FFF2-40B4-BE49-F238E27FC236}">
                <a16:creationId xmlns:a16="http://schemas.microsoft.com/office/drawing/2014/main" id="{AC9F623D-0158-24D7-D546-047F282BF33E}"/>
              </a:ext>
            </a:extLst>
          </p:cNvPr>
          <p:cNvSpPr txBox="1"/>
          <p:nvPr/>
        </p:nvSpPr>
        <p:spPr>
          <a:xfrm>
            <a:off x="1753580" y="3450451"/>
            <a:ext cx="21310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b="1"/>
              <a:t>Differences</a:t>
            </a:r>
          </a:p>
        </p:txBody>
      </p:sp>
      <p:pic>
        <p:nvPicPr>
          <p:cNvPr id="16" name="Picture 15" descr="A screenshot of a computer&#10;&#10;AI-generated content may be incorrect.">
            <a:extLst>
              <a:ext uri="{FF2B5EF4-FFF2-40B4-BE49-F238E27FC236}">
                <a16:creationId xmlns:a16="http://schemas.microsoft.com/office/drawing/2014/main" id="{2C341BB4-95E5-AD89-190F-2694F8F006A0}"/>
              </a:ext>
            </a:extLst>
          </p:cNvPr>
          <p:cNvPicPr>
            <a:picLocks noChangeAspect="1"/>
          </p:cNvPicPr>
          <p:nvPr/>
        </p:nvPicPr>
        <p:blipFill>
          <a:blip r:embed="rId3"/>
          <a:stretch>
            <a:fillRect/>
          </a:stretch>
        </p:blipFill>
        <p:spPr>
          <a:xfrm>
            <a:off x="3887454" y="2068213"/>
            <a:ext cx="2603190" cy="1563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screenshot of a computer&#10;&#10;AI-generated content may be incorrect.">
            <a:extLst>
              <a:ext uri="{FF2B5EF4-FFF2-40B4-BE49-F238E27FC236}">
                <a16:creationId xmlns:a16="http://schemas.microsoft.com/office/drawing/2014/main" id="{26BD8C5B-A5E9-6B4B-49BF-1E94A1570AB6}"/>
              </a:ext>
            </a:extLst>
          </p:cNvPr>
          <p:cNvPicPr>
            <a:picLocks noChangeAspect="1"/>
          </p:cNvPicPr>
          <p:nvPr/>
        </p:nvPicPr>
        <p:blipFill>
          <a:blip r:embed="rId4"/>
          <a:stretch>
            <a:fillRect/>
          </a:stretch>
        </p:blipFill>
        <p:spPr>
          <a:xfrm>
            <a:off x="7656350" y="1289098"/>
            <a:ext cx="2033973" cy="2444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48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24D1-DC92-B2BA-4BAE-253FE752C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FF0B5-EA76-AC76-F674-43FAB1E951EA}"/>
              </a:ext>
            </a:extLst>
          </p:cNvPr>
          <p:cNvSpPr>
            <a:spLocks noGrp="1"/>
          </p:cNvSpPr>
          <p:nvPr>
            <p:ph type="title"/>
          </p:nvPr>
        </p:nvSpPr>
        <p:spPr/>
        <p:txBody>
          <a:bodyPr/>
          <a:lstStyle/>
          <a:p>
            <a:pPr>
              <a:buNone/>
            </a:pPr>
            <a:r>
              <a:rPr lang="en-US" sz="4000" b="1">
                <a:solidFill>
                  <a:schemeClr val="bg2"/>
                </a:solidFill>
                <a:latin typeface="Calibri"/>
                <a:ea typeface="Calibri"/>
                <a:cs typeface="Calibri"/>
              </a:rPr>
              <a:t>Community Dashboard Planning</a:t>
            </a:r>
            <a:endParaRPr lang="en-US" b="1">
              <a:solidFill>
                <a:schemeClr val="bg2"/>
              </a:solidFill>
            </a:endParaRPr>
          </a:p>
        </p:txBody>
      </p:sp>
      <p:sp>
        <p:nvSpPr>
          <p:cNvPr id="3" name="Content Placeholder 2">
            <a:extLst>
              <a:ext uri="{FF2B5EF4-FFF2-40B4-BE49-F238E27FC236}">
                <a16:creationId xmlns:a16="http://schemas.microsoft.com/office/drawing/2014/main" id="{F2E5E310-2255-4E15-5A73-7FC04F8ED1DD}"/>
              </a:ext>
            </a:extLst>
          </p:cNvPr>
          <p:cNvSpPr>
            <a:spLocks noGrp="1"/>
          </p:cNvSpPr>
          <p:nvPr>
            <p:ph idx="1"/>
          </p:nvPr>
        </p:nvSpPr>
        <p:spPr>
          <a:xfrm>
            <a:off x="609600" y="1167063"/>
            <a:ext cx="10451432" cy="4526100"/>
          </a:xfrm>
        </p:spPr>
        <p:txBody>
          <a:bodyPr vert="horz" lIns="91440" tIns="45720" rIns="91440" bIns="45720" rtlCol="0" anchor="t">
            <a:normAutofit/>
          </a:bodyPr>
          <a:lstStyle/>
          <a:p>
            <a:pPr marL="285750" indent="-285750">
              <a:spcBef>
                <a:spcPts val="0"/>
              </a:spcBef>
            </a:pPr>
            <a:r>
              <a:rPr lang="en-US" sz="1600">
                <a:ea typeface="Calibri"/>
              </a:rPr>
              <a:t>Let's look at a </a:t>
            </a:r>
            <a:r>
              <a:rPr lang="en-US" sz="1600">
                <a:ea typeface="Calibri"/>
                <a:hlinkClick r:id="rId3"/>
              </a:rPr>
              <a:t>different dashboard base</a:t>
            </a:r>
            <a:r>
              <a:rPr lang="en-US" sz="1600">
                <a:ea typeface="Calibri"/>
              </a:rPr>
              <a:t> that addresses some of the themes: customizable date ranges, customizable ages, simpler enrollment data, and potential to build specific views based on community feedback:</a:t>
            </a:r>
          </a:p>
          <a:p>
            <a:pPr marL="285750" indent="-285750">
              <a:spcBef>
                <a:spcPts val="0"/>
              </a:spcBef>
            </a:pPr>
            <a:endParaRPr lang="en-US" sz="1600">
              <a:ea typeface="Calibri"/>
            </a:endParaRPr>
          </a:p>
          <a:p>
            <a:pPr lvl="1">
              <a:buFont typeface="Courier New" panose="020B0604020202020204" pitchFamily="34" charset="0"/>
              <a:buChar char="o"/>
            </a:pPr>
            <a:endParaRPr lang="en-US">
              <a:ea typeface="Calibri"/>
              <a:cs typeface="Calibri"/>
            </a:endParaRPr>
          </a:p>
          <a:p>
            <a:pPr lvl="1">
              <a:buFont typeface="Courier New" panose="020B0604020202020204" pitchFamily="34" charset="0"/>
              <a:buChar char="o"/>
            </a:pPr>
            <a:endParaRPr lang="en-US">
              <a:ea typeface="Calibri"/>
              <a:cs typeface="Calibri"/>
            </a:endParaRPr>
          </a:p>
          <a:p>
            <a:pPr lvl="1">
              <a:buFont typeface="Courier New" panose="020B0604020202020204" pitchFamily="34" charset="0"/>
              <a:buChar char="o"/>
            </a:pPr>
            <a:endParaRPr lang="en-US">
              <a:ea typeface="Calibri"/>
              <a:cs typeface="Calibri"/>
            </a:endParaRPr>
          </a:p>
          <a:p>
            <a:endParaRPr lang="en-US">
              <a:ea typeface="Calibri"/>
              <a:cs typeface="Calibri"/>
            </a:endParaRPr>
          </a:p>
          <a:p>
            <a:endParaRPr lang="en-US">
              <a:ea typeface="Calibri"/>
              <a:cs typeface="Calibri"/>
            </a:endParaRPr>
          </a:p>
        </p:txBody>
      </p:sp>
      <p:pic>
        <p:nvPicPr>
          <p:cNvPr id="4" name="Picture 3" descr="A screenshot of a computer&#10;&#10;AI-generated content may be incorrect.">
            <a:extLst>
              <a:ext uri="{FF2B5EF4-FFF2-40B4-BE49-F238E27FC236}">
                <a16:creationId xmlns:a16="http://schemas.microsoft.com/office/drawing/2014/main" id="{38336B39-D61D-864B-B1CE-968D2E76CE7F}"/>
              </a:ext>
            </a:extLst>
          </p:cNvPr>
          <p:cNvPicPr>
            <a:picLocks noChangeAspect="1"/>
          </p:cNvPicPr>
          <p:nvPr/>
        </p:nvPicPr>
        <p:blipFill>
          <a:blip r:embed="rId4"/>
          <a:stretch>
            <a:fillRect/>
          </a:stretch>
        </p:blipFill>
        <p:spPr>
          <a:xfrm>
            <a:off x="3770150" y="1876926"/>
            <a:ext cx="3873658" cy="4708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110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1DAD-559B-9E95-9851-F7ECF79ADFBF}"/>
              </a:ext>
            </a:extLst>
          </p:cNvPr>
          <p:cNvSpPr>
            <a:spLocks noGrp="1"/>
          </p:cNvSpPr>
          <p:nvPr>
            <p:ph type="title"/>
          </p:nvPr>
        </p:nvSpPr>
        <p:spPr/>
        <p:txBody>
          <a:bodyPr/>
          <a:lstStyle/>
          <a:p>
            <a:pPr algn="l">
              <a:buNone/>
            </a:pPr>
            <a:r>
              <a:rPr lang="en-US" sz="2800" b="1">
                <a:solidFill>
                  <a:srgbClr val="002060"/>
                </a:solidFill>
                <a:latin typeface="Cabin"/>
              </a:rPr>
              <a:t>Dashboard Planning: Next Steps</a:t>
            </a:r>
            <a:endParaRPr lang="en-US" sz="3200"/>
          </a:p>
        </p:txBody>
      </p:sp>
      <p:sp>
        <p:nvSpPr>
          <p:cNvPr id="3" name="Text Placeholder 2">
            <a:extLst>
              <a:ext uri="{FF2B5EF4-FFF2-40B4-BE49-F238E27FC236}">
                <a16:creationId xmlns:a16="http://schemas.microsoft.com/office/drawing/2014/main" id="{21E2CD42-E19C-A319-EEB5-E92760C6A3B5}"/>
              </a:ext>
            </a:extLst>
          </p:cNvPr>
          <p:cNvSpPr>
            <a:spLocks noGrp="1"/>
          </p:cNvSpPr>
          <p:nvPr>
            <p:ph type="body" idx="1"/>
          </p:nvPr>
        </p:nvSpPr>
        <p:spPr/>
        <p:txBody>
          <a:bodyPr/>
          <a:lstStyle/>
          <a:p>
            <a:endParaRPr lang="en-US" sz="1800">
              <a:latin typeface="Calibri"/>
              <a:ea typeface="Calibri"/>
              <a:cs typeface="Calibri"/>
            </a:endParaRPr>
          </a:p>
          <a:p>
            <a:pPr marL="114300" indent="0">
              <a:buNone/>
            </a:pPr>
            <a:endParaRPr lang="en-US" sz="4000"/>
          </a:p>
        </p:txBody>
      </p:sp>
      <p:sp>
        <p:nvSpPr>
          <p:cNvPr id="4" name="TextBox 3">
            <a:extLst>
              <a:ext uri="{FF2B5EF4-FFF2-40B4-BE49-F238E27FC236}">
                <a16:creationId xmlns:a16="http://schemas.microsoft.com/office/drawing/2014/main" id="{74F6DC99-8B24-599B-B309-DFC9226CC9F7}"/>
              </a:ext>
            </a:extLst>
          </p:cNvPr>
          <p:cNvSpPr txBox="1"/>
          <p:nvPr/>
        </p:nvSpPr>
        <p:spPr>
          <a:xfrm>
            <a:off x="838200" y="1612900"/>
            <a:ext cx="99441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400" b="1"/>
              <a:t>Creation of a dashboard sub-committee</a:t>
            </a:r>
            <a:r>
              <a:rPr lang="en-US" sz="2400"/>
              <a:t> that meets more regularly</a:t>
            </a:r>
          </a:p>
          <a:p>
            <a:pPr marL="742950" lvl="1" indent="-285750">
              <a:buFont typeface="Courier New"/>
              <a:buChar char="o"/>
            </a:pPr>
            <a:r>
              <a:rPr lang="en-US" sz="2400"/>
              <a:t>If you are interested in being a part of this sub-committee, please let us know in chat or send a ticket to: </a:t>
            </a:r>
            <a:r>
              <a:rPr lang="en-US" sz="2400">
                <a:hlinkClick r:id="rId3"/>
              </a:rPr>
              <a:t>hmis@hsncfl.org</a:t>
            </a:r>
            <a:r>
              <a:rPr lang="en-US" sz="2400"/>
              <a:t> </a:t>
            </a:r>
          </a:p>
          <a:p>
            <a:pPr marL="742950" lvl="1" indent="-285750">
              <a:buFont typeface="Courier New"/>
              <a:buChar char="o"/>
            </a:pPr>
            <a:r>
              <a:rPr lang="en-US" sz="2400" b="1"/>
              <a:t>Goal:</a:t>
            </a:r>
            <a:r>
              <a:rPr lang="en-US" sz="2400"/>
              <a:t> develop a dashboard that we can begin training the entire community to use (focus on performance data)</a:t>
            </a:r>
          </a:p>
          <a:p>
            <a:pPr marL="1200150" lvl="2" indent="-285750">
              <a:buFont typeface="Wingdings"/>
              <a:buChar char="§"/>
            </a:pPr>
            <a:r>
              <a:rPr lang="en-US" sz="2400" b="1"/>
              <a:t>Sub-goal:</a:t>
            </a:r>
            <a:r>
              <a:rPr lang="en-US" sz="2400"/>
              <a:t> develop a view for each project type</a:t>
            </a:r>
          </a:p>
          <a:p>
            <a:pPr marL="742950" lvl="1" indent="-285750">
              <a:buFont typeface="Courier New"/>
              <a:buChar char="o"/>
            </a:pPr>
            <a:endParaRPr lang="en-US" sz="2400"/>
          </a:p>
          <a:p>
            <a:pPr marL="285750" indent="-285750">
              <a:buFont typeface="Arial"/>
              <a:buChar char="•"/>
            </a:pPr>
            <a:r>
              <a:rPr lang="en-US" sz="2400" b="1"/>
              <a:t>Creation of data quality dashboard</a:t>
            </a:r>
            <a:r>
              <a:rPr lang="en-US" sz="2400"/>
              <a:t> (in progress)</a:t>
            </a:r>
          </a:p>
          <a:p>
            <a:pPr marL="742950" lvl="1" indent="-285750">
              <a:buFont typeface="Courier New"/>
              <a:buChar char="o"/>
            </a:pPr>
            <a:r>
              <a:rPr lang="en-US" sz="2400" b="1"/>
              <a:t>Goal:</a:t>
            </a:r>
            <a:r>
              <a:rPr lang="en-US" sz="2400"/>
              <a:t> Bring EVA analytics to the community in a way that supports data quality</a:t>
            </a:r>
          </a:p>
          <a:p>
            <a:pPr marL="1200150" lvl="2" indent="-285750">
              <a:buFont typeface="Wingdings"/>
              <a:buChar char="§"/>
            </a:pPr>
            <a:r>
              <a:rPr lang="en-US" sz="2400" b="1"/>
              <a:t>Sub-goal:</a:t>
            </a:r>
            <a:r>
              <a:rPr lang="en-US" sz="2400"/>
              <a:t> include client ID data for fast and easy error resolution (no additional reports needed to resolve errors)</a:t>
            </a:r>
          </a:p>
        </p:txBody>
      </p:sp>
    </p:spTree>
    <p:extLst>
      <p:ext uri="{BB962C8B-B14F-4D97-AF65-F5344CB8AC3E}">
        <p14:creationId xmlns:p14="http://schemas.microsoft.com/office/powerpoint/2010/main" val="1950317805"/>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3"/>
          <p:cNvSpPr txBox="1">
            <a:spLocks noGrp="1"/>
          </p:cNvSpPr>
          <p:nvPr>
            <p:ph type="title"/>
          </p:nvPr>
        </p:nvSpPr>
        <p:spPr>
          <a:xfrm>
            <a:off x="1981200" y="0"/>
            <a:ext cx="8229600" cy="957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HMIS Training &amp; Support</a:t>
            </a:r>
            <a:endParaRPr sz="3600" b="1"/>
          </a:p>
        </p:txBody>
      </p:sp>
      <p:sp>
        <p:nvSpPr>
          <p:cNvPr id="308" name="Google Shape;308;p43"/>
          <p:cNvSpPr txBox="1">
            <a:spLocks noGrp="1"/>
          </p:cNvSpPr>
          <p:nvPr>
            <p:ph type="body" idx="1"/>
          </p:nvPr>
        </p:nvSpPr>
        <p:spPr>
          <a:xfrm>
            <a:off x="1981200" y="595525"/>
            <a:ext cx="8229600" cy="571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40"/>
              </a:spcBef>
              <a:spcAft>
                <a:spcPts val="0"/>
              </a:spcAft>
              <a:buNone/>
            </a:pPr>
            <a:endParaRPr sz="200" b="1"/>
          </a:p>
          <a:p>
            <a:pPr marL="0" lvl="0" indent="0" algn="l" rtl="0">
              <a:lnSpc>
                <a:spcPct val="115000"/>
              </a:lnSpc>
              <a:spcBef>
                <a:spcPts val="640"/>
              </a:spcBef>
              <a:spcAft>
                <a:spcPts val="0"/>
              </a:spcAft>
              <a:buNone/>
            </a:pPr>
            <a:r>
              <a:rPr lang="en-US" sz="1700" b="1">
                <a:solidFill>
                  <a:schemeClr val="dk1"/>
                </a:solidFill>
              </a:rPr>
              <a:t>Our routine monthly training calendar:</a:t>
            </a:r>
            <a:endParaRPr sz="1700">
              <a:solidFill>
                <a:schemeClr val="dk1"/>
              </a:solidFill>
            </a:endParaRPr>
          </a:p>
          <a:p>
            <a:pPr marL="0" lvl="0" indent="0" algn="l" rtl="0">
              <a:lnSpc>
                <a:spcPct val="115000"/>
              </a:lnSpc>
              <a:spcBef>
                <a:spcPts val="640"/>
              </a:spcBef>
              <a:spcAft>
                <a:spcPts val="0"/>
              </a:spcAft>
              <a:buNone/>
            </a:pPr>
            <a:r>
              <a:rPr lang="en-US" sz="1700">
                <a:solidFill>
                  <a:schemeClr val="dk1"/>
                </a:solidFill>
              </a:rPr>
              <a:t>1st &amp; 3rd Tuesday: HMIS 101 New User Training (9a - 2p)</a:t>
            </a:r>
            <a:endParaRPr sz="1700" b="1" i="1">
              <a:solidFill>
                <a:schemeClr val="dk1"/>
              </a:solidFill>
            </a:endParaRPr>
          </a:p>
          <a:p>
            <a:pPr marL="0" lvl="0" indent="0" algn="l" rtl="0">
              <a:lnSpc>
                <a:spcPct val="115000"/>
              </a:lnSpc>
              <a:spcBef>
                <a:spcPts val="640"/>
              </a:spcBef>
              <a:spcAft>
                <a:spcPts val="0"/>
              </a:spcAft>
              <a:buNone/>
            </a:pPr>
            <a:r>
              <a:rPr lang="en-US" sz="1700">
                <a:solidFill>
                  <a:schemeClr val="dk1"/>
                </a:solidFill>
              </a:rPr>
              <a:t>2nd &amp; 4th Wednesday: HMIS 101/102 Refreshers (2p - 4p)</a:t>
            </a:r>
            <a:endParaRPr sz="1700">
              <a:solidFill>
                <a:schemeClr val="dk1"/>
              </a:solidFill>
            </a:endParaRPr>
          </a:p>
          <a:p>
            <a:pPr marL="0" lvl="0" indent="0" algn="l" rtl="0">
              <a:lnSpc>
                <a:spcPct val="115000"/>
              </a:lnSpc>
              <a:spcBef>
                <a:spcPts val="640"/>
              </a:spcBef>
              <a:spcAft>
                <a:spcPts val="0"/>
              </a:spcAft>
              <a:buNone/>
            </a:pPr>
            <a:r>
              <a:rPr lang="en-US" sz="1700">
                <a:solidFill>
                  <a:schemeClr val="dk1"/>
                </a:solidFill>
              </a:rPr>
              <a:t>3rd Tuesday: ClientTrack Introduction to Reports Training (3p - 4:30p)</a:t>
            </a:r>
            <a:endParaRPr sz="1700">
              <a:solidFill>
                <a:schemeClr val="dk1"/>
              </a:solidFill>
            </a:endParaRPr>
          </a:p>
          <a:p>
            <a:pPr marL="0" lvl="0" indent="0" algn="l" rtl="0">
              <a:lnSpc>
                <a:spcPct val="115000"/>
              </a:lnSpc>
              <a:spcBef>
                <a:spcPts val="640"/>
              </a:spcBef>
              <a:spcAft>
                <a:spcPts val="0"/>
              </a:spcAft>
              <a:buNone/>
            </a:pPr>
            <a:endParaRPr sz="500">
              <a:solidFill>
                <a:schemeClr val="dk1"/>
              </a:solidFill>
            </a:endParaRPr>
          </a:p>
          <a:p>
            <a:pPr marL="0" lvl="0" indent="0" algn="l" rtl="0">
              <a:lnSpc>
                <a:spcPct val="115000"/>
              </a:lnSpc>
              <a:spcBef>
                <a:spcPts val="640"/>
              </a:spcBef>
              <a:spcAft>
                <a:spcPts val="0"/>
              </a:spcAft>
              <a:buNone/>
            </a:pPr>
            <a:r>
              <a:rPr lang="en-US" sz="1700" b="1">
                <a:solidFill>
                  <a:schemeClr val="dk1"/>
                </a:solidFill>
              </a:rPr>
              <a:t>Ad-Hoc Reports Training (request via HMIS Support Ticket)</a:t>
            </a:r>
            <a:endParaRPr sz="1700" b="1">
              <a:solidFill>
                <a:schemeClr val="dk1"/>
              </a:solidFill>
            </a:endParaRPr>
          </a:p>
          <a:p>
            <a:pPr marL="0" lvl="0" indent="0" algn="l" rtl="0">
              <a:lnSpc>
                <a:spcPct val="115000"/>
              </a:lnSpc>
              <a:spcBef>
                <a:spcPts val="640"/>
              </a:spcBef>
              <a:spcAft>
                <a:spcPts val="0"/>
              </a:spcAft>
              <a:buNone/>
            </a:pPr>
            <a:r>
              <a:rPr lang="en-US" sz="1700">
                <a:solidFill>
                  <a:schemeClr val="dk1"/>
                </a:solidFill>
              </a:rPr>
              <a:t>APR/CAPER in ClientTrack</a:t>
            </a:r>
            <a:endParaRPr sz="1700">
              <a:solidFill>
                <a:schemeClr val="dk1"/>
              </a:solidFill>
            </a:endParaRPr>
          </a:p>
          <a:p>
            <a:pPr marL="0" lvl="0" indent="0" algn="l" rtl="0">
              <a:lnSpc>
                <a:spcPct val="115000"/>
              </a:lnSpc>
              <a:spcBef>
                <a:spcPts val="640"/>
              </a:spcBef>
              <a:spcAft>
                <a:spcPts val="0"/>
              </a:spcAft>
              <a:buNone/>
            </a:pPr>
            <a:r>
              <a:rPr lang="en-US" sz="1700">
                <a:solidFill>
                  <a:schemeClr val="dk1"/>
                </a:solidFill>
              </a:rPr>
              <a:t>Everyday Reporting in ClientTrack </a:t>
            </a:r>
            <a:endParaRPr sz="1700">
              <a:solidFill>
                <a:schemeClr val="dk1"/>
              </a:solidFill>
            </a:endParaRPr>
          </a:p>
          <a:p>
            <a:pPr marL="0" lvl="0" indent="0" algn="l" rtl="0">
              <a:lnSpc>
                <a:spcPct val="115000"/>
              </a:lnSpc>
              <a:spcBef>
                <a:spcPts val="640"/>
              </a:spcBef>
              <a:spcAft>
                <a:spcPts val="0"/>
              </a:spcAft>
              <a:buNone/>
            </a:pPr>
            <a:r>
              <a:rPr lang="en-US" sz="1700">
                <a:solidFill>
                  <a:schemeClr val="dk1"/>
                </a:solidFill>
              </a:rPr>
              <a:t>Explore Data Explorer</a:t>
            </a:r>
            <a:endParaRPr sz="1700">
              <a:solidFill>
                <a:schemeClr val="dk1"/>
              </a:solidFill>
            </a:endParaRPr>
          </a:p>
          <a:p>
            <a:pPr marL="0" lvl="0" indent="0" algn="l" rtl="0">
              <a:lnSpc>
                <a:spcPct val="115000"/>
              </a:lnSpc>
              <a:spcBef>
                <a:spcPts val="640"/>
              </a:spcBef>
              <a:spcAft>
                <a:spcPts val="0"/>
              </a:spcAft>
              <a:buNone/>
            </a:pPr>
            <a:r>
              <a:rPr lang="en-US" sz="1700">
                <a:solidFill>
                  <a:schemeClr val="dk1"/>
                </a:solidFill>
              </a:rPr>
              <a:t>Data Quality Workshop</a:t>
            </a:r>
            <a:endParaRPr sz="1700">
              <a:solidFill>
                <a:schemeClr val="dk1"/>
              </a:solidFill>
            </a:endParaRPr>
          </a:p>
          <a:p>
            <a:pPr marL="0" lvl="0" indent="0" algn="l" rtl="0">
              <a:lnSpc>
                <a:spcPct val="115000"/>
              </a:lnSpc>
              <a:spcBef>
                <a:spcPts val="640"/>
              </a:spcBef>
              <a:spcAft>
                <a:spcPts val="0"/>
              </a:spcAft>
              <a:buNone/>
            </a:pPr>
            <a:endParaRPr sz="400" i="1">
              <a:solidFill>
                <a:schemeClr val="dk1"/>
              </a:solidFill>
            </a:endParaRPr>
          </a:p>
          <a:p>
            <a:pPr marL="0" lvl="0" indent="0" algn="l" rtl="0">
              <a:lnSpc>
                <a:spcPct val="115000"/>
              </a:lnSpc>
              <a:spcBef>
                <a:spcPts val="640"/>
              </a:spcBef>
              <a:spcAft>
                <a:spcPts val="0"/>
              </a:spcAft>
              <a:buNone/>
            </a:pPr>
            <a:r>
              <a:rPr lang="en-US" sz="1500" u="sng">
                <a:solidFill>
                  <a:schemeClr val="hlink"/>
                </a:solidFill>
                <a:hlinkClick r:id="rId4"/>
              </a:rPr>
              <a:t>Join</a:t>
            </a:r>
            <a:r>
              <a:rPr lang="en-US" sz="1500">
                <a:solidFill>
                  <a:schemeClr val="dk1"/>
                </a:solidFill>
              </a:rPr>
              <a:t> us for our office hours M/W from 1p - 2p for additional one-on-one HMIS support.</a:t>
            </a:r>
            <a:endParaRPr sz="1500">
              <a:solidFill>
                <a:schemeClr val="dk1"/>
              </a:solidFill>
            </a:endParaRPr>
          </a:p>
          <a:p>
            <a:pPr marL="0" lvl="0" indent="0" algn="l" rtl="0">
              <a:lnSpc>
                <a:spcPct val="115000"/>
              </a:lnSpc>
              <a:spcBef>
                <a:spcPts val="640"/>
              </a:spcBef>
              <a:spcAft>
                <a:spcPts val="0"/>
              </a:spcAft>
              <a:buNone/>
            </a:pPr>
            <a:endParaRPr sz="400" b="1">
              <a:solidFill>
                <a:srgbClr val="FF0000"/>
              </a:solidFill>
            </a:endParaRPr>
          </a:p>
          <a:p>
            <a:pPr marL="0" lvl="0" indent="0" algn="l" rtl="0">
              <a:lnSpc>
                <a:spcPct val="115000"/>
              </a:lnSpc>
              <a:spcBef>
                <a:spcPts val="640"/>
              </a:spcBef>
              <a:spcAft>
                <a:spcPts val="0"/>
              </a:spcAft>
              <a:buNone/>
            </a:pPr>
            <a:r>
              <a:rPr lang="en-US" sz="1500" b="1">
                <a:solidFill>
                  <a:srgbClr val="FF0000"/>
                </a:solidFill>
              </a:rPr>
              <a:t>Reminders:</a:t>
            </a:r>
            <a:r>
              <a:rPr lang="en-US" sz="1500" b="1">
                <a:solidFill>
                  <a:schemeClr val="dk1"/>
                </a:solidFill>
              </a:rPr>
              <a:t> </a:t>
            </a:r>
            <a:endParaRPr sz="1500" b="1">
              <a:solidFill>
                <a:schemeClr val="dk1"/>
              </a:solidFill>
            </a:endParaRPr>
          </a:p>
          <a:p>
            <a:pPr marL="0" lvl="0" indent="0" algn="l" rtl="0">
              <a:lnSpc>
                <a:spcPct val="115000"/>
              </a:lnSpc>
              <a:spcBef>
                <a:spcPts val="640"/>
              </a:spcBef>
              <a:spcAft>
                <a:spcPts val="0"/>
              </a:spcAft>
              <a:buNone/>
            </a:pPr>
            <a:r>
              <a:rPr lang="en-US" sz="1500" i="1">
                <a:solidFill>
                  <a:schemeClr val="dk1"/>
                </a:solidFill>
              </a:rPr>
              <a:t>All </a:t>
            </a:r>
            <a:r>
              <a:rPr lang="en-US" sz="1500" b="1" i="1">
                <a:solidFill>
                  <a:schemeClr val="dk1"/>
                </a:solidFill>
              </a:rPr>
              <a:t>new user</a:t>
            </a:r>
            <a:r>
              <a:rPr lang="en-US" sz="1500" i="1">
                <a:solidFill>
                  <a:schemeClr val="dk1"/>
                </a:solidFill>
              </a:rPr>
              <a:t> training requests must come through the Agency Liaison.</a:t>
            </a:r>
            <a:endParaRPr sz="1600"/>
          </a:p>
          <a:p>
            <a:pPr marL="0" lvl="0" indent="0" algn="l" rtl="0">
              <a:lnSpc>
                <a:spcPct val="115000"/>
              </a:lnSpc>
              <a:spcBef>
                <a:spcPts val="640"/>
              </a:spcBef>
              <a:spcAft>
                <a:spcPts val="0"/>
              </a:spcAft>
              <a:buNone/>
            </a:pPr>
            <a:r>
              <a:rPr lang="en-US" b="1" i="1"/>
              <a:t>Agency Liaison</a:t>
            </a:r>
            <a:r>
              <a:rPr lang="en-US" i="1"/>
              <a:t> needs to </a:t>
            </a:r>
            <a:r>
              <a:rPr lang="en-US" b="1" i="1"/>
              <a:t>let the HMIS team know ASAP when someone leaves</a:t>
            </a:r>
            <a:endParaRPr b="1" i="1"/>
          </a:p>
          <a:p>
            <a:pPr marL="0" lvl="0" indent="0" algn="l" rtl="0">
              <a:lnSpc>
                <a:spcPct val="115000"/>
              </a:lnSpc>
              <a:spcBef>
                <a:spcPts val="640"/>
              </a:spcBef>
              <a:spcAft>
                <a:spcPts val="0"/>
              </a:spcAft>
              <a:buNone/>
            </a:pPr>
            <a:r>
              <a:rPr lang="en-US" b="1" i="1"/>
              <a:t>the agency</a:t>
            </a:r>
            <a:r>
              <a:rPr lang="en-US" i="1"/>
              <a:t> so we can inactivate accounts. This is to protect the system and keep an accurate count of available subscriptions for assignment.</a:t>
            </a:r>
            <a:endParaRPr i="1"/>
          </a:p>
        </p:txBody>
      </p:sp>
      <p:pic>
        <p:nvPicPr>
          <p:cNvPr id="309" name="Google Shape;309;p43">
            <a:hlinkClick r:id="rId5"/>
          </p:cNvPr>
          <p:cNvPicPr preferRelativeResize="0"/>
          <p:nvPr/>
        </p:nvPicPr>
        <p:blipFill>
          <a:blip r:embed="rId6">
            <a:alphaModFix/>
          </a:blip>
          <a:stretch>
            <a:fillRect/>
          </a:stretch>
        </p:blipFill>
        <p:spPr>
          <a:xfrm>
            <a:off x="9264175" y="6308714"/>
            <a:ext cx="1220106" cy="427037"/>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4"/>
          <p:cNvSpPr txBox="1">
            <a:spLocks noGrp="1"/>
          </p:cNvSpPr>
          <p:nvPr>
            <p:ph type="title"/>
          </p:nvPr>
        </p:nvSpPr>
        <p:spPr>
          <a:xfrm>
            <a:off x="4493418" y="357982"/>
            <a:ext cx="6705601"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HMIS Training &amp; Support</a:t>
            </a:r>
            <a:endParaRPr sz="3600" b="1">
              <a:solidFill>
                <a:schemeClr val="dk1"/>
              </a:solidFill>
            </a:endParaRPr>
          </a:p>
          <a:p>
            <a:pPr marL="0" lvl="0" indent="0" algn="ctr" rtl="0">
              <a:spcBef>
                <a:spcPts val="0"/>
              </a:spcBef>
              <a:spcAft>
                <a:spcPts val="0"/>
              </a:spcAft>
              <a:buNone/>
            </a:pPr>
            <a:endParaRPr/>
          </a:p>
        </p:txBody>
      </p:sp>
      <p:sp>
        <p:nvSpPr>
          <p:cNvPr id="315" name="Google Shape;315;p44"/>
          <p:cNvSpPr txBox="1">
            <a:spLocks noGrp="1"/>
          </p:cNvSpPr>
          <p:nvPr>
            <p:ph type="body" idx="1"/>
          </p:nvPr>
        </p:nvSpPr>
        <p:spPr>
          <a:xfrm>
            <a:off x="5100637" y="1504950"/>
            <a:ext cx="6705601" cy="49275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1700" b="1"/>
              <a:t>HMIS data collection templates are available on our website at: </a:t>
            </a:r>
            <a:r>
              <a:rPr lang="en-US" sz="1700" b="1" u="sng">
                <a:solidFill>
                  <a:schemeClr val="hlink"/>
                </a:solidFill>
                <a:hlinkClick r:id="rId4">
                  <a:extLst>
                    <a:ext uri="{A12FA001-AC4F-418D-AE19-62706E023703}">
                      <ahyp:hlinkClr xmlns:ahyp="http://schemas.microsoft.com/office/drawing/2018/hyperlinkcolor" val="tx"/>
                    </a:ext>
                  </a:extLst>
                </a:hlinkClick>
              </a:rPr>
              <a:t>www.hmiscfl.org</a:t>
            </a:r>
            <a:endParaRPr sz="1700" b="1">
              <a:solidFill>
                <a:schemeClr val="hlink"/>
              </a:solidFill>
            </a:endParaRPr>
          </a:p>
          <a:p>
            <a:pPr marL="0" lvl="0" indent="0" algn="l" rtl="0">
              <a:spcBef>
                <a:spcPts val="360"/>
              </a:spcBef>
              <a:spcAft>
                <a:spcPts val="0"/>
              </a:spcAft>
              <a:buNone/>
            </a:pPr>
            <a:endParaRPr sz="1600"/>
          </a:p>
          <a:p>
            <a:pPr marL="457200" lvl="0" indent="-355600" algn="l" rtl="0">
              <a:spcBef>
                <a:spcPts val="360"/>
              </a:spcBef>
              <a:spcAft>
                <a:spcPts val="0"/>
              </a:spcAft>
              <a:buSzPts val="2000"/>
              <a:buChar char="●"/>
            </a:pPr>
            <a:r>
              <a:rPr lang="en-US" sz="1600"/>
              <a:t>Recommended to have hard copies on hand in the event that inclement weather results in a power outage.</a:t>
            </a:r>
            <a:endParaRPr sz="1600"/>
          </a:p>
          <a:p>
            <a:pPr marL="457200" lvl="0" indent="-355600" algn="l" rtl="0">
              <a:spcBef>
                <a:spcPts val="0"/>
              </a:spcBef>
              <a:spcAft>
                <a:spcPts val="0"/>
              </a:spcAft>
              <a:buSzPts val="2000"/>
              <a:buChar char="●"/>
            </a:pPr>
            <a:r>
              <a:rPr lang="en-US" sz="1600" b="1"/>
              <a:t>Fillable </a:t>
            </a:r>
            <a:r>
              <a:rPr lang="en-US" sz="1600"/>
              <a:t>templates available for all projects types and collection points</a:t>
            </a:r>
            <a:endParaRPr sz="1600"/>
          </a:p>
          <a:p>
            <a:pPr marL="914400" lvl="1" indent="-355600" algn="l" rtl="0">
              <a:spcBef>
                <a:spcPts val="0"/>
              </a:spcBef>
              <a:spcAft>
                <a:spcPts val="0"/>
              </a:spcAft>
              <a:buSzPts val="2000"/>
              <a:buChar char="○"/>
            </a:pPr>
            <a:r>
              <a:rPr lang="en-US" sz="1600"/>
              <a:t>entry, exit, update and annual assessment templates</a:t>
            </a:r>
            <a:endParaRPr sz="1600"/>
          </a:p>
          <a:p>
            <a:pPr marL="914400" lvl="1" indent="-355600" algn="l" rtl="0">
              <a:spcBef>
                <a:spcPts val="0"/>
              </a:spcBef>
              <a:spcAft>
                <a:spcPts val="0"/>
              </a:spcAft>
              <a:buSzPts val="2000"/>
              <a:buChar char="○"/>
            </a:pPr>
            <a:r>
              <a:rPr lang="en-US" sz="1600"/>
              <a:t>emergency shelter, transitional, rapid-rehousing, PATH, SSVF, </a:t>
            </a:r>
            <a:r>
              <a:rPr lang="en-US" sz="1600" err="1"/>
              <a:t>ect.</a:t>
            </a:r>
            <a:endParaRPr sz="1600" err="1"/>
          </a:p>
          <a:p>
            <a:pPr marL="0" lvl="0" indent="0" algn="l" rtl="0">
              <a:spcBef>
                <a:spcPts val="360"/>
              </a:spcBef>
              <a:spcAft>
                <a:spcPts val="0"/>
              </a:spcAft>
              <a:buNone/>
            </a:pPr>
            <a:endParaRPr sz="1600">
              <a:solidFill>
                <a:schemeClr val="dk1"/>
              </a:solidFill>
            </a:endParaRPr>
          </a:p>
          <a:p>
            <a:pPr marL="0" lvl="0" indent="0" algn="ctr" rtl="0">
              <a:spcBef>
                <a:spcPts val="360"/>
              </a:spcBef>
              <a:spcAft>
                <a:spcPts val="0"/>
              </a:spcAft>
              <a:buNone/>
            </a:pPr>
            <a:r>
              <a:rPr lang="en-US" sz="1600" b="1">
                <a:solidFill>
                  <a:schemeClr val="dk1"/>
                </a:solidFill>
              </a:rPr>
              <a:t>Schedule a Live HMIS Refresher Training!</a:t>
            </a:r>
            <a:endParaRPr sz="1600" b="1">
              <a:solidFill>
                <a:schemeClr val="dk1"/>
              </a:solidFill>
            </a:endParaRPr>
          </a:p>
          <a:p>
            <a:pPr marL="0" indent="0" algn="ctr">
              <a:buNone/>
            </a:pPr>
            <a:r>
              <a:rPr lang="en-US" sz="1600">
                <a:solidFill>
                  <a:schemeClr val="dk1"/>
                </a:solidFill>
              </a:rPr>
              <a:t>Agencies are invited to schedule an in-person HMIS Refresher training for your HMIS users. </a:t>
            </a:r>
            <a:r>
              <a:rPr lang="en-US" sz="1600" b="1">
                <a:solidFill>
                  <a:schemeClr val="dk1"/>
                </a:solidFill>
              </a:rPr>
              <a:t>This opportunity is now available</a:t>
            </a:r>
            <a:r>
              <a:rPr lang="en-US" sz="1600">
                <a:solidFill>
                  <a:schemeClr val="dk1"/>
                </a:solidFill>
              </a:rPr>
              <a:t> </a:t>
            </a:r>
            <a:r>
              <a:rPr lang="en-US" sz="1600" b="1">
                <a:solidFill>
                  <a:schemeClr val="dk1"/>
                </a:solidFill>
              </a:rPr>
              <a:t>year-round!</a:t>
            </a:r>
            <a:endParaRPr lang="en-US" sz="1600">
              <a:solidFill>
                <a:schemeClr val="dk1"/>
              </a:solidFill>
            </a:endParaRPr>
          </a:p>
          <a:p>
            <a:pPr marL="0" indent="0" algn="ctr">
              <a:buNone/>
            </a:pPr>
            <a:endParaRPr lang="en-US" sz="1600">
              <a:solidFill>
                <a:schemeClr val="dk1"/>
              </a:solidFill>
            </a:endParaRPr>
          </a:p>
          <a:p>
            <a:pPr marL="0" indent="0" algn="ctr">
              <a:buNone/>
            </a:pPr>
            <a:r>
              <a:rPr lang="en-US" sz="1600">
                <a:solidFill>
                  <a:schemeClr val="dk1"/>
                </a:solidFill>
              </a:rPr>
              <a:t>Schedule your agency for this training by submitting a training request via the support ticket system.</a:t>
            </a:r>
          </a:p>
          <a:p>
            <a:pPr marL="0" indent="0" algn="ctr">
              <a:buNone/>
            </a:pPr>
            <a:r>
              <a:rPr lang="en-US" sz="1600"/>
              <a:t>Questions? Contact us at </a:t>
            </a:r>
            <a:r>
              <a:rPr lang="en-US" sz="1600" u="sng">
                <a:solidFill>
                  <a:schemeClr val="hlink"/>
                </a:solidFill>
                <a:hlinkClick r:id="rId5">
                  <a:extLst>
                    <a:ext uri="{A12FA001-AC4F-418D-AE19-62706E023703}">
                      <ahyp:hlinkClr xmlns:ahyp="http://schemas.microsoft.com/office/drawing/2018/hyperlinkcolor" val="tx"/>
                    </a:ext>
                  </a:extLst>
                </a:hlinkClick>
              </a:rPr>
              <a:t>hmis@hsncfl.org</a:t>
            </a:r>
            <a:r>
              <a:rPr lang="en-US" sz="1600"/>
              <a:t> </a:t>
            </a:r>
            <a:endParaRPr sz="1600"/>
          </a:p>
        </p:txBody>
      </p:sp>
      <p:pic>
        <p:nvPicPr>
          <p:cNvPr id="2" name="Picture 1" descr="Training - Free business icons">
            <a:extLst>
              <a:ext uri="{FF2B5EF4-FFF2-40B4-BE49-F238E27FC236}">
                <a16:creationId xmlns:a16="http://schemas.microsoft.com/office/drawing/2014/main" id="{6A3FA48B-BD21-1BAA-D1CE-E8BB417E2537}"/>
              </a:ext>
            </a:extLst>
          </p:cNvPr>
          <p:cNvPicPr>
            <a:picLocks noChangeAspect="1"/>
          </p:cNvPicPr>
          <p:nvPr/>
        </p:nvPicPr>
        <p:blipFill>
          <a:blip r:embed="rId6"/>
          <a:stretch>
            <a:fillRect/>
          </a:stretch>
        </p:blipFill>
        <p:spPr>
          <a:xfrm>
            <a:off x="700087" y="2069306"/>
            <a:ext cx="3802856" cy="3802856"/>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2"/>
          <p:cNvSpPr txBox="1">
            <a:spLocks noGrp="1"/>
          </p:cNvSpPr>
          <p:nvPr>
            <p:ph type="ctrTitle"/>
          </p:nvPr>
        </p:nvSpPr>
        <p:spPr>
          <a:xfrm>
            <a:off x="-1025" y="1723"/>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HSN University Training</a:t>
            </a:r>
            <a:endParaRPr/>
          </a:p>
        </p:txBody>
      </p:sp>
      <p:sp>
        <p:nvSpPr>
          <p:cNvPr id="302" name="Google Shape;302;p42"/>
          <p:cNvSpPr txBox="1">
            <a:spLocks noGrp="1"/>
          </p:cNvSpPr>
          <p:nvPr>
            <p:ph type="subTitle" idx="1"/>
          </p:nvPr>
        </p:nvSpPr>
        <p:spPr>
          <a:xfrm>
            <a:off x="908825" y="947737"/>
            <a:ext cx="8054306" cy="5446031"/>
          </a:xfrm>
          <a:prstGeom prst="rect">
            <a:avLst/>
          </a:prstGeom>
          <a:ln>
            <a:noFill/>
          </a:ln>
        </p:spPr>
        <p:txBody>
          <a:bodyPr spcFirstLastPara="1" wrap="square" lIns="91425" tIns="91425" rIns="91425" bIns="91425" anchor="t" anchorCtr="0">
            <a:noAutofit/>
          </a:bodyPr>
          <a:lstStyle/>
          <a:p>
            <a:pPr>
              <a:spcBef>
                <a:spcPts val="0"/>
              </a:spcBef>
            </a:pPr>
            <a:endParaRPr lang="en-US" sz="1600" i="1">
              <a:solidFill>
                <a:srgbClr val="002060"/>
              </a:solidFill>
              <a:highlight>
                <a:srgbClr val="FFFF00"/>
              </a:highlight>
              <a:latin typeface="Arial"/>
              <a:ea typeface="Arial"/>
              <a:cs typeface="Arial"/>
              <a:sym typeface="Arial"/>
            </a:endParaRPr>
          </a:p>
          <a:p>
            <a:pPr algn="l">
              <a:spcBef>
                <a:spcPts val="0"/>
              </a:spcBef>
            </a:pPr>
            <a:r>
              <a:rPr lang="en-US" sz="1600" i="1">
                <a:solidFill>
                  <a:srgbClr val="002060"/>
                </a:solidFill>
                <a:highlight>
                  <a:srgbClr val="FFFF00"/>
                </a:highlight>
                <a:latin typeface="Arial"/>
                <a:ea typeface="Arial"/>
                <a:cs typeface="Arial"/>
                <a:sym typeface="Arial"/>
              </a:rPr>
              <a:t>We are encouraging our trainees to complete the HMIS 101 New User Training</a:t>
            </a:r>
            <a:endParaRPr lang="en-US" sz="1600" i="1">
              <a:solidFill>
                <a:srgbClr val="002060"/>
              </a:solidFill>
              <a:highlight>
                <a:srgbClr val="FFFF00"/>
              </a:highlight>
              <a:latin typeface="Arial"/>
              <a:ea typeface="Arial"/>
              <a:cs typeface="Arial"/>
            </a:endParaRPr>
          </a:p>
          <a:p>
            <a:pPr algn="l">
              <a:spcBef>
                <a:spcPts val="0"/>
              </a:spcBef>
            </a:pPr>
            <a:r>
              <a:rPr lang="en-US" sz="1600" i="1">
                <a:solidFill>
                  <a:srgbClr val="002060"/>
                </a:solidFill>
                <a:highlight>
                  <a:srgbClr val="FFFF00"/>
                </a:highlight>
                <a:latin typeface="Arial"/>
                <a:ea typeface="Arial"/>
                <a:cs typeface="Arial"/>
                <a:sym typeface="Arial"/>
              </a:rPr>
              <a:t>via HSN University vs waiting for a live training session. </a:t>
            </a:r>
            <a:endParaRPr lang="en-US" sz="1600" i="1">
              <a:solidFill>
                <a:srgbClr val="002060"/>
              </a:solidFill>
              <a:highlight>
                <a:srgbClr val="FFFF00"/>
              </a:highlight>
              <a:latin typeface="Arial"/>
              <a:ea typeface="Arial"/>
              <a:cs typeface="Arial"/>
            </a:endParaRPr>
          </a:p>
          <a:p>
            <a:pPr algn="l">
              <a:spcBef>
                <a:spcPts val="1000"/>
              </a:spcBef>
            </a:pPr>
            <a:endParaRPr lang="en-US" sz="1800" b="1">
              <a:solidFill>
                <a:srgbClr val="002060"/>
              </a:solidFill>
              <a:latin typeface="Arial"/>
              <a:ea typeface="Arial"/>
              <a:cs typeface="Arial"/>
            </a:endParaRPr>
          </a:p>
          <a:p>
            <a:pPr marL="0" lvl="0" indent="0" algn="l">
              <a:lnSpc>
                <a:spcPct val="100000"/>
              </a:lnSpc>
              <a:spcBef>
                <a:spcPts val="1000"/>
              </a:spcBef>
              <a:spcAft>
                <a:spcPts val="0"/>
              </a:spcAft>
              <a:buNone/>
            </a:pPr>
            <a:r>
              <a:rPr lang="en-US" sz="1800" b="1">
                <a:solidFill>
                  <a:srgbClr val="002060"/>
                </a:solidFill>
                <a:latin typeface="Arial"/>
                <a:ea typeface="Arial"/>
                <a:cs typeface="Arial"/>
                <a:sym typeface="Arial"/>
              </a:rPr>
              <a:t>HMIS 101 Course Requirements include:</a:t>
            </a:r>
            <a:endParaRPr sz="1800" b="1">
              <a:solidFill>
                <a:srgbClr val="002060"/>
              </a:solidFill>
              <a:latin typeface="Arial"/>
              <a:ea typeface="Arial"/>
              <a:cs typeface="Arial"/>
            </a:endParaRPr>
          </a:p>
          <a:p>
            <a:pPr marL="285750" indent="-285750" algn="l">
              <a:spcBef>
                <a:spcPts val="1000"/>
              </a:spcBef>
              <a:buFont typeface="Wingdings"/>
              <a:buChar char="v"/>
            </a:pPr>
            <a:r>
              <a:rPr lang="en-US" sz="1600">
                <a:solidFill>
                  <a:srgbClr val="002060"/>
                </a:solidFill>
                <a:latin typeface="Arial"/>
                <a:ea typeface="Arial"/>
                <a:cs typeface="Arial"/>
                <a:sym typeface="Arial"/>
              </a:rPr>
              <a:t>Completion of all required course modules; </a:t>
            </a:r>
            <a:endParaRPr lang="en-US" sz="1600">
              <a:solidFill>
                <a:srgbClr val="002060"/>
              </a:solidFill>
              <a:latin typeface="Arial"/>
              <a:ea typeface="Arial"/>
              <a:cs typeface="Arial"/>
            </a:endParaRPr>
          </a:p>
          <a:p>
            <a:pPr marL="285750" indent="-285750" algn="l">
              <a:spcBef>
                <a:spcPts val="1000"/>
              </a:spcBef>
              <a:buFont typeface="Wingdings"/>
              <a:buChar char="v"/>
            </a:pPr>
            <a:r>
              <a:rPr lang="en-US" sz="1600">
                <a:solidFill>
                  <a:srgbClr val="002060"/>
                </a:solidFill>
                <a:latin typeface="Arial"/>
                <a:ea typeface="Arial"/>
                <a:cs typeface="Arial"/>
                <a:sym typeface="Arial"/>
              </a:rPr>
              <a:t>Demonstrate knowledge in the practical portion of the training by completing required tasks/workflows in the HMIS training site;</a:t>
            </a:r>
            <a:endParaRPr sz="1900" b="1">
              <a:solidFill>
                <a:srgbClr val="002060"/>
              </a:solidFill>
              <a:latin typeface="Arial"/>
              <a:ea typeface="Arial"/>
              <a:cs typeface="Arial"/>
            </a:endParaRPr>
          </a:p>
          <a:p>
            <a:pPr marL="285750" indent="-285750" algn="l">
              <a:lnSpc>
                <a:spcPct val="100000"/>
              </a:lnSpc>
              <a:spcBef>
                <a:spcPts val="1000"/>
              </a:spcBef>
              <a:spcAft>
                <a:spcPts val="0"/>
              </a:spcAft>
              <a:buFont typeface="Wingdings"/>
              <a:buChar char="v"/>
            </a:pPr>
            <a:r>
              <a:rPr lang="en-US" sz="1600">
                <a:solidFill>
                  <a:srgbClr val="002060"/>
                </a:solidFill>
                <a:latin typeface="Arial"/>
                <a:ea typeface="Arial"/>
                <a:cs typeface="Arial"/>
                <a:sym typeface="Arial"/>
              </a:rPr>
              <a:t>Review, sign and submit the HMIS User Agreement</a:t>
            </a:r>
            <a:endParaRPr sz="1900" b="1">
              <a:solidFill>
                <a:srgbClr val="002060"/>
              </a:solidFill>
              <a:latin typeface="Arial"/>
              <a:ea typeface="Arial"/>
              <a:cs typeface="Arial"/>
            </a:endParaRPr>
          </a:p>
          <a:p>
            <a:pPr algn="l">
              <a:lnSpc>
                <a:spcPct val="150000"/>
              </a:lnSpc>
              <a:spcBef>
                <a:spcPts val="1000"/>
              </a:spcBef>
            </a:pPr>
            <a:r>
              <a:rPr lang="en-US" sz="1900" b="1" i="1">
                <a:solidFill>
                  <a:srgbClr val="002060"/>
                </a:solidFill>
                <a:latin typeface="Arial"/>
                <a:ea typeface="Arial"/>
                <a:cs typeface="Arial"/>
                <a:sym typeface="Arial"/>
              </a:rPr>
              <a:t>Other courses available in HSN University include:</a:t>
            </a:r>
            <a:endParaRPr sz="1900" b="1" i="1">
              <a:solidFill>
                <a:srgbClr val="002060"/>
              </a:solidFill>
              <a:latin typeface="Arial"/>
              <a:ea typeface="Arial"/>
              <a:cs typeface="Arial"/>
            </a:endParaRPr>
          </a:p>
          <a:p>
            <a:pPr algn="l">
              <a:lnSpc>
                <a:spcPct val="150000"/>
              </a:lnSpc>
              <a:spcBef>
                <a:spcPts val="0"/>
              </a:spcBef>
            </a:pPr>
            <a:r>
              <a:rPr lang="en-US" sz="1600">
                <a:solidFill>
                  <a:srgbClr val="002060"/>
                </a:solidFill>
                <a:latin typeface="Arial"/>
                <a:ea typeface="Arial"/>
                <a:cs typeface="Arial"/>
                <a:sym typeface="Arial"/>
              </a:rPr>
              <a:t>HMIS 101 New User      HMIS Agency Liaison Orientation  </a:t>
            </a:r>
            <a:endParaRPr lang="en-US" sz="1600">
              <a:solidFill>
                <a:srgbClr val="002060"/>
              </a:solidFill>
              <a:latin typeface="Arial"/>
              <a:ea typeface="Arial"/>
              <a:cs typeface="Arial"/>
            </a:endParaRPr>
          </a:p>
          <a:p>
            <a:pPr algn="l">
              <a:lnSpc>
                <a:spcPct val="150000"/>
              </a:lnSpc>
              <a:spcBef>
                <a:spcPts val="0"/>
              </a:spcBef>
            </a:pPr>
            <a:r>
              <a:rPr lang="en-US" sz="1600">
                <a:solidFill>
                  <a:srgbClr val="002060"/>
                </a:solidFill>
                <a:latin typeface="Arial"/>
                <a:ea typeface="Arial"/>
                <a:cs typeface="Arial"/>
                <a:sym typeface="Arial"/>
              </a:rPr>
              <a:t>HMIS 101: Refresher        HMIS 102: PATH        </a:t>
            </a:r>
            <a:endParaRPr lang="en-US" sz="1600">
              <a:solidFill>
                <a:srgbClr val="002060"/>
              </a:solidFill>
              <a:latin typeface="Arial"/>
              <a:ea typeface="Arial"/>
              <a:cs typeface="Arial"/>
            </a:endParaRPr>
          </a:p>
          <a:p>
            <a:pPr algn="l">
              <a:lnSpc>
                <a:spcPct val="150000"/>
              </a:lnSpc>
              <a:spcBef>
                <a:spcPts val="0"/>
              </a:spcBef>
            </a:pPr>
            <a:r>
              <a:rPr lang="en-US" sz="1600">
                <a:solidFill>
                  <a:srgbClr val="002060"/>
                </a:solidFill>
                <a:latin typeface="Arial"/>
                <a:ea typeface="Arial"/>
                <a:cs typeface="Arial"/>
                <a:sym typeface="Arial"/>
              </a:rPr>
              <a:t>HMIS 102: Street Outreach   HMIS 102: SSVF</a:t>
            </a:r>
            <a:endParaRPr lang="en-US" sz="1600">
              <a:solidFill>
                <a:srgbClr val="002060"/>
              </a:solidFill>
              <a:latin typeface="Arial"/>
              <a:ea typeface="Arial"/>
              <a:cs typeface="Arial"/>
            </a:endParaRPr>
          </a:p>
          <a:p>
            <a:pPr algn="l">
              <a:lnSpc>
                <a:spcPct val="150000"/>
              </a:lnSpc>
              <a:spcBef>
                <a:spcPts val="0"/>
              </a:spcBef>
            </a:pPr>
            <a:r>
              <a:rPr lang="en-US" sz="1600">
                <a:solidFill>
                  <a:schemeClr val="tx1"/>
                </a:solidFill>
                <a:latin typeface="Arial"/>
                <a:ea typeface="Arial"/>
                <a:cs typeface="Arial"/>
                <a:sym typeface="Arial"/>
              </a:rPr>
              <a:t>           </a:t>
            </a:r>
            <a:endParaRPr lang="en-US" sz="1600">
              <a:solidFill>
                <a:schemeClr val="tx1"/>
              </a:solidFill>
              <a:latin typeface="Arial"/>
              <a:ea typeface="Arial"/>
              <a:cs typeface="Arial"/>
            </a:endParaRPr>
          </a:p>
          <a:p>
            <a:pPr algn="l">
              <a:lnSpc>
                <a:spcPct val="150000"/>
              </a:lnSpc>
              <a:spcBef>
                <a:spcPts val="0"/>
              </a:spcBef>
            </a:pPr>
            <a:r>
              <a:rPr lang="en-US" sz="1900" b="1">
                <a:solidFill>
                  <a:srgbClr val="002060"/>
                </a:solidFill>
                <a:latin typeface="Arial"/>
                <a:ea typeface="Arial"/>
                <a:cs typeface="Arial"/>
                <a:sym typeface="Arial"/>
              </a:rPr>
              <a:t>Upcoming Virtual Courses:</a:t>
            </a:r>
            <a:r>
              <a:rPr lang="en-US" sz="1900">
                <a:solidFill>
                  <a:srgbClr val="002060"/>
                </a:solidFill>
                <a:latin typeface="Arial"/>
                <a:ea typeface="Arial"/>
                <a:cs typeface="Arial"/>
                <a:sym typeface="Arial"/>
              </a:rPr>
              <a:t> Reporting and Data Quality in </a:t>
            </a:r>
            <a:r>
              <a:rPr lang="en-US" sz="1900" err="1">
                <a:solidFill>
                  <a:srgbClr val="002060"/>
                </a:solidFill>
                <a:latin typeface="Arial"/>
                <a:ea typeface="Arial"/>
                <a:cs typeface="Arial"/>
                <a:sym typeface="Arial"/>
              </a:rPr>
              <a:t>ClientTrack</a:t>
            </a:r>
            <a:endParaRPr sz="1900" b="1">
              <a:solidFill>
                <a:srgbClr val="002060"/>
              </a:solidFill>
              <a:latin typeface="Arial"/>
              <a:ea typeface="Arial"/>
              <a:cs typeface="Arial"/>
            </a:endParaRPr>
          </a:p>
        </p:txBody>
      </p:sp>
      <p:pic>
        <p:nvPicPr>
          <p:cNvPr id="2" name="Picture 1" descr="Course PNG Transparent Images Free Download | Vector Files | Pngtree">
            <a:extLst>
              <a:ext uri="{FF2B5EF4-FFF2-40B4-BE49-F238E27FC236}">
                <a16:creationId xmlns:a16="http://schemas.microsoft.com/office/drawing/2014/main" id="{321A5F3C-ED93-597C-3D20-CBC93CC730EE}"/>
              </a:ext>
            </a:extLst>
          </p:cNvPr>
          <p:cNvPicPr>
            <a:picLocks noChangeAspect="1"/>
          </p:cNvPicPr>
          <p:nvPr/>
        </p:nvPicPr>
        <p:blipFill>
          <a:blip r:embed="rId4"/>
          <a:srcRect b="1296"/>
          <a:stretch/>
        </p:blipFill>
        <p:spPr>
          <a:xfrm>
            <a:off x="8183624" y="1553368"/>
            <a:ext cx="3796444" cy="3745462"/>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19"/>
        <p:cNvGrpSpPr/>
        <p:nvPr/>
      </p:nvGrpSpPr>
      <p:grpSpPr>
        <a:xfrm>
          <a:off x="0" y="0"/>
          <a:ext cx="0" cy="0"/>
          <a:chOff x="0" y="0"/>
          <a:chExt cx="0" cy="0"/>
        </a:xfrm>
      </p:grpSpPr>
      <p:sp>
        <p:nvSpPr>
          <p:cNvPr id="320" name="Google Shape;320;p45"/>
          <p:cNvSpPr txBox="1">
            <a:spLocks noGrp="1"/>
          </p:cNvSpPr>
          <p:nvPr>
            <p:ph type="title"/>
          </p:nvPr>
        </p:nvSpPr>
        <p:spPr>
          <a:xfrm>
            <a:off x="2075025" y="274650"/>
            <a:ext cx="7411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HMIS Data Quality Monitoring</a:t>
            </a:r>
            <a:endParaRPr sz="2400" b="1"/>
          </a:p>
        </p:txBody>
      </p:sp>
      <p:sp>
        <p:nvSpPr>
          <p:cNvPr id="321" name="Google Shape;321;p45"/>
          <p:cNvSpPr txBox="1">
            <a:spLocks noGrp="1"/>
          </p:cNvSpPr>
          <p:nvPr>
            <p:ph type="body" idx="1"/>
          </p:nvPr>
        </p:nvSpPr>
        <p:spPr>
          <a:xfrm>
            <a:off x="839801" y="1418938"/>
            <a:ext cx="10202054" cy="5171071"/>
          </a:xfrm>
          <a:prstGeom prst="rect">
            <a:avLst/>
          </a:prstGeom>
          <a:noFill/>
          <a:ln>
            <a:noFill/>
          </a:ln>
        </p:spPr>
        <p:txBody>
          <a:bodyPr spcFirstLastPara="1" wrap="square" lIns="91425" tIns="45700" rIns="91425" bIns="45700" anchor="t" anchorCtr="0">
            <a:noAutofit/>
          </a:bodyPr>
          <a:lstStyle/>
          <a:p>
            <a:pPr marL="0" indent="0" algn="ctr">
              <a:lnSpc>
                <a:spcPct val="115000"/>
              </a:lnSpc>
              <a:spcBef>
                <a:spcPts val="0"/>
              </a:spcBef>
              <a:buNone/>
            </a:pPr>
            <a:r>
              <a:rPr lang="en-US" sz="1800" b="1"/>
              <a:t>Our current fiscal year is coming to a close!</a:t>
            </a:r>
            <a:endParaRPr lang="en-US" sz="1800"/>
          </a:p>
          <a:p>
            <a:pPr marL="0" indent="0">
              <a:lnSpc>
                <a:spcPct val="115000"/>
              </a:lnSpc>
              <a:spcBef>
                <a:spcPts val="1000"/>
              </a:spcBef>
              <a:buNone/>
            </a:pPr>
            <a:r>
              <a:rPr lang="en-US" sz="1600"/>
              <a:t>Providers are expected to review and clean up data as much as possible for:</a:t>
            </a:r>
            <a:endParaRPr lang="en-US" sz="1600" i="1"/>
          </a:p>
          <a:p>
            <a:pPr marL="0" indent="0">
              <a:lnSpc>
                <a:spcPct val="114999"/>
              </a:lnSpc>
              <a:spcBef>
                <a:spcPts val="1000"/>
              </a:spcBef>
              <a:buNone/>
            </a:pPr>
            <a:r>
              <a:rPr lang="en-US" sz="1600"/>
              <a:t> </a:t>
            </a:r>
            <a:r>
              <a:rPr lang="en-US" sz="1600" b="1"/>
              <a:t>October 1, 2023 to September 30, 2024 </a:t>
            </a:r>
            <a:endParaRPr lang="en-US" sz="1600" b="1" i="1"/>
          </a:p>
          <a:p>
            <a:pPr marL="0" indent="0">
              <a:lnSpc>
                <a:spcPct val="114999"/>
              </a:lnSpc>
              <a:spcBef>
                <a:spcPts val="1000"/>
              </a:spcBef>
              <a:buNone/>
            </a:pPr>
            <a:r>
              <a:rPr lang="en-US" sz="1800" b="1" u="sng">
                <a:solidFill>
                  <a:srgbClr val="073763"/>
                </a:solidFill>
              </a:rPr>
              <a:t>Data Quality Clean-Up Tips</a:t>
            </a:r>
            <a:endParaRPr sz="1800" u="sng"/>
          </a:p>
          <a:p>
            <a:pPr marL="285750" indent="-285750">
              <a:lnSpc>
                <a:spcPct val="114999"/>
              </a:lnSpc>
              <a:spcBef>
                <a:spcPts val="1000"/>
              </a:spcBef>
              <a:buFont typeface="Wingdings"/>
              <a:buChar char="Ø"/>
            </a:pPr>
            <a:r>
              <a:rPr lang="en-US"/>
              <a:t>Run the Clients in Program Report and Annual Performance Report within the first weeks of October.</a:t>
            </a:r>
          </a:p>
          <a:p>
            <a:pPr marL="742950" lvl="1" indent="-285750">
              <a:lnSpc>
                <a:spcPct val="114999"/>
              </a:lnSpc>
              <a:spcBef>
                <a:spcPts val="1000"/>
              </a:spcBef>
              <a:buFont typeface="Courier New"/>
              <a:buChar char="o"/>
            </a:pPr>
            <a:r>
              <a:rPr lang="en-US"/>
              <a:t>Review and correct data where possible in APR Data Quality Tables.</a:t>
            </a:r>
          </a:p>
          <a:p>
            <a:pPr marL="1200150" lvl="2" indent="-285750">
              <a:lnSpc>
                <a:spcPct val="114999"/>
              </a:lnSpc>
              <a:spcBef>
                <a:spcPts val="1000"/>
              </a:spcBef>
              <a:buFont typeface="Wingdings"/>
              <a:buChar char="§"/>
            </a:pPr>
            <a:r>
              <a:rPr lang="en-US"/>
              <a:t>Q5a</a:t>
            </a:r>
          </a:p>
          <a:p>
            <a:pPr marL="1200150" lvl="2" indent="-285750">
              <a:lnSpc>
                <a:spcPct val="114999"/>
              </a:lnSpc>
              <a:spcBef>
                <a:spcPts val="1000"/>
              </a:spcBef>
              <a:buFont typeface="Wingdings"/>
              <a:buChar char="§"/>
            </a:pPr>
            <a:r>
              <a:rPr lang="en-US"/>
              <a:t>Q6a - Q6f</a:t>
            </a:r>
          </a:p>
          <a:p>
            <a:pPr marL="742950" lvl="1" indent="-285750">
              <a:lnSpc>
                <a:spcPct val="114999"/>
              </a:lnSpc>
              <a:spcBef>
                <a:spcPts val="1000"/>
              </a:spcBef>
              <a:buFont typeface="Courier New"/>
              <a:buChar char="o"/>
            </a:pPr>
            <a:r>
              <a:rPr lang="en-US"/>
              <a:t>Review accuracy of active enrollments.</a:t>
            </a:r>
          </a:p>
          <a:p>
            <a:pPr marL="1200150" lvl="2" indent="-285750">
              <a:lnSpc>
                <a:spcPct val="114999"/>
              </a:lnSpc>
              <a:spcBef>
                <a:spcPts val="1000"/>
              </a:spcBef>
              <a:buFont typeface="Wingdings"/>
              <a:buChar char="§"/>
            </a:pPr>
            <a:r>
              <a:rPr lang="en-US"/>
              <a:t>Close out clients no longer receiving services.</a:t>
            </a:r>
          </a:p>
          <a:p>
            <a:pPr marL="1200150" lvl="2" indent="-285750">
              <a:lnSpc>
                <a:spcPct val="114999"/>
              </a:lnSpc>
              <a:spcBef>
                <a:spcPts val="1000"/>
              </a:spcBef>
              <a:buFont typeface="Wingdings"/>
              <a:buChar char="§"/>
            </a:pPr>
            <a:r>
              <a:rPr lang="en-US"/>
              <a:t>Be sure to add all necessary services prior to exiting clients out of projects.</a:t>
            </a:r>
          </a:p>
          <a:p>
            <a:pPr marL="0" indent="0">
              <a:lnSpc>
                <a:spcPct val="114999"/>
              </a:lnSpc>
              <a:spcBef>
                <a:spcPts val="1000"/>
              </a:spcBef>
              <a:buNone/>
            </a:pPr>
            <a:r>
              <a:rPr lang="en-US" sz="2000" b="1" i="1">
                <a:solidFill>
                  <a:srgbClr val="FF0000"/>
                </a:solidFill>
              </a:rPr>
              <a:t>Reminder:</a:t>
            </a:r>
            <a:r>
              <a:rPr lang="en-US" sz="1600" b="1" i="1"/>
              <a:t> Data cleansing helps prepare our community for reporting to HUD and other federal funders and give us an accurate picture of what is going on in our community/system.</a:t>
            </a:r>
            <a:endParaRPr lang="en-US"/>
          </a:p>
          <a:p>
            <a:pPr marL="0" indent="0" algn="ctr">
              <a:lnSpc>
                <a:spcPct val="115000"/>
              </a:lnSpc>
              <a:spcBef>
                <a:spcPts val="1000"/>
              </a:spcBef>
              <a:spcAft>
                <a:spcPts val="1000"/>
              </a:spcAft>
              <a:buNone/>
            </a:pPr>
            <a:endParaRPr lang="en-US" sz="2000" b="1">
              <a:solidFill>
                <a:srgbClr val="073763"/>
              </a:solidFill>
            </a:endParaRPr>
          </a:p>
        </p:txBody>
      </p:sp>
      <p:pic>
        <p:nvPicPr>
          <p:cNvPr id="322" name="Google Shape;322;p45">
            <a:hlinkClick r:id="rId4"/>
          </p:cNvPr>
          <p:cNvPicPr preferRelativeResize="0"/>
          <p:nvPr/>
        </p:nvPicPr>
        <p:blipFill>
          <a:blip r:embed="rId5">
            <a:alphaModFix/>
          </a:blip>
          <a:stretch>
            <a:fillRect/>
          </a:stretch>
        </p:blipFill>
        <p:spPr>
          <a:xfrm>
            <a:off x="10470319" y="6138927"/>
            <a:ext cx="1398699" cy="593724"/>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6"/>
          <p:cNvSpPr txBox="1">
            <a:spLocks noGrp="1"/>
          </p:cNvSpPr>
          <p:nvPr>
            <p:ph type="ctrTitle"/>
          </p:nvPr>
        </p:nvSpPr>
        <p:spPr>
          <a:xfrm>
            <a:off x="2209800" y="2130425"/>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Committee Roll-Call Vote</a:t>
            </a:r>
            <a:endParaRPr/>
          </a:p>
          <a:p>
            <a:pPr marL="0" lvl="0" indent="0" algn="ctr" rtl="0">
              <a:spcBef>
                <a:spcPts val="0"/>
              </a:spcBef>
              <a:spcAft>
                <a:spcPts val="0"/>
              </a:spcAft>
              <a:buNone/>
            </a:pPr>
            <a:r>
              <a:rPr lang="en-US"/>
              <a:t>HMIS Committee Officers</a:t>
            </a:r>
            <a:endParaRPr/>
          </a:p>
        </p:txBody>
      </p:sp>
      <p:sp>
        <p:nvSpPr>
          <p:cNvPr id="328" name="Google Shape;328;p46"/>
          <p:cNvSpPr txBox="1">
            <a:spLocks noGrp="1"/>
          </p:cNvSpPr>
          <p:nvPr>
            <p:ph type="subTitle" idx="1"/>
          </p:nvPr>
        </p:nvSpPr>
        <p:spPr>
          <a:xfrm>
            <a:off x="2895600" y="3886200"/>
            <a:ext cx="6400800" cy="17529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7"/>
          <p:cNvSpPr txBox="1">
            <a:spLocks noGrp="1"/>
          </p:cNvSpPr>
          <p:nvPr>
            <p:ph type="ctrTitle"/>
          </p:nvPr>
        </p:nvSpPr>
        <p:spPr>
          <a:xfrm>
            <a:off x="2209800" y="2130425"/>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Committee Roll-Call Vote</a:t>
            </a:r>
            <a:endParaRPr/>
          </a:p>
          <a:p>
            <a:pPr marL="0" lvl="0" indent="0" algn="ctr" rtl="0">
              <a:spcBef>
                <a:spcPts val="0"/>
              </a:spcBef>
              <a:spcAft>
                <a:spcPts val="0"/>
              </a:spcAft>
              <a:buNone/>
            </a:pPr>
            <a:r>
              <a:rPr lang="en-US"/>
              <a:t>Any other motion before committee</a:t>
            </a:r>
            <a:endParaRPr/>
          </a:p>
        </p:txBody>
      </p:sp>
      <p:sp>
        <p:nvSpPr>
          <p:cNvPr id="334" name="Google Shape;334;p47"/>
          <p:cNvSpPr txBox="1">
            <a:spLocks noGrp="1"/>
          </p:cNvSpPr>
          <p:nvPr>
            <p:ph type="subTitle" idx="1"/>
          </p:nvPr>
        </p:nvSpPr>
        <p:spPr>
          <a:xfrm>
            <a:off x="2895600" y="3886200"/>
            <a:ext cx="6400800" cy="17529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690077" y="566615"/>
            <a:ext cx="8229600" cy="92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HMIS Advisory Committee Mission</a:t>
            </a:r>
            <a:endParaRPr sz="3600" b="1">
              <a:solidFill>
                <a:srgbClr val="002060"/>
              </a:solidFill>
              <a:latin typeface="Cabin"/>
              <a:ea typeface="Cabin"/>
              <a:cs typeface="Cabin"/>
              <a:sym typeface="Cabin"/>
            </a:endParaRPr>
          </a:p>
        </p:txBody>
      </p:sp>
      <p:sp>
        <p:nvSpPr>
          <p:cNvPr id="72" name="Google Shape;72;p15"/>
          <p:cNvSpPr txBox="1">
            <a:spLocks noGrp="1"/>
          </p:cNvSpPr>
          <p:nvPr>
            <p:ph type="body" idx="1"/>
          </p:nvPr>
        </p:nvSpPr>
        <p:spPr>
          <a:xfrm>
            <a:off x="2064375" y="1499444"/>
            <a:ext cx="7640400" cy="4429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40"/>
              </a:spcBef>
              <a:spcAft>
                <a:spcPts val="0"/>
              </a:spcAft>
              <a:buNone/>
            </a:pPr>
            <a:r>
              <a:rPr lang="en-US" sz="2000" b="1"/>
              <a:t>Our mission is to effectively use data, which includes inputs from those in need of services, those providing services, and from members of the community, to eliminate homelessness in Central Florida.</a:t>
            </a:r>
            <a:endParaRPr sz="2000" b="1"/>
          </a:p>
        </p:txBody>
      </p:sp>
      <p:sp>
        <p:nvSpPr>
          <p:cNvPr id="73" name="Google Shape;73;p15"/>
          <p:cNvSpPr txBox="1">
            <a:spLocks noGrp="1"/>
          </p:cNvSpPr>
          <p:nvPr>
            <p:ph type="title"/>
          </p:nvPr>
        </p:nvSpPr>
        <p:spPr>
          <a:xfrm>
            <a:off x="1769775" y="3715975"/>
            <a:ext cx="8229600" cy="92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HMIS Advisory Committee Purpose</a:t>
            </a:r>
            <a:endParaRPr sz="3600" b="1">
              <a:solidFill>
                <a:srgbClr val="002060"/>
              </a:solidFill>
              <a:latin typeface="Cabin"/>
              <a:ea typeface="Cabin"/>
              <a:cs typeface="Cabin"/>
              <a:sym typeface="Cabin"/>
            </a:endParaRPr>
          </a:p>
        </p:txBody>
      </p:sp>
      <p:sp>
        <p:nvSpPr>
          <p:cNvPr id="74" name="Google Shape;74;p15"/>
          <p:cNvSpPr txBox="1">
            <a:spLocks noGrp="1"/>
          </p:cNvSpPr>
          <p:nvPr>
            <p:ph type="body" idx="1"/>
          </p:nvPr>
        </p:nvSpPr>
        <p:spPr>
          <a:xfrm>
            <a:off x="2275800" y="4645375"/>
            <a:ext cx="7640400" cy="1013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500">
                <a:solidFill>
                  <a:schemeClr val="dk1"/>
                </a:solidFill>
              </a:rPr>
              <a:t>Oversee the CoC’s implementation of HMIS, what we do with the data and how we use it.</a:t>
            </a:r>
            <a:endParaRPr sz="25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48"/>
          <p:cNvSpPr txBox="1">
            <a:spLocks noGrp="1"/>
          </p:cNvSpPr>
          <p:nvPr>
            <p:ph type="body" idx="1"/>
          </p:nvPr>
        </p:nvSpPr>
        <p:spPr>
          <a:xfrm>
            <a:off x="4243576" y="1715192"/>
            <a:ext cx="7524300" cy="342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40"/>
              </a:spcBef>
              <a:spcAft>
                <a:spcPts val="0"/>
              </a:spcAft>
              <a:buNone/>
            </a:pPr>
            <a:endParaRPr sz="3600"/>
          </a:p>
          <a:p>
            <a:pPr marL="342900" lvl="0" indent="0" algn="ctr" rtl="0">
              <a:lnSpc>
                <a:spcPct val="90000"/>
              </a:lnSpc>
              <a:spcBef>
                <a:spcPts val="640"/>
              </a:spcBef>
              <a:spcAft>
                <a:spcPts val="0"/>
              </a:spcAft>
              <a:buNone/>
            </a:pPr>
            <a:r>
              <a:rPr lang="en-US" sz="3500"/>
              <a:t>Next meeting date:</a:t>
            </a:r>
            <a:endParaRPr sz="3500"/>
          </a:p>
          <a:p>
            <a:pPr marL="342900" lvl="0" indent="0" algn="ctr" rtl="0">
              <a:lnSpc>
                <a:spcPct val="90000"/>
              </a:lnSpc>
              <a:spcBef>
                <a:spcPts val="640"/>
              </a:spcBef>
              <a:spcAft>
                <a:spcPts val="0"/>
              </a:spcAft>
              <a:buNone/>
            </a:pPr>
            <a:endParaRPr sz="3500"/>
          </a:p>
          <a:p>
            <a:pPr marL="800100" indent="0" algn="ctr">
              <a:lnSpc>
                <a:spcPct val="90000"/>
              </a:lnSpc>
              <a:spcBef>
                <a:spcPts val="640"/>
              </a:spcBef>
              <a:buNone/>
            </a:pPr>
            <a:r>
              <a:rPr lang="en-US" sz="3500" b="1"/>
              <a:t>Tuesday, July 8th, 2025</a:t>
            </a:r>
            <a:endParaRPr sz="3500" b="1"/>
          </a:p>
          <a:p>
            <a:pPr marL="800100" lvl="0" indent="0" algn="ctr" rtl="0">
              <a:lnSpc>
                <a:spcPct val="90000"/>
              </a:lnSpc>
              <a:spcBef>
                <a:spcPts val="640"/>
              </a:spcBef>
              <a:spcAft>
                <a:spcPts val="0"/>
              </a:spcAft>
              <a:buNone/>
            </a:pPr>
            <a:r>
              <a:rPr lang="en-US" sz="3500" b="1"/>
              <a:t>10:30 am to 12:00 pm</a:t>
            </a:r>
            <a:endParaRPr sz="3500" b="1"/>
          </a:p>
          <a:p>
            <a:pPr marL="800100" lvl="0" indent="0" algn="ctr" rtl="0">
              <a:lnSpc>
                <a:spcPct val="90000"/>
              </a:lnSpc>
              <a:spcBef>
                <a:spcPts val="640"/>
              </a:spcBef>
              <a:spcAft>
                <a:spcPts val="0"/>
              </a:spcAft>
              <a:buNone/>
            </a:pPr>
            <a:endParaRPr sz="3500" b="1">
              <a:solidFill>
                <a:srgbClr val="FF0000"/>
              </a:solidFill>
            </a:endParaRPr>
          </a:p>
          <a:p>
            <a:pPr marL="342900" lvl="0" indent="0" algn="ctr" rtl="0">
              <a:lnSpc>
                <a:spcPct val="90000"/>
              </a:lnSpc>
              <a:spcBef>
                <a:spcPts val="640"/>
              </a:spcBef>
              <a:spcAft>
                <a:spcPts val="0"/>
              </a:spcAft>
              <a:buNone/>
            </a:pPr>
            <a:endParaRPr sz="1300"/>
          </a:p>
        </p:txBody>
      </p:sp>
      <p:sp>
        <p:nvSpPr>
          <p:cNvPr id="341" name="Google Shape;341;p48"/>
          <p:cNvSpPr txBox="1"/>
          <p:nvPr/>
        </p:nvSpPr>
        <p:spPr>
          <a:xfrm>
            <a:off x="4947781" y="5424189"/>
            <a:ext cx="6617918" cy="1061799"/>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None/>
            </a:pPr>
            <a:r>
              <a:rPr lang="en-US" sz="1400" b="1">
                <a:solidFill>
                  <a:schemeClr val="dk1"/>
                </a:solidFill>
              </a:rPr>
              <a:t>HMIS Guides, Documents, Training, Acronyms &amp; More</a:t>
            </a:r>
            <a:endParaRPr sz="1400" b="1">
              <a:solidFill>
                <a:schemeClr val="dk1"/>
              </a:solidFill>
            </a:endParaRPr>
          </a:p>
          <a:p>
            <a:pPr marL="457200" lvl="0" indent="0" algn="ctr" rtl="0">
              <a:spcBef>
                <a:spcPts val="640"/>
              </a:spcBef>
              <a:spcAft>
                <a:spcPts val="0"/>
              </a:spcAft>
              <a:buNone/>
            </a:pPr>
            <a:r>
              <a:rPr lang="en-US" sz="1400" b="1" u="sng">
                <a:solidFill>
                  <a:schemeClr val="hlink"/>
                </a:solidFill>
                <a:hlinkClick r:id="rId3"/>
              </a:rPr>
              <a:t>hmiscfl.org</a:t>
            </a:r>
            <a:endParaRPr sz="500"/>
          </a:p>
          <a:p>
            <a:pPr marL="457200" marR="0" lvl="0" indent="0" algn="ctr" rtl="0">
              <a:lnSpc>
                <a:spcPct val="100000"/>
              </a:lnSpc>
              <a:spcBef>
                <a:spcPts val="640"/>
              </a:spcBef>
              <a:spcAft>
                <a:spcPts val="0"/>
              </a:spcAft>
              <a:buNone/>
            </a:pPr>
            <a:r>
              <a:rPr lang="en-US" sz="1400" b="1" u="sng">
                <a:solidFill>
                  <a:schemeClr val="hlink"/>
                </a:solidFill>
              </a:rPr>
              <a:t>https://www.hmiscfl.org/training/datadefinitions/</a:t>
            </a:r>
            <a:endParaRPr sz="1400" b="1" u="sng">
              <a:solidFill>
                <a:schemeClr val="hlink"/>
              </a:solidFill>
            </a:endParaRPr>
          </a:p>
        </p:txBody>
      </p:sp>
      <p:pic>
        <p:nvPicPr>
          <p:cNvPr id="2" name="Picture 1" descr="OpenApply on X: &quot;&quot;This has been an enriching experience. I found the  sessions informative and meeting colleagues from around the globe very  exciting!&quot; - Praline from Barcelona That's a wrap for our">
            <a:extLst>
              <a:ext uri="{FF2B5EF4-FFF2-40B4-BE49-F238E27FC236}">
                <a16:creationId xmlns:a16="http://schemas.microsoft.com/office/drawing/2014/main" id="{DDE9C204-7283-F8EA-6DB4-C96BC12CDF9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175" y="2041612"/>
            <a:ext cx="4956130" cy="2795651"/>
          </a:xfrm>
          <a:prstGeom prst="rect">
            <a:avLst/>
          </a:prstGeom>
        </p:spPr>
      </p:pic>
      <p:sp>
        <p:nvSpPr>
          <p:cNvPr id="5" name="TextBox 4">
            <a:extLst>
              <a:ext uri="{FF2B5EF4-FFF2-40B4-BE49-F238E27FC236}">
                <a16:creationId xmlns:a16="http://schemas.microsoft.com/office/drawing/2014/main" id="{365C5F20-D92D-F44F-E7A3-89477FB35898}"/>
              </a:ext>
            </a:extLst>
          </p:cNvPr>
          <p:cNvSpPr txBox="1"/>
          <p:nvPr/>
        </p:nvSpPr>
        <p:spPr>
          <a:xfrm>
            <a:off x="5356141" y="511233"/>
            <a:ext cx="52789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Thank you for attending!</a:t>
            </a:r>
            <a:endParaRPr lang="en-US" sz="3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9"/>
          <p:cNvSpPr txBox="1">
            <a:spLocks noGrp="1"/>
          </p:cNvSpPr>
          <p:nvPr>
            <p:ph type="title"/>
          </p:nvPr>
        </p:nvSpPr>
        <p:spPr>
          <a:xfrm>
            <a:off x="1981200" y="274638"/>
            <a:ext cx="8229600" cy="11430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HSN HMIS Team</a:t>
            </a:r>
            <a:r>
              <a:rPr lang="en-US" sz="3959" b="1"/>
              <a:t>	</a:t>
            </a:r>
            <a:endParaRPr sz="3959" b="1"/>
          </a:p>
        </p:txBody>
      </p:sp>
      <p:sp>
        <p:nvSpPr>
          <p:cNvPr id="347" name="Google Shape;347;p49"/>
          <p:cNvSpPr txBox="1">
            <a:spLocks noGrp="1"/>
          </p:cNvSpPr>
          <p:nvPr>
            <p:ph type="body" idx="1"/>
          </p:nvPr>
        </p:nvSpPr>
        <p:spPr>
          <a:xfrm>
            <a:off x="2003914" y="1258010"/>
            <a:ext cx="4115273" cy="4085733"/>
          </a:xfrm>
          <a:prstGeom prst="rect">
            <a:avLst/>
          </a:prstGeom>
        </p:spPr>
        <p:txBody>
          <a:bodyPr spcFirstLastPara="1" wrap="square" lIns="91425" tIns="45700" rIns="91425" bIns="45700" anchor="t" anchorCtr="0">
            <a:noAutofit/>
          </a:bodyPr>
          <a:lstStyle/>
          <a:p>
            <a:pPr marL="0" indent="0">
              <a:spcBef>
                <a:spcPts val="0"/>
              </a:spcBef>
              <a:buNone/>
            </a:pPr>
            <a:r>
              <a:rPr lang="en-US" sz="1800" b="1">
                <a:solidFill>
                  <a:schemeClr val="dk1"/>
                </a:solidFill>
              </a:rPr>
              <a:t>Angel Jones</a:t>
            </a:r>
            <a:endParaRPr lang="en-US" sz="1800">
              <a:solidFill>
                <a:schemeClr val="dk1"/>
              </a:solidFill>
            </a:endParaRPr>
          </a:p>
          <a:p>
            <a:pPr marL="0" indent="0">
              <a:spcBef>
                <a:spcPts val="0"/>
              </a:spcBef>
              <a:buNone/>
            </a:pPr>
            <a:r>
              <a:rPr lang="en-US" sz="1800">
                <a:solidFill>
                  <a:schemeClr val="dk1"/>
                </a:solidFill>
              </a:rPr>
              <a:t>Director of Information Systems </a:t>
            </a:r>
            <a:endParaRPr lang="en-US">
              <a:solidFill>
                <a:schemeClr val="dk1"/>
              </a:solidFill>
            </a:endParaRPr>
          </a:p>
          <a:p>
            <a:pPr marL="0" indent="0">
              <a:buNone/>
            </a:pPr>
            <a:endParaRPr lang="en-US" sz="1800" b="1">
              <a:solidFill>
                <a:schemeClr val="dk1"/>
              </a:solidFill>
            </a:endParaRPr>
          </a:p>
          <a:p>
            <a:pPr marL="0" indent="0">
              <a:buNone/>
            </a:pPr>
            <a:r>
              <a:rPr lang="en-US" sz="1800" b="1">
                <a:solidFill>
                  <a:schemeClr val="dk1"/>
                </a:solidFill>
              </a:rPr>
              <a:t>Racquel McGlashen</a:t>
            </a:r>
            <a:endParaRPr lang="en-US" sz="1800">
              <a:solidFill>
                <a:schemeClr val="dk1"/>
              </a:solidFill>
            </a:endParaRPr>
          </a:p>
          <a:p>
            <a:pPr marL="0" indent="0">
              <a:buNone/>
            </a:pPr>
            <a:r>
              <a:rPr lang="en-US" sz="1800">
                <a:solidFill>
                  <a:schemeClr val="dk1"/>
                </a:solidFill>
              </a:rPr>
              <a:t>HMIS System Administrator</a:t>
            </a:r>
            <a:endParaRPr lang="en-US">
              <a:solidFill>
                <a:schemeClr val="dk1"/>
              </a:solidFill>
            </a:endParaRPr>
          </a:p>
          <a:p>
            <a:pPr marL="0" indent="0">
              <a:buNone/>
            </a:pPr>
            <a:endParaRPr lang="en-US" sz="1800" b="1">
              <a:solidFill>
                <a:schemeClr val="dk1"/>
              </a:solidFill>
            </a:endParaRPr>
          </a:p>
          <a:p>
            <a:pPr marL="0" lvl="0" indent="0" algn="l">
              <a:spcBef>
                <a:spcPts val="360"/>
              </a:spcBef>
              <a:spcAft>
                <a:spcPts val="0"/>
              </a:spcAft>
              <a:buFont typeface="Arial"/>
              <a:buNone/>
            </a:pPr>
            <a:r>
              <a:rPr lang="en-US" sz="1800" b="1">
                <a:solidFill>
                  <a:schemeClr val="dk1"/>
                </a:solidFill>
              </a:rPr>
              <a:t>Agustin “Tino” Paz</a:t>
            </a:r>
            <a:endParaRPr lang="en-US">
              <a:solidFill>
                <a:schemeClr val="dk1"/>
              </a:solidFill>
            </a:endParaRPr>
          </a:p>
          <a:p>
            <a:pPr marL="0" lvl="0" indent="0" algn="l" rtl="0">
              <a:spcBef>
                <a:spcPts val="360"/>
              </a:spcBef>
              <a:spcAft>
                <a:spcPts val="0"/>
              </a:spcAft>
              <a:buClr>
                <a:schemeClr val="dk1"/>
              </a:buClr>
              <a:buSzPts val="1100"/>
              <a:buFont typeface="Arial"/>
              <a:buNone/>
            </a:pPr>
            <a:r>
              <a:rPr lang="en-US" sz="1800">
                <a:solidFill>
                  <a:schemeClr val="dk1"/>
                </a:solidFill>
              </a:rPr>
              <a:t>HMIS Senior Data Analyst</a:t>
            </a:r>
            <a:endParaRPr sz="1800">
              <a:solidFill>
                <a:schemeClr val="dk1"/>
              </a:solidFill>
            </a:endParaRPr>
          </a:p>
          <a:p>
            <a:pPr marL="0" lvl="0" indent="0" algn="l" rtl="0">
              <a:spcBef>
                <a:spcPts val="360"/>
              </a:spcBef>
              <a:spcAft>
                <a:spcPts val="0"/>
              </a:spcAft>
              <a:buNone/>
            </a:pPr>
            <a:endParaRPr sz="1800"/>
          </a:p>
          <a:p>
            <a:pPr marL="0" indent="0">
              <a:buNone/>
            </a:pPr>
            <a:r>
              <a:rPr lang="en-US" sz="1800" b="1">
                <a:solidFill>
                  <a:schemeClr val="dk1"/>
                </a:solidFill>
              </a:rPr>
              <a:t>Brittney Behr</a:t>
            </a:r>
          </a:p>
          <a:p>
            <a:pPr marL="0" lvl="0" indent="0" algn="l" rtl="0">
              <a:spcBef>
                <a:spcPts val="360"/>
              </a:spcBef>
              <a:spcAft>
                <a:spcPts val="0"/>
              </a:spcAft>
              <a:buNone/>
            </a:pPr>
            <a:r>
              <a:rPr lang="en-US" sz="1800">
                <a:solidFill>
                  <a:schemeClr val="dk1"/>
                </a:solidFill>
              </a:rPr>
              <a:t>HMIS Data Analyst I</a:t>
            </a:r>
            <a:endParaRPr sz="1800" b="1">
              <a:solidFill>
                <a:schemeClr val="dk1"/>
              </a:solidFill>
            </a:endParaRPr>
          </a:p>
          <a:p>
            <a:pPr marL="0" lvl="0" indent="0" algn="l" rtl="0">
              <a:spcBef>
                <a:spcPts val="360"/>
              </a:spcBef>
              <a:spcAft>
                <a:spcPts val="0"/>
              </a:spcAft>
              <a:buNone/>
            </a:pPr>
            <a:endParaRPr sz="2200" b="1">
              <a:solidFill>
                <a:schemeClr val="dk1"/>
              </a:solidFill>
            </a:endParaRPr>
          </a:p>
          <a:p>
            <a:pPr marL="0" lvl="0" indent="0" algn="l" rtl="0">
              <a:spcBef>
                <a:spcPts val="360"/>
              </a:spcBef>
              <a:spcAft>
                <a:spcPts val="0"/>
              </a:spcAft>
              <a:buClr>
                <a:schemeClr val="dk1"/>
              </a:buClr>
              <a:buSzPts val="1100"/>
              <a:buFont typeface="Arial"/>
              <a:buNone/>
            </a:pPr>
            <a:endParaRPr lang="en-US" sz="2200" b="1">
              <a:solidFill>
                <a:schemeClr val="dk1"/>
              </a:solidFill>
            </a:endParaRPr>
          </a:p>
          <a:p>
            <a:pPr marL="0" lvl="0" indent="0" algn="l" rtl="0">
              <a:spcBef>
                <a:spcPts val="360"/>
              </a:spcBef>
              <a:spcAft>
                <a:spcPts val="0"/>
              </a:spcAft>
              <a:buNone/>
            </a:pPr>
            <a:endParaRPr sz="2400"/>
          </a:p>
          <a:p>
            <a:pPr marL="0" lvl="0" indent="0" algn="l" rtl="0">
              <a:spcBef>
                <a:spcPts val="360"/>
              </a:spcBef>
              <a:spcAft>
                <a:spcPts val="0"/>
              </a:spcAft>
              <a:buNone/>
            </a:pPr>
            <a:endParaRPr sz="2400"/>
          </a:p>
        </p:txBody>
      </p:sp>
      <p:sp>
        <p:nvSpPr>
          <p:cNvPr id="348" name="Google Shape;348;p49"/>
          <p:cNvSpPr txBox="1">
            <a:spLocks noGrp="1"/>
          </p:cNvSpPr>
          <p:nvPr>
            <p:ph type="body" idx="1"/>
          </p:nvPr>
        </p:nvSpPr>
        <p:spPr>
          <a:xfrm>
            <a:off x="6690264" y="1259267"/>
            <a:ext cx="4693800" cy="4083442"/>
          </a:xfrm>
          <a:prstGeom prst="rect">
            <a:avLst/>
          </a:prstGeom>
        </p:spPr>
        <p:txBody>
          <a:bodyPr spcFirstLastPara="1" wrap="square" lIns="91425" tIns="45700" rIns="91425" bIns="45700" anchor="t" anchorCtr="0">
            <a:noAutofit/>
          </a:bodyPr>
          <a:lstStyle/>
          <a:p>
            <a:pPr marL="0" indent="0">
              <a:buNone/>
            </a:pPr>
            <a:r>
              <a:rPr lang="en-US" sz="1800" b="1"/>
              <a:t>Tim Reed</a:t>
            </a:r>
            <a:endParaRPr lang="en-US" sz="1800"/>
          </a:p>
          <a:p>
            <a:pPr marL="0" lvl="0" indent="0" algn="l" rtl="0">
              <a:spcBef>
                <a:spcPts val="360"/>
              </a:spcBef>
              <a:spcAft>
                <a:spcPts val="0"/>
              </a:spcAft>
              <a:buNone/>
            </a:pPr>
            <a:r>
              <a:rPr lang="en-US" sz="1800"/>
              <a:t>HMIS Partner Success Specialist</a:t>
            </a:r>
            <a:endParaRPr sz="1800"/>
          </a:p>
          <a:p>
            <a:pPr marL="0" lvl="0" indent="0" algn="l" rtl="0">
              <a:spcBef>
                <a:spcPts val="360"/>
              </a:spcBef>
              <a:spcAft>
                <a:spcPts val="0"/>
              </a:spcAft>
              <a:buSzPts val="1100"/>
              <a:buNone/>
            </a:pPr>
            <a:endParaRPr lang="en-US" sz="1800"/>
          </a:p>
          <a:p>
            <a:pPr marL="0" indent="0">
              <a:buNone/>
            </a:pPr>
            <a:r>
              <a:rPr lang="en-US" sz="1800" b="1"/>
              <a:t>Gregory Carter</a:t>
            </a:r>
          </a:p>
          <a:p>
            <a:pPr marL="0" lvl="0" indent="0" algn="l" rtl="0">
              <a:spcBef>
                <a:spcPts val="360"/>
              </a:spcBef>
              <a:spcAft>
                <a:spcPts val="0"/>
              </a:spcAft>
              <a:buNone/>
            </a:pPr>
            <a:r>
              <a:rPr lang="en-US" sz="1800"/>
              <a:t>HMIS Partner Success Specialist</a:t>
            </a:r>
          </a:p>
          <a:p>
            <a:pPr marL="0" lvl="0" indent="0" algn="l">
              <a:spcBef>
                <a:spcPts val="360"/>
              </a:spcBef>
              <a:spcAft>
                <a:spcPts val="0"/>
              </a:spcAft>
              <a:buNone/>
            </a:pPr>
            <a:endParaRPr lang="en-US" sz="1800"/>
          </a:p>
          <a:p>
            <a:pPr marL="0" indent="0">
              <a:buNone/>
            </a:pPr>
            <a:r>
              <a:rPr lang="en-US" sz="1800" b="1"/>
              <a:t>Moesha Herron</a:t>
            </a:r>
          </a:p>
          <a:p>
            <a:pPr marL="0" indent="0">
              <a:buNone/>
            </a:pPr>
            <a:r>
              <a:rPr lang="en-US" sz="1800"/>
              <a:t>HMIS Partner Success Specialist</a:t>
            </a:r>
          </a:p>
          <a:p>
            <a:pPr marL="0" indent="0">
              <a:buNone/>
            </a:pPr>
            <a:endParaRPr lang="en-US" sz="1800"/>
          </a:p>
          <a:p>
            <a:pPr marL="0" indent="0">
              <a:buNone/>
            </a:pPr>
            <a:r>
              <a:rPr lang="en-US" sz="1800" b="1"/>
              <a:t>Oscar Lin</a:t>
            </a:r>
          </a:p>
          <a:p>
            <a:pPr marL="0" indent="0">
              <a:buNone/>
            </a:pPr>
            <a:r>
              <a:rPr lang="en-US" sz="1800"/>
              <a:t>HMIS Website Development Intern</a:t>
            </a:r>
          </a:p>
          <a:p>
            <a:pPr marL="0" indent="0">
              <a:buNone/>
            </a:pPr>
            <a:endParaRPr lang="en-US" sz="1600"/>
          </a:p>
        </p:txBody>
      </p:sp>
      <p:pic>
        <p:nvPicPr>
          <p:cNvPr id="2" name="Picture 1" descr="Team PNG Transparent Images - PNG All">
            <a:extLst>
              <a:ext uri="{FF2B5EF4-FFF2-40B4-BE49-F238E27FC236}">
                <a16:creationId xmlns:a16="http://schemas.microsoft.com/office/drawing/2014/main" id="{C8464DC9-3D62-99F7-A131-1A223FBB7D92}"/>
              </a:ext>
            </a:extLst>
          </p:cNvPr>
          <p:cNvPicPr>
            <a:picLocks noChangeAspect="1"/>
          </p:cNvPicPr>
          <p:nvPr/>
        </p:nvPicPr>
        <p:blipFill>
          <a:blip r:embed="rId3"/>
          <a:stretch>
            <a:fillRect/>
          </a:stretch>
        </p:blipFill>
        <p:spPr>
          <a:xfrm>
            <a:off x="3933441" y="4850985"/>
            <a:ext cx="3974926" cy="15363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1524000" y="0"/>
            <a:ext cx="8229600" cy="929400"/>
          </a:xfrm>
          <a:prstGeom prst="rect">
            <a:avLst/>
          </a:prstGeom>
          <a:noFill/>
          <a:ln>
            <a:noFill/>
          </a:ln>
        </p:spPr>
        <p:txBody>
          <a:bodyPr spcFirstLastPara="1" wrap="square" lIns="91425" tIns="45700" rIns="91425" bIns="45700" anchor="ctr" anchorCtr="0">
            <a:noAutofit/>
          </a:bodyPr>
          <a:lstStyle/>
          <a:p>
            <a:pPr>
              <a:buSzPts val="3959"/>
              <a:buNone/>
            </a:pPr>
            <a:r>
              <a:rPr lang="en-US" sz="3600" b="1">
                <a:solidFill>
                  <a:srgbClr val="002060"/>
                </a:solidFill>
                <a:latin typeface="Cabin"/>
                <a:ea typeface="Cabin"/>
                <a:cs typeface="Cabin"/>
                <a:sym typeface="Cabin"/>
              </a:rPr>
              <a:t>HMIS Advisory Committee</a:t>
            </a:r>
            <a:endParaRPr sz="3600" b="1">
              <a:solidFill>
                <a:srgbClr val="002060"/>
              </a:solidFill>
              <a:latin typeface="Cabin"/>
              <a:ea typeface="Cabin"/>
              <a:cs typeface="Cabin"/>
              <a:sym typeface="Cabin"/>
            </a:endParaRPr>
          </a:p>
        </p:txBody>
      </p:sp>
      <p:graphicFrame>
        <p:nvGraphicFramePr>
          <p:cNvPr id="80" name="Google Shape;80;p16"/>
          <p:cNvGraphicFramePr/>
          <p:nvPr>
            <p:extLst>
              <p:ext uri="{D42A27DB-BD31-4B8C-83A1-F6EECF244321}">
                <p14:modId xmlns:p14="http://schemas.microsoft.com/office/powerpoint/2010/main" val="2303468208"/>
              </p:ext>
            </p:extLst>
          </p:nvPr>
        </p:nvGraphicFramePr>
        <p:xfrm>
          <a:off x="2204364" y="1234550"/>
          <a:ext cx="7906975" cy="3657399"/>
        </p:xfrm>
        <a:graphic>
          <a:graphicData uri="http://schemas.openxmlformats.org/drawingml/2006/table">
            <a:tbl>
              <a:tblPr>
                <a:noFill/>
                <a:tableStyleId>{D96E2335-9DC8-47C4-BF33-03CBA0AB295A}</a:tableStyleId>
              </a:tblPr>
              <a:tblGrid>
                <a:gridCol w="2461800">
                  <a:extLst>
                    <a:ext uri="{9D8B030D-6E8A-4147-A177-3AD203B41FA5}">
                      <a16:colId xmlns:a16="http://schemas.microsoft.com/office/drawing/2014/main" val="20000"/>
                    </a:ext>
                  </a:extLst>
                </a:gridCol>
                <a:gridCol w="5445175">
                  <a:extLst>
                    <a:ext uri="{9D8B030D-6E8A-4147-A177-3AD203B41FA5}">
                      <a16:colId xmlns:a16="http://schemas.microsoft.com/office/drawing/2014/main" val="20001"/>
                    </a:ext>
                  </a:extLst>
                </a:gridCol>
              </a:tblGrid>
              <a:tr h="457175">
                <a:tc>
                  <a:txBody>
                    <a:bodyPr/>
                    <a:lstStyle/>
                    <a:p>
                      <a:pPr marL="0" lvl="0" indent="0" algn="ctr" rtl="0">
                        <a:spcBef>
                          <a:spcPts val="0"/>
                        </a:spcBef>
                        <a:spcAft>
                          <a:spcPts val="0"/>
                        </a:spcAft>
                        <a:buNone/>
                      </a:pPr>
                      <a:r>
                        <a:rPr lang="en-US" sz="1800" b="1">
                          <a:solidFill>
                            <a:srgbClr val="E36C09"/>
                          </a:solidFill>
                        </a:rPr>
                        <a:t>Chair</a:t>
                      </a:r>
                      <a:endParaRPr sz="1800" b="1">
                        <a:solidFill>
                          <a:srgbClr val="E36C09"/>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Melissa Sandel | Christian Service Center</a:t>
                      </a:r>
                      <a:endParaRPr sz="1800">
                        <a:solidFill>
                          <a:schemeClr val="dk1"/>
                        </a:solidFill>
                      </a:endParaRPr>
                    </a:p>
                  </a:txBody>
                  <a:tcPr marL="91425" marR="91425" marT="91425" marB="91425"/>
                </a:tc>
                <a:extLst>
                  <a:ext uri="{0D108BD9-81ED-4DB2-BD59-A6C34878D82A}">
                    <a16:rowId xmlns:a16="http://schemas.microsoft.com/office/drawing/2014/main" val="10000"/>
                  </a:ext>
                </a:extLst>
              </a:tr>
              <a:tr h="457175">
                <a:tc>
                  <a:txBody>
                    <a:bodyPr/>
                    <a:lstStyle/>
                    <a:p>
                      <a:pPr marL="0" lvl="0" indent="0" algn="ctr" rtl="0">
                        <a:spcBef>
                          <a:spcPts val="0"/>
                        </a:spcBef>
                        <a:spcAft>
                          <a:spcPts val="0"/>
                        </a:spcAft>
                        <a:buNone/>
                      </a:pPr>
                      <a:r>
                        <a:rPr lang="en-US" sz="1800" b="1">
                          <a:solidFill>
                            <a:srgbClr val="E36C09"/>
                          </a:solidFill>
                        </a:rPr>
                        <a:t>Vice Chair</a:t>
                      </a:r>
                      <a:endParaRPr sz="1800" b="1">
                        <a:solidFill>
                          <a:srgbClr val="E36C09"/>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b="0" i="0" u="none" strike="noStrike" cap="none">
                          <a:solidFill>
                            <a:schemeClr val="dk1"/>
                          </a:solidFill>
                          <a:latin typeface="Arial"/>
                          <a:cs typeface="Arial"/>
                          <a:sym typeface="Arial"/>
                        </a:rPr>
                        <a:t>Brad Sefter | Healthcare Center for the Homeless</a:t>
                      </a:r>
                      <a:endParaRPr sz="1800" b="0" i="0" u="none" strike="noStrike" cap="none">
                        <a:solidFill>
                          <a:schemeClr val="dk1"/>
                        </a:solidFill>
                        <a:latin typeface="Arial"/>
                        <a:cs typeface="Arial"/>
                        <a:sym typeface="Arial"/>
                      </a:endParaRPr>
                    </a:p>
                  </a:txBody>
                  <a:tcPr marL="91425" marR="91425" marT="91425" marB="91425"/>
                </a:tc>
                <a:extLst>
                  <a:ext uri="{0D108BD9-81ED-4DB2-BD59-A6C34878D82A}">
                    <a16:rowId xmlns:a16="http://schemas.microsoft.com/office/drawing/2014/main" val="10001"/>
                  </a:ext>
                </a:extLst>
              </a:tr>
              <a:tr h="457175">
                <a:tc>
                  <a:txBody>
                    <a:bodyPr/>
                    <a:lstStyle/>
                    <a:p>
                      <a:pPr marL="0" lvl="0" indent="0" algn="ctr" rtl="0">
                        <a:spcBef>
                          <a:spcPts val="0"/>
                        </a:spcBef>
                        <a:spcAft>
                          <a:spcPts val="0"/>
                        </a:spcAft>
                        <a:buNone/>
                      </a:pPr>
                      <a:r>
                        <a:rPr lang="en-US" sz="1800" b="1">
                          <a:solidFill>
                            <a:srgbClr val="E36C09"/>
                          </a:solidFill>
                        </a:rPr>
                        <a:t>Secretary/Recorder</a:t>
                      </a:r>
                      <a:endParaRPr sz="1800" b="1">
                        <a:solidFill>
                          <a:srgbClr val="E36C09"/>
                        </a:solidFill>
                      </a:endParaRPr>
                    </a:p>
                  </a:txBody>
                  <a:tcPr marL="91425" marR="91425" marT="91425" marB="91425"/>
                </a:tc>
                <a:tc>
                  <a:txBody>
                    <a:bodyPr/>
                    <a:lstStyle/>
                    <a:p>
                      <a:pPr marL="0" lvl="0" indent="0" algn="l" rtl="0">
                        <a:spcBef>
                          <a:spcPts val="0"/>
                        </a:spcBef>
                        <a:spcAft>
                          <a:spcPts val="0"/>
                        </a:spcAft>
                        <a:buNone/>
                      </a:pPr>
                      <a:r>
                        <a:rPr lang="en-US" sz="1800" b="0" i="0" u="none" strike="sngStrike" cap="none">
                          <a:solidFill>
                            <a:schemeClr val="dk1"/>
                          </a:solidFill>
                          <a:latin typeface="Arial"/>
                          <a:cs typeface="Arial"/>
                          <a:sym typeface="Arial"/>
                        </a:rPr>
                        <a:t>Danielle Landaal | </a:t>
                      </a:r>
                      <a:r>
                        <a:rPr lang="en-US" sz="1800" b="0" i="0" u="none" strike="sngStrike" cap="none" err="1">
                          <a:solidFill>
                            <a:schemeClr val="dk1"/>
                          </a:solidFill>
                          <a:latin typeface="Arial"/>
                          <a:cs typeface="Arial"/>
                          <a:sym typeface="Arial"/>
                        </a:rPr>
                        <a:t>IDignity</a:t>
                      </a:r>
                      <a:endParaRPr sz="1800" b="0" i="0" u="none" strike="sngStrike" cap="none" err="1">
                        <a:solidFill>
                          <a:schemeClr val="dk1"/>
                        </a:solidFill>
                        <a:latin typeface="Arial"/>
                        <a:cs typeface="Arial"/>
                        <a:sym typeface="Arial"/>
                      </a:endParaRPr>
                    </a:p>
                  </a:txBody>
                  <a:tcPr marL="91425" marR="91425" marT="91425" marB="91425"/>
                </a:tc>
                <a:extLst>
                  <a:ext uri="{0D108BD9-81ED-4DB2-BD59-A6C34878D82A}">
                    <a16:rowId xmlns:a16="http://schemas.microsoft.com/office/drawing/2014/main" val="10002"/>
                  </a:ext>
                </a:extLst>
              </a:tr>
              <a:tr h="457175">
                <a:tc>
                  <a:txBody>
                    <a:bodyPr/>
                    <a:lstStyle/>
                    <a:p>
                      <a:pPr marL="0" lvl="0" indent="0" algn="ctr" rtl="0">
                        <a:spcBef>
                          <a:spcPts val="0"/>
                        </a:spcBef>
                        <a:spcAft>
                          <a:spcPts val="0"/>
                        </a:spcAft>
                        <a:buNone/>
                      </a:pPr>
                      <a:r>
                        <a:rPr lang="en-US" sz="1800" b="1">
                          <a:solidFill>
                            <a:srgbClr val="E36C09"/>
                          </a:solidFill>
                        </a:rPr>
                        <a:t>Voting Member</a:t>
                      </a:r>
                      <a:endParaRPr sz="1800" b="1">
                        <a:solidFill>
                          <a:srgbClr val="E36C09"/>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Keisha Thomas | The Sharing Center</a:t>
                      </a:r>
                      <a:endParaRPr sz="1800">
                        <a:solidFill>
                          <a:schemeClr val="dk1"/>
                        </a:solidFill>
                      </a:endParaRPr>
                    </a:p>
                  </a:txBody>
                  <a:tcPr marL="91425" marR="91425" marT="91425" marB="91425"/>
                </a:tc>
                <a:extLst>
                  <a:ext uri="{0D108BD9-81ED-4DB2-BD59-A6C34878D82A}">
                    <a16:rowId xmlns:a16="http://schemas.microsoft.com/office/drawing/2014/main" val="10005"/>
                  </a:ext>
                </a:extLst>
              </a:tr>
              <a:tr h="457175">
                <a:tc>
                  <a:txBody>
                    <a:bodyPr/>
                    <a:lstStyle/>
                    <a:p>
                      <a:pPr marL="0" lvl="0" indent="0" algn="ctr" rtl="0">
                        <a:spcBef>
                          <a:spcPts val="0"/>
                        </a:spcBef>
                        <a:spcAft>
                          <a:spcPts val="0"/>
                        </a:spcAft>
                        <a:buNone/>
                      </a:pPr>
                      <a:r>
                        <a:rPr lang="en-US" sz="1800" b="1">
                          <a:solidFill>
                            <a:srgbClr val="E36C09"/>
                          </a:solidFill>
                        </a:rPr>
                        <a:t>Voting Member</a:t>
                      </a:r>
                      <a:endParaRPr sz="1800" b="1">
                        <a:solidFill>
                          <a:srgbClr val="E36C09"/>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Caren Olsen | Covenant House</a:t>
                      </a:r>
                      <a:endParaRPr sz="1800">
                        <a:solidFill>
                          <a:schemeClr val="dk1"/>
                        </a:solidFill>
                      </a:endParaRPr>
                    </a:p>
                  </a:txBody>
                  <a:tcPr marL="91425" marR="91425" marT="91425" marB="91425"/>
                </a:tc>
                <a:extLst>
                  <a:ext uri="{0D108BD9-81ED-4DB2-BD59-A6C34878D82A}">
                    <a16:rowId xmlns:a16="http://schemas.microsoft.com/office/drawing/2014/main" val="10006"/>
                  </a:ext>
                </a:extLst>
              </a:tr>
              <a:tr h="457175">
                <a:tc>
                  <a:txBody>
                    <a:bodyPr/>
                    <a:lstStyle/>
                    <a:p>
                      <a:pPr marL="0" lvl="0" indent="0" algn="ctr" rtl="0">
                        <a:spcBef>
                          <a:spcPts val="0"/>
                        </a:spcBef>
                        <a:spcAft>
                          <a:spcPts val="0"/>
                        </a:spcAft>
                        <a:buNone/>
                      </a:pPr>
                      <a:r>
                        <a:rPr lang="en-US" sz="1800" b="1">
                          <a:solidFill>
                            <a:srgbClr val="E36C09"/>
                          </a:solidFill>
                        </a:rPr>
                        <a:t>Voting Member</a:t>
                      </a:r>
                      <a:endParaRPr sz="1800" b="1">
                        <a:solidFill>
                          <a:srgbClr val="E36C09"/>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Karen Jackson | Zebra Youth Coalition</a:t>
                      </a:r>
                    </a:p>
                  </a:txBody>
                  <a:tcPr marL="91425" marR="91425" marT="91425" marB="91425"/>
                </a:tc>
                <a:extLst>
                  <a:ext uri="{0D108BD9-81ED-4DB2-BD59-A6C34878D82A}">
                    <a16:rowId xmlns:a16="http://schemas.microsoft.com/office/drawing/2014/main" val="10007"/>
                  </a:ext>
                </a:extLst>
              </a:tr>
              <a:tr h="457174">
                <a:tc>
                  <a:txBody>
                    <a:bodyPr/>
                    <a:lstStyle/>
                    <a:p>
                      <a:pPr marL="0" lvl="0" indent="0" algn="ctr">
                        <a:spcBef>
                          <a:spcPts val="0"/>
                        </a:spcBef>
                        <a:spcAft>
                          <a:spcPts val="0"/>
                        </a:spcAft>
                        <a:buNone/>
                      </a:pPr>
                      <a:r>
                        <a:rPr lang="en-US" sz="1800" b="1">
                          <a:solidFill>
                            <a:srgbClr val="E36C09"/>
                          </a:solidFill>
                        </a:rPr>
                        <a:t>Voting Member</a:t>
                      </a:r>
                      <a:endParaRPr sz="1800" b="1">
                        <a:solidFill>
                          <a:srgbClr val="E36C09"/>
                        </a:solidFill>
                      </a:endParaRPr>
                    </a:p>
                  </a:txBody>
                  <a:tcPr marL="91425" marR="91425" marT="91425" marB="91425"/>
                </a:tc>
                <a:tc>
                  <a:txBody>
                    <a:bodyPr/>
                    <a:lstStyle/>
                    <a:p>
                      <a:pPr marL="0" lvl="0" indent="0" algn="l">
                        <a:spcBef>
                          <a:spcPts val="0"/>
                        </a:spcBef>
                        <a:spcAft>
                          <a:spcPts val="0"/>
                        </a:spcAft>
                        <a:buNone/>
                      </a:pPr>
                      <a:r>
                        <a:rPr lang="en-US" sz="1800">
                          <a:solidFill>
                            <a:schemeClr val="dk1"/>
                          </a:solidFill>
                        </a:rPr>
                        <a:t>Nancy Martinez | Samaritan Resource Center</a:t>
                      </a:r>
                    </a:p>
                  </a:txBody>
                  <a:tcPr marL="91425" marR="91425" marT="91425" marB="91425"/>
                </a:tc>
                <a:extLst>
                  <a:ext uri="{0D108BD9-81ED-4DB2-BD59-A6C34878D82A}">
                    <a16:rowId xmlns:a16="http://schemas.microsoft.com/office/drawing/2014/main" val="2539241476"/>
                  </a:ext>
                </a:extLst>
              </a:tr>
              <a:tr h="457175">
                <a:tc>
                  <a:txBody>
                    <a:bodyPr/>
                    <a:lstStyle/>
                    <a:p>
                      <a:pPr marL="0" lvl="0" indent="0" algn="ctr" rtl="0">
                        <a:spcBef>
                          <a:spcPts val="0"/>
                        </a:spcBef>
                        <a:spcAft>
                          <a:spcPts val="0"/>
                        </a:spcAft>
                        <a:buNone/>
                      </a:pPr>
                      <a:r>
                        <a:rPr lang="en-US" sz="1800" b="1">
                          <a:solidFill>
                            <a:srgbClr val="E36C09"/>
                          </a:solidFill>
                        </a:rPr>
                        <a:t>HMIS Team Liaison</a:t>
                      </a:r>
                      <a:endParaRPr sz="1800" b="1">
                        <a:solidFill>
                          <a:srgbClr val="E36C09"/>
                        </a:solidFill>
                      </a:endParaRPr>
                    </a:p>
                  </a:txBody>
                  <a:tcPr marL="91425" marR="91425" marT="91425" marB="91425"/>
                </a:tc>
                <a:tc>
                  <a:txBody>
                    <a:bodyPr/>
                    <a:lstStyle/>
                    <a:p>
                      <a:pPr marL="0" lvl="0" indent="0" algn="l" rtl="0">
                        <a:spcBef>
                          <a:spcPts val="0"/>
                        </a:spcBef>
                        <a:spcAft>
                          <a:spcPts val="0"/>
                        </a:spcAft>
                        <a:buNone/>
                      </a:pPr>
                      <a:r>
                        <a:rPr lang="en-US" sz="1800"/>
                        <a:t>Brittney Behr | HSN - HMIS Data Analyst</a:t>
                      </a:r>
                      <a:endParaRPr sz="180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931850" y="0"/>
            <a:ext cx="8229600" cy="92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Agenda</a:t>
            </a:r>
            <a:endParaRPr sz="3600" b="1">
              <a:solidFill>
                <a:srgbClr val="002060"/>
              </a:solidFill>
              <a:latin typeface="Cabin"/>
              <a:ea typeface="Cabin"/>
              <a:cs typeface="Cabin"/>
              <a:sym typeface="Cabin"/>
            </a:endParaRPr>
          </a:p>
        </p:txBody>
      </p:sp>
      <p:sp>
        <p:nvSpPr>
          <p:cNvPr id="86" name="Google Shape;86;p17"/>
          <p:cNvSpPr txBox="1">
            <a:spLocks noGrp="1"/>
          </p:cNvSpPr>
          <p:nvPr>
            <p:ph type="body" idx="1"/>
          </p:nvPr>
        </p:nvSpPr>
        <p:spPr>
          <a:xfrm>
            <a:off x="1986550" y="825475"/>
            <a:ext cx="7640400" cy="5925600"/>
          </a:xfrm>
          <a:prstGeom prst="rect">
            <a:avLst/>
          </a:prstGeom>
          <a:noFill/>
          <a:ln>
            <a:noFill/>
          </a:ln>
        </p:spPr>
        <p:txBody>
          <a:bodyPr spcFirstLastPara="1" wrap="square" lIns="91425" tIns="45700" rIns="91425" bIns="45700" anchor="t" anchorCtr="0">
            <a:noAutofit/>
          </a:bodyPr>
          <a:lstStyle/>
          <a:p>
            <a:pPr marL="342900" lvl="0" indent="-330200" algn="l" rtl="0">
              <a:lnSpc>
                <a:spcPct val="150000"/>
              </a:lnSpc>
              <a:spcBef>
                <a:spcPts val="640"/>
              </a:spcBef>
              <a:spcAft>
                <a:spcPts val="0"/>
              </a:spcAft>
              <a:buClr>
                <a:schemeClr val="dk1"/>
              </a:buClr>
              <a:buSzPts val="1600"/>
              <a:buChar char="●"/>
            </a:pPr>
            <a:r>
              <a:rPr lang="en-US" sz="1600" b="1">
                <a:solidFill>
                  <a:schemeClr val="dk1"/>
                </a:solidFill>
              </a:rPr>
              <a:t>Welcome</a:t>
            </a:r>
            <a:endParaRPr sz="1600" b="1">
              <a:solidFill>
                <a:schemeClr val="dk1"/>
              </a:solidFill>
            </a:endParaRPr>
          </a:p>
          <a:p>
            <a:pPr marL="342900" lvl="0" indent="-330200" algn="l" rtl="0">
              <a:lnSpc>
                <a:spcPct val="150000"/>
              </a:lnSpc>
              <a:spcBef>
                <a:spcPts val="0"/>
              </a:spcBef>
              <a:spcAft>
                <a:spcPts val="0"/>
              </a:spcAft>
              <a:buClr>
                <a:schemeClr val="dk1"/>
              </a:buClr>
              <a:buSzPts val="1600"/>
              <a:buChar char="●"/>
            </a:pPr>
            <a:r>
              <a:rPr lang="en-US" sz="1600" b="1">
                <a:solidFill>
                  <a:schemeClr val="dk1"/>
                </a:solidFill>
              </a:rPr>
              <a:t>Call to Order</a:t>
            </a:r>
            <a:endParaRPr sz="1600" b="1">
              <a:solidFill>
                <a:schemeClr val="dk1"/>
              </a:solidFill>
            </a:endParaRPr>
          </a:p>
          <a:p>
            <a:pPr marL="342900" lvl="0" indent="-330200" algn="l" rtl="0">
              <a:lnSpc>
                <a:spcPct val="150000"/>
              </a:lnSpc>
              <a:spcBef>
                <a:spcPts val="0"/>
              </a:spcBef>
              <a:spcAft>
                <a:spcPts val="0"/>
              </a:spcAft>
              <a:buClr>
                <a:schemeClr val="dk1"/>
              </a:buClr>
              <a:buSzPts val="1600"/>
              <a:buChar char="●"/>
            </a:pPr>
            <a:r>
              <a:rPr lang="en-US" sz="1600" b="1">
                <a:solidFill>
                  <a:schemeClr val="dk1"/>
                </a:solidFill>
              </a:rPr>
              <a:t>Committee Roll Call</a:t>
            </a:r>
            <a:endParaRPr sz="1600" b="1">
              <a:solidFill>
                <a:schemeClr val="dk1"/>
              </a:solidFill>
            </a:endParaRPr>
          </a:p>
          <a:p>
            <a:pPr marL="342900" indent="-330200">
              <a:lnSpc>
                <a:spcPct val="150000"/>
              </a:lnSpc>
              <a:spcBef>
                <a:spcPts val="0"/>
              </a:spcBef>
              <a:buSzPts val="1600"/>
            </a:pPr>
            <a:r>
              <a:rPr lang="en-US" sz="1600" b="1">
                <a:solidFill>
                  <a:schemeClr val="dk1"/>
                </a:solidFill>
              </a:rPr>
              <a:t>Voice Vote – Approval of minutes for March 11th, 2025</a:t>
            </a:r>
          </a:p>
          <a:p>
            <a:pPr marL="342900" indent="-330200">
              <a:lnSpc>
                <a:spcPct val="150000"/>
              </a:lnSpc>
              <a:spcBef>
                <a:spcPts val="0"/>
              </a:spcBef>
              <a:buSzPts val="1600"/>
            </a:pPr>
            <a:r>
              <a:rPr lang="en-US" sz="1600" b="1">
                <a:solidFill>
                  <a:schemeClr val="dk1"/>
                </a:solidFill>
              </a:rPr>
              <a:t>Voice Vote - Agenda for May 13th, 2025</a:t>
            </a:r>
            <a:endParaRPr sz="1600" b="1">
              <a:solidFill>
                <a:schemeClr val="dk1"/>
              </a:solidFill>
            </a:endParaRPr>
          </a:p>
          <a:p>
            <a:pPr marL="342900" indent="-330200">
              <a:lnSpc>
                <a:spcPct val="150000"/>
              </a:lnSpc>
              <a:spcBef>
                <a:spcPts val="0"/>
              </a:spcBef>
              <a:buSzPts val="1600"/>
            </a:pPr>
            <a:r>
              <a:rPr lang="en-US" sz="1600" b="1">
                <a:solidFill>
                  <a:schemeClr val="dk1"/>
                </a:solidFill>
              </a:rPr>
              <a:t>HMIS Team Reports:</a:t>
            </a:r>
            <a:endParaRPr lang="en-US" sz="1600" b="1">
              <a:solidFill>
                <a:schemeClr val="dk1"/>
              </a:solidFill>
              <a:ea typeface="Roboto"/>
            </a:endParaRPr>
          </a:p>
          <a:p>
            <a:pPr lvl="1">
              <a:lnSpc>
                <a:spcPct val="150000"/>
              </a:lnSpc>
              <a:spcBef>
                <a:spcPts val="0"/>
              </a:spcBef>
              <a:buSzPts val="1600"/>
            </a:pPr>
            <a:r>
              <a:rPr lang="en-US" sz="1600" b="1">
                <a:solidFill>
                  <a:schemeClr val="dk1"/>
                </a:solidFill>
                <a:ea typeface="Roboto"/>
              </a:rPr>
              <a:t>System Performance Measures Submission Review</a:t>
            </a:r>
          </a:p>
          <a:p>
            <a:pPr lvl="1">
              <a:lnSpc>
                <a:spcPct val="150000"/>
              </a:lnSpc>
              <a:spcBef>
                <a:spcPts val="0"/>
              </a:spcBef>
              <a:buSzPts val="1600"/>
            </a:pPr>
            <a:r>
              <a:rPr lang="en-US" sz="1600" b="1">
                <a:solidFill>
                  <a:schemeClr val="dk1"/>
                </a:solidFill>
                <a:ea typeface="Roboto"/>
              </a:rPr>
              <a:t>ROI and Client Access Rights Videos – Final Versions</a:t>
            </a:r>
          </a:p>
          <a:p>
            <a:pPr lvl="1">
              <a:lnSpc>
                <a:spcPct val="150000"/>
              </a:lnSpc>
              <a:spcBef>
                <a:spcPts val="0"/>
              </a:spcBef>
              <a:buSzPts val="1600"/>
            </a:pPr>
            <a:r>
              <a:rPr lang="en-US" sz="1600" b="1">
                <a:solidFill>
                  <a:schemeClr val="dk1"/>
                </a:solidFill>
                <a:ea typeface="Roboto"/>
              </a:rPr>
              <a:t>Community Dashboard Planning </a:t>
            </a:r>
          </a:p>
          <a:p>
            <a:pPr lvl="2">
              <a:lnSpc>
                <a:spcPct val="150000"/>
              </a:lnSpc>
              <a:spcBef>
                <a:spcPts val="0"/>
              </a:spcBef>
              <a:buSzPts val="1600"/>
            </a:pPr>
            <a:r>
              <a:rPr lang="en-US" sz="1600" b="1">
                <a:solidFill>
                  <a:schemeClr val="dk1"/>
                </a:solidFill>
                <a:ea typeface="Roboto"/>
              </a:rPr>
              <a:t>Review breakout room notes from last meeting</a:t>
            </a:r>
          </a:p>
          <a:p>
            <a:pPr lvl="2">
              <a:lnSpc>
                <a:spcPct val="150000"/>
              </a:lnSpc>
              <a:spcBef>
                <a:spcPts val="0"/>
              </a:spcBef>
              <a:buSzPts val="1600"/>
            </a:pPr>
            <a:r>
              <a:rPr lang="en-US" sz="1600" b="1">
                <a:solidFill>
                  <a:schemeClr val="dk1"/>
                </a:solidFill>
                <a:ea typeface="Roboto"/>
              </a:rPr>
              <a:t>Showcase HSN Enrollment Summary Dashboard</a:t>
            </a:r>
          </a:p>
          <a:p>
            <a:pPr lvl="2">
              <a:lnSpc>
                <a:spcPct val="150000"/>
              </a:lnSpc>
              <a:spcBef>
                <a:spcPts val="0"/>
              </a:spcBef>
              <a:buSzPts val="1600"/>
            </a:pPr>
            <a:r>
              <a:rPr lang="en-US" sz="1600" b="1">
                <a:solidFill>
                  <a:schemeClr val="dk1"/>
                </a:solidFill>
                <a:ea typeface="Roboto"/>
              </a:rPr>
              <a:t>Dashboard Planning Next Steps</a:t>
            </a:r>
          </a:p>
          <a:p>
            <a:pPr marL="342900" indent="-330200">
              <a:lnSpc>
                <a:spcPct val="150000"/>
              </a:lnSpc>
              <a:spcBef>
                <a:spcPts val="0"/>
              </a:spcBef>
              <a:buSzPts val="1600"/>
            </a:pPr>
            <a:r>
              <a:rPr lang="en-US" sz="1600" b="1">
                <a:solidFill>
                  <a:schemeClr val="dk1"/>
                </a:solidFill>
              </a:rPr>
              <a:t>COMMITTEE VOTE - All motions before committee</a:t>
            </a:r>
            <a:endParaRPr sz="1600" b="1">
              <a:solidFill>
                <a:schemeClr val="dk1"/>
              </a:solidFill>
            </a:endParaRPr>
          </a:p>
          <a:p>
            <a:pPr marL="342900" lvl="0" indent="0" algn="l" rtl="0">
              <a:lnSpc>
                <a:spcPct val="150000"/>
              </a:lnSpc>
              <a:spcBef>
                <a:spcPts val="640"/>
              </a:spcBef>
              <a:spcAft>
                <a:spcPts val="0"/>
              </a:spcAft>
              <a:buNone/>
            </a:pP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ctrTitle"/>
          </p:nvPr>
        </p:nvSpPr>
        <p:spPr>
          <a:xfrm>
            <a:off x="1166812" y="841118"/>
            <a:ext cx="8046244" cy="1470000"/>
          </a:xfrm>
          <a:prstGeom prst="rect">
            <a:avLst/>
          </a:prstGeom>
        </p:spPr>
        <p:txBody>
          <a:bodyPr spcFirstLastPara="1" wrap="square" lIns="91425" tIns="91425" rIns="91425" bIns="91425" anchor="ctr" anchorCtr="0">
            <a:noAutofit/>
          </a:bodyPr>
          <a:lstStyle/>
          <a:p>
            <a:r>
              <a:rPr lang="en-US" b="1"/>
              <a:t>HMIS Team Reports</a:t>
            </a:r>
          </a:p>
        </p:txBody>
      </p:sp>
      <p:pic>
        <p:nvPicPr>
          <p:cNvPr id="2" name="Picture 1" descr="Hand Holding Clipboard Medical Report Stock Illustration - Download Image  Now - Blank, Care, Clip Art - iStock">
            <a:extLst>
              <a:ext uri="{FF2B5EF4-FFF2-40B4-BE49-F238E27FC236}">
                <a16:creationId xmlns:a16="http://schemas.microsoft.com/office/drawing/2014/main" id="{E187F2B5-559E-AD58-479F-DB37379B1DF0}"/>
              </a:ext>
            </a:extLst>
          </p:cNvPr>
          <p:cNvPicPr>
            <a:picLocks noChangeAspect="1"/>
          </p:cNvPicPr>
          <p:nvPr/>
        </p:nvPicPr>
        <p:blipFill>
          <a:blip r:embed="rId3"/>
          <a:stretch>
            <a:fillRect/>
          </a:stretch>
        </p:blipFill>
        <p:spPr>
          <a:xfrm>
            <a:off x="8556593" y="2853499"/>
            <a:ext cx="2782157" cy="2782157"/>
          </a:xfrm>
          <a:prstGeom prst="rect">
            <a:avLst/>
          </a:prstGeom>
        </p:spPr>
      </p:pic>
      <p:sp>
        <p:nvSpPr>
          <p:cNvPr id="4" name="Subtitle 3">
            <a:extLst>
              <a:ext uri="{FF2B5EF4-FFF2-40B4-BE49-F238E27FC236}">
                <a16:creationId xmlns:a16="http://schemas.microsoft.com/office/drawing/2014/main" id="{CF62A6C4-BF6C-82DF-562A-5DA8845EC638}"/>
              </a:ext>
            </a:extLst>
          </p:cNvPr>
          <p:cNvSpPr>
            <a:spLocks noGrp="1"/>
          </p:cNvSpPr>
          <p:nvPr>
            <p:ph type="subTitle" idx="1"/>
          </p:nvPr>
        </p:nvSpPr>
        <p:spPr>
          <a:xfrm>
            <a:off x="851648" y="2855259"/>
            <a:ext cx="6858001" cy="1752600"/>
          </a:xfrm>
        </p:spPr>
        <p:txBody>
          <a:bodyPr/>
          <a:lstStyle/>
          <a:p>
            <a:pPr marL="457200" indent="-457200" algn="l">
              <a:buChar char="•"/>
            </a:pPr>
            <a:r>
              <a:rPr lang="en-US">
                <a:solidFill>
                  <a:schemeClr val="bg2"/>
                </a:solidFill>
              </a:rPr>
              <a:t>System Performance Measures Submission Review</a:t>
            </a:r>
            <a:endParaRPr lang="en-US"/>
          </a:p>
          <a:p>
            <a:pPr marL="457200" indent="-457200" algn="l">
              <a:buChar char="•"/>
            </a:pPr>
            <a:r>
              <a:rPr lang="en-US">
                <a:solidFill>
                  <a:schemeClr val="bg2"/>
                </a:solidFill>
              </a:rPr>
              <a:t>ROI and Client Access Rights Videos – Final Versions</a:t>
            </a:r>
          </a:p>
          <a:p>
            <a:pPr marL="457200" indent="-457200" algn="l">
              <a:buChar char="•"/>
            </a:pPr>
            <a:r>
              <a:rPr lang="en-US">
                <a:solidFill>
                  <a:schemeClr val="bg2"/>
                </a:solidFill>
              </a:rPr>
              <a:t>Community Dashboard Planning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8837-237E-62B3-B2D0-A8A6479857F7}"/>
              </a:ext>
            </a:extLst>
          </p:cNvPr>
          <p:cNvSpPr>
            <a:spLocks noGrp="1"/>
          </p:cNvSpPr>
          <p:nvPr>
            <p:ph type="title"/>
          </p:nvPr>
        </p:nvSpPr>
        <p:spPr>
          <a:xfrm>
            <a:off x="609600" y="274638"/>
            <a:ext cx="10972800" cy="779585"/>
          </a:xfrm>
        </p:spPr>
        <p:txBody>
          <a:bodyPr/>
          <a:lstStyle/>
          <a:p>
            <a:pPr>
              <a:buNone/>
            </a:pPr>
            <a:r>
              <a:rPr lang="en-US" sz="3200" b="1">
                <a:solidFill>
                  <a:schemeClr val="bg2"/>
                </a:solidFill>
                <a:latin typeface="Calibri"/>
                <a:ea typeface="Calibri"/>
                <a:cs typeface="Calibri"/>
                <a:sym typeface="Cabin"/>
              </a:rPr>
              <a:t>System Performance Measures Submission Review</a:t>
            </a:r>
            <a:endParaRPr lang="en-US" b="1">
              <a:solidFill>
                <a:schemeClr val="bg2"/>
              </a:solidFill>
            </a:endParaRPr>
          </a:p>
        </p:txBody>
      </p:sp>
      <p:sp>
        <p:nvSpPr>
          <p:cNvPr id="5" name="Text Placeholder 4">
            <a:extLst>
              <a:ext uri="{FF2B5EF4-FFF2-40B4-BE49-F238E27FC236}">
                <a16:creationId xmlns:a16="http://schemas.microsoft.com/office/drawing/2014/main" id="{AC9B03E7-8923-0373-D89D-B4AFE0FA38F3}"/>
              </a:ext>
            </a:extLst>
          </p:cNvPr>
          <p:cNvSpPr>
            <a:spLocks noGrp="1"/>
          </p:cNvSpPr>
          <p:nvPr>
            <p:ph type="body" idx="1"/>
          </p:nvPr>
        </p:nvSpPr>
        <p:spPr>
          <a:xfrm>
            <a:off x="851401" y="964921"/>
            <a:ext cx="10486637" cy="4514377"/>
          </a:xfrm>
        </p:spPr>
        <p:txBody>
          <a:bodyPr/>
          <a:lstStyle/>
          <a:p>
            <a:r>
              <a:rPr lang="en-US" sz="2000" b="1"/>
              <a:t>We submitted the SPM data to HUD on 4/9/2025</a:t>
            </a:r>
          </a:p>
          <a:p>
            <a:r>
              <a:rPr lang="en-US" sz="2000" b="1"/>
              <a:t>"System Performance Measures" are a series of metrics that measure system level performance of our homeless response system. </a:t>
            </a:r>
          </a:p>
          <a:p>
            <a:r>
              <a:rPr lang="en-US" sz="2000" b="1"/>
              <a:t>Find official </a:t>
            </a:r>
            <a:r>
              <a:rPr lang="en-US" sz="2000" b="1">
                <a:hlinkClick r:id="rId2"/>
              </a:rPr>
              <a:t>reports</a:t>
            </a:r>
            <a:r>
              <a:rPr lang="en-US" sz="2000" b="1"/>
              <a:t> and </a:t>
            </a:r>
            <a:r>
              <a:rPr lang="en-US" sz="2000" b="1">
                <a:hlinkClick r:id="rId3"/>
              </a:rPr>
              <a:t>dashboard</a:t>
            </a:r>
            <a:r>
              <a:rPr lang="en-US" sz="2000" b="1"/>
              <a:t> are updated on our website.</a:t>
            </a:r>
            <a:endParaRPr lang="en-US" sz="2000"/>
          </a:p>
          <a:p>
            <a:endParaRPr lang="en-US" sz="2000" b="1"/>
          </a:p>
          <a:p>
            <a:pPr marL="114300" indent="0" algn="ctr">
              <a:buNone/>
            </a:pPr>
            <a:r>
              <a:rPr lang="en-US" sz="2000" b="1">
                <a:hlinkClick r:id="rId4"/>
              </a:rPr>
              <a:t>Let's Review the 23-24 System Performance Measures Infographic</a:t>
            </a:r>
            <a:endParaRPr lang="en-US" sz="2000" b="1"/>
          </a:p>
          <a:p>
            <a:pPr marL="114300" indent="0" algn="ctr">
              <a:buNone/>
            </a:pPr>
            <a:endParaRPr lang="en-US" sz="1200">
              <a:latin typeface="Aptos"/>
            </a:endParaRPr>
          </a:p>
          <a:p>
            <a:pPr marL="114300" indent="0" algn="ctr">
              <a:buNone/>
            </a:pPr>
            <a:endParaRPr lang="en-US" sz="1200">
              <a:latin typeface="Aptos"/>
            </a:endParaRPr>
          </a:p>
        </p:txBody>
      </p:sp>
      <p:pic>
        <p:nvPicPr>
          <p:cNvPr id="3" name="Picture 2" descr="A diagram of a road with blue and white icons&#10;&#10;AI-generated content may be incorrect.">
            <a:extLst>
              <a:ext uri="{FF2B5EF4-FFF2-40B4-BE49-F238E27FC236}">
                <a16:creationId xmlns:a16="http://schemas.microsoft.com/office/drawing/2014/main" id="{22BEE5CE-8D4D-BC73-1220-AE9EE9283250}"/>
              </a:ext>
            </a:extLst>
          </p:cNvPr>
          <p:cNvPicPr>
            <a:picLocks noChangeAspect="1"/>
          </p:cNvPicPr>
          <p:nvPr/>
        </p:nvPicPr>
        <p:blipFill>
          <a:blip r:embed="rId5"/>
          <a:stretch>
            <a:fillRect/>
          </a:stretch>
        </p:blipFill>
        <p:spPr>
          <a:xfrm>
            <a:off x="3626984" y="3220130"/>
            <a:ext cx="4731204" cy="3280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548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519A-37FB-CEE4-DA50-6F62FFDCD464}"/>
              </a:ext>
            </a:extLst>
          </p:cNvPr>
          <p:cNvSpPr>
            <a:spLocks noGrp="1"/>
          </p:cNvSpPr>
          <p:nvPr>
            <p:ph type="title"/>
          </p:nvPr>
        </p:nvSpPr>
        <p:spPr/>
        <p:txBody>
          <a:bodyPr/>
          <a:lstStyle/>
          <a:p>
            <a:pPr>
              <a:buNone/>
            </a:pPr>
            <a:r>
              <a:rPr lang="en-US" sz="3600" b="1">
                <a:solidFill>
                  <a:srgbClr val="002060"/>
                </a:solidFill>
                <a:latin typeface="Cabin"/>
              </a:rPr>
              <a:t>Reporting Timeline Update</a:t>
            </a:r>
          </a:p>
        </p:txBody>
      </p:sp>
      <p:sp>
        <p:nvSpPr>
          <p:cNvPr id="3" name="Text Placeholder 2">
            <a:extLst>
              <a:ext uri="{FF2B5EF4-FFF2-40B4-BE49-F238E27FC236}">
                <a16:creationId xmlns:a16="http://schemas.microsoft.com/office/drawing/2014/main" id="{83675AB5-A10D-E9B7-70F8-05C40E75DF02}"/>
              </a:ext>
            </a:extLst>
          </p:cNvPr>
          <p:cNvSpPr>
            <a:spLocks noGrp="1"/>
          </p:cNvSpPr>
          <p:nvPr>
            <p:ph type="body" idx="1"/>
          </p:nvPr>
        </p:nvSpPr>
        <p:spPr/>
        <p:txBody>
          <a:bodyPr/>
          <a:lstStyle/>
          <a:p>
            <a:endParaRPr lang="en-US"/>
          </a:p>
          <a:p>
            <a:pPr lvl="1"/>
            <a:endParaRPr lang="en-US"/>
          </a:p>
          <a:p>
            <a:pPr lvl="1"/>
            <a:endParaRPr lang="en-US"/>
          </a:p>
        </p:txBody>
      </p:sp>
      <p:sp>
        <p:nvSpPr>
          <p:cNvPr id="4" name="TextBox 3">
            <a:extLst>
              <a:ext uri="{FF2B5EF4-FFF2-40B4-BE49-F238E27FC236}">
                <a16:creationId xmlns:a16="http://schemas.microsoft.com/office/drawing/2014/main" id="{9CF4168F-F45D-CF2C-5077-8E6A9C76A949}"/>
              </a:ext>
            </a:extLst>
          </p:cNvPr>
          <p:cNvSpPr txBox="1"/>
          <p:nvPr/>
        </p:nvSpPr>
        <p:spPr>
          <a:xfrm>
            <a:off x="1872916" y="1596021"/>
            <a:ext cx="845740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400"/>
              <a:t>The Point-in-Time (PIT) &amp; Housing Inventory Count (HIC) report submissions to HUD announced:</a:t>
            </a:r>
            <a:endParaRPr lang="en-US"/>
          </a:p>
          <a:p>
            <a:pPr marL="285750" indent="-285750">
              <a:buFont typeface="Arial"/>
              <a:buChar char="•"/>
            </a:pPr>
            <a:endParaRPr lang="en-US" sz="2400"/>
          </a:p>
          <a:p>
            <a:pPr marL="742950" lvl="1" indent="-285750">
              <a:buFont typeface="Courier New"/>
              <a:buChar char="o"/>
            </a:pPr>
            <a:r>
              <a:rPr lang="en-US" sz="2400"/>
              <a:t>Portal opens May 13th, data is due </a:t>
            </a:r>
            <a:r>
              <a:rPr lang="en-US" sz="2400" b="1"/>
              <a:t>June 13th</a:t>
            </a:r>
          </a:p>
          <a:p>
            <a:pPr marL="742950" lvl="1" indent="-285750">
              <a:buFont typeface="Courier New"/>
              <a:buChar char="o"/>
            </a:pPr>
            <a:r>
              <a:rPr lang="en-US" sz="2400"/>
              <a:t>Gender data will not be submitted</a:t>
            </a:r>
          </a:p>
          <a:p>
            <a:pPr marL="742950" lvl="1" indent="-285750">
              <a:buFont typeface="Courier New"/>
              <a:buChar char="o"/>
            </a:pPr>
            <a:r>
              <a:rPr lang="en-US" sz="2400"/>
              <a:t>Infographics available on the HMIS website are UNOFFICIAL: </a:t>
            </a:r>
            <a:r>
              <a:rPr lang="en-US" sz="2400">
                <a:hlinkClick r:id="rId2"/>
              </a:rPr>
              <a:t>PIT Infographics Available Here</a:t>
            </a:r>
          </a:p>
          <a:p>
            <a:pPr marL="742950" lvl="1" indent="-285750">
              <a:buFont typeface="Courier New"/>
              <a:buChar char="o"/>
            </a:pPr>
            <a:endParaRPr lang="en-US" sz="2400"/>
          </a:p>
        </p:txBody>
      </p:sp>
    </p:spTree>
    <p:extLst>
      <p:ext uri="{BB962C8B-B14F-4D97-AF65-F5344CB8AC3E}">
        <p14:creationId xmlns:p14="http://schemas.microsoft.com/office/powerpoint/2010/main" val="567104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545E-782F-7D28-FD12-CE171BE32CBA}"/>
              </a:ext>
            </a:extLst>
          </p:cNvPr>
          <p:cNvSpPr>
            <a:spLocks noGrp="1"/>
          </p:cNvSpPr>
          <p:nvPr>
            <p:ph type="title"/>
          </p:nvPr>
        </p:nvSpPr>
        <p:spPr>
          <a:xfrm>
            <a:off x="609600" y="274638"/>
            <a:ext cx="9699812" cy="1143000"/>
          </a:xfrm>
        </p:spPr>
        <p:txBody>
          <a:bodyPr/>
          <a:lstStyle/>
          <a:p>
            <a:pPr>
              <a:buNone/>
            </a:pPr>
            <a:r>
              <a:rPr lang="en-US" sz="3600" b="1">
                <a:solidFill>
                  <a:srgbClr val="002060"/>
                </a:solidFill>
                <a:latin typeface="Cabin"/>
              </a:rPr>
              <a:t>Release of Information Video Review – Final Versions</a:t>
            </a:r>
          </a:p>
        </p:txBody>
      </p:sp>
      <p:sp>
        <p:nvSpPr>
          <p:cNvPr id="3" name="Text Placeholder 2">
            <a:extLst>
              <a:ext uri="{FF2B5EF4-FFF2-40B4-BE49-F238E27FC236}">
                <a16:creationId xmlns:a16="http://schemas.microsoft.com/office/drawing/2014/main" id="{5C8677CE-CE17-08C8-F6D3-BE2844CA1BFD}"/>
              </a:ext>
            </a:extLst>
          </p:cNvPr>
          <p:cNvSpPr>
            <a:spLocks noGrp="1"/>
          </p:cNvSpPr>
          <p:nvPr>
            <p:ph type="body" idx="1"/>
          </p:nvPr>
        </p:nvSpPr>
        <p:spPr>
          <a:xfrm>
            <a:off x="609600" y="1932353"/>
            <a:ext cx="10972800" cy="4639423"/>
          </a:xfrm>
        </p:spPr>
        <p:txBody>
          <a:bodyPr/>
          <a:lstStyle/>
          <a:p>
            <a:pPr marL="114300" indent="0">
              <a:buNone/>
            </a:pPr>
            <a:r>
              <a:rPr lang="en-US" sz="3600">
                <a:hlinkClick r:id="rId3"/>
              </a:rPr>
              <a:t>Client Access Rights Training</a:t>
            </a:r>
          </a:p>
          <a:p>
            <a:pPr marL="114300" indent="0">
              <a:buNone/>
            </a:pPr>
            <a:endParaRPr lang="en-US" sz="3600"/>
          </a:p>
          <a:p>
            <a:pPr marL="114300" indent="0">
              <a:buNone/>
            </a:pPr>
            <a:endParaRPr lang="en-US" sz="1800"/>
          </a:p>
          <a:p>
            <a:pPr marL="114300" indent="0">
              <a:buNone/>
            </a:pPr>
            <a:endParaRPr lang="en-US" sz="1800"/>
          </a:p>
          <a:p>
            <a:pPr marL="114300" indent="0">
              <a:buNone/>
            </a:pPr>
            <a:r>
              <a:rPr lang="en-US" sz="3600">
                <a:hlinkClick r:id="rId4"/>
              </a:rPr>
              <a:t>Release of Information Training</a:t>
            </a:r>
          </a:p>
          <a:p>
            <a:pPr marL="114300" indent="0">
              <a:buNone/>
            </a:pPr>
            <a:endParaRPr lang="en-US" sz="1800"/>
          </a:p>
          <a:p>
            <a:pPr marL="114300" indent="0">
              <a:buNone/>
            </a:pPr>
            <a:endParaRPr lang="en-US" sz="1800"/>
          </a:p>
          <a:p>
            <a:pPr marL="114300" indent="0">
              <a:buNone/>
            </a:pPr>
            <a:endParaRPr lang="en-US" sz="1800"/>
          </a:p>
          <a:p>
            <a:pPr marL="114300" indent="0">
              <a:buNone/>
            </a:pPr>
            <a:endParaRPr lang="en-US" sz="1800"/>
          </a:p>
          <a:p>
            <a:pPr marL="114300" indent="0">
              <a:buNone/>
            </a:pPr>
            <a:endParaRPr lang="en-US" sz="1800"/>
          </a:p>
        </p:txBody>
      </p:sp>
    </p:spTree>
    <p:extLst>
      <p:ext uri="{BB962C8B-B14F-4D97-AF65-F5344CB8AC3E}">
        <p14:creationId xmlns:p14="http://schemas.microsoft.com/office/powerpoint/2010/main" val="37774982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4037-B969-3DEB-D6F1-0B59D77E1A6C}"/>
              </a:ext>
            </a:extLst>
          </p:cNvPr>
          <p:cNvSpPr>
            <a:spLocks noGrp="1"/>
          </p:cNvSpPr>
          <p:nvPr>
            <p:ph type="title"/>
          </p:nvPr>
        </p:nvSpPr>
        <p:spPr/>
        <p:txBody>
          <a:bodyPr/>
          <a:lstStyle/>
          <a:p>
            <a:pPr>
              <a:buNone/>
            </a:pPr>
            <a:r>
              <a:rPr lang="en-US" sz="4000" b="1">
                <a:solidFill>
                  <a:schemeClr val="bg2"/>
                </a:solidFill>
                <a:latin typeface="Calibri"/>
                <a:ea typeface="Calibri"/>
                <a:cs typeface="Calibri"/>
              </a:rPr>
              <a:t>Community Dashboard Planning</a:t>
            </a:r>
            <a:endParaRPr lang="en-US" b="1">
              <a:solidFill>
                <a:schemeClr val="bg2"/>
              </a:solidFill>
            </a:endParaRPr>
          </a:p>
        </p:txBody>
      </p:sp>
      <p:sp>
        <p:nvSpPr>
          <p:cNvPr id="3" name="Content Placeholder 2">
            <a:extLst>
              <a:ext uri="{FF2B5EF4-FFF2-40B4-BE49-F238E27FC236}">
                <a16:creationId xmlns:a16="http://schemas.microsoft.com/office/drawing/2014/main" id="{021E8092-7D34-C426-0422-7DDE1FCABE31}"/>
              </a:ext>
            </a:extLst>
          </p:cNvPr>
          <p:cNvSpPr>
            <a:spLocks noGrp="1"/>
          </p:cNvSpPr>
          <p:nvPr>
            <p:ph idx="1"/>
          </p:nvPr>
        </p:nvSpPr>
        <p:spPr>
          <a:xfrm>
            <a:off x="6727371" y="1709057"/>
            <a:ext cx="5013159" cy="4526100"/>
          </a:xfrm>
        </p:spPr>
        <p:txBody>
          <a:bodyPr vert="horz" lIns="91440" tIns="45720" rIns="91440" bIns="45720" rtlCol="0" anchor="t">
            <a:normAutofit lnSpcReduction="10000"/>
          </a:bodyPr>
          <a:lstStyle/>
          <a:p>
            <a:pPr marL="0" indent="0">
              <a:spcBef>
                <a:spcPts val="0"/>
              </a:spcBef>
              <a:buNone/>
            </a:pPr>
            <a:r>
              <a:rPr lang="en-US" sz="1600">
                <a:ea typeface="Calibri"/>
              </a:rPr>
              <a:t>Feedback from last session:</a:t>
            </a:r>
            <a:endParaRPr lang="en-US"/>
          </a:p>
          <a:p>
            <a:pPr marL="285750" indent="-285750">
              <a:spcBef>
                <a:spcPts val="0"/>
              </a:spcBef>
              <a:buFont typeface="Arial,Sans-Serif"/>
              <a:buChar char="•"/>
            </a:pPr>
            <a:endParaRPr lang="en-US" sz="1600">
              <a:ea typeface="Calibri"/>
            </a:endParaRPr>
          </a:p>
          <a:p>
            <a:pPr marL="285750" indent="-285750">
              <a:spcBef>
                <a:spcPts val="0"/>
              </a:spcBef>
              <a:buFont typeface="Arial,Sans-Serif"/>
              <a:buChar char="•"/>
            </a:pPr>
            <a:r>
              <a:rPr lang="en-US" sz="1600">
                <a:ea typeface="Calibri"/>
              </a:rPr>
              <a:t>Group 1: Requested additional data points – customizable age ranges, education status, case notes</a:t>
            </a:r>
          </a:p>
          <a:p>
            <a:pPr marL="285750" indent="-285750">
              <a:spcBef>
                <a:spcPts val="0"/>
              </a:spcBef>
              <a:buFont typeface="Arial,Sans-Serif"/>
              <a:buChar char="•"/>
            </a:pPr>
            <a:endParaRPr lang="en-US" sz="1600">
              <a:ea typeface="Calibri"/>
            </a:endParaRPr>
          </a:p>
          <a:p>
            <a:pPr marL="285750" indent="-285750">
              <a:spcBef>
                <a:spcPts val="0"/>
              </a:spcBef>
              <a:buFont typeface="Arial,Sans-Serif"/>
              <a:buChar char="•"/>
            </a:pPr>
            <a:r>
              <a:rPr lang="en-US" sz="1600">
                <a:ea typeface="Calibri"/>
              </a:rPr>
              <a:t>Group 2: Wants to have fiscal year be an available date range. Desire to have client ID's included in the dashboard. Can dashboards/EVA replace reports already being used? </a:t>
            </a:r>
          </a:p>
          <a:p>
            <a:pPr marL="285750" indent="-285750">
              <a:spcBef>
                <a:spcPts val="0"/>
              </a:spcBef>
              <a:buFont typeface="Arial,Sans-Serif"/>
              <a:buChar char="•"/>
            </a:pPr>
            <a:endParaRPr lang="en-US" sz="1600">
              <a:ea typeface="Calibri"/>
            </a:endParaRPr>
          </a:p>
          <a:p>
            <a:pPr marL="285750" indent="-285750">
              <a:spcBef>
                <a:spcPts val="0"/>
              </a:spcBef>
              <a:buFont typeface="Arial,Sans-Serif"/>
              <a:buChar char="•"/>
            </a:pPr>
            <a:r>
              <a:rPr lang="en-US" sz="1600">
                <a:ea typeface="Calibri"/>
              </a:rPr>
              <a:t>Group 3: Looking for a tool that can easily show enrollment data and data quality issues, specifically around exits. </a:t>
            </a:r>
          </a:p>
          <a:p>
            <a:pPr marL="285750" indent="-285750">
              <a:spcBef>
                <a:spcPts val="0"/>
              </a:spcBef>
              <a:buFont typeface="Arial,Sans-Serif"/>
              <a:buChar char="•"/>
            </a:pPr>
            <a:endParaRPr lang="en-US" sz="1600">
              <a:ea typeface="Calibri"/>
            </a:endParaRPr>
          </a:p>
          <a:p>
            <a:pPr marL="285750" indent="-285750">
              <a:spcBef>
                <a:spcPts val="0"/>
              </a:spcBef>
              <a:buFont typeface="Arial,Sans-Serif"/>
              <a:buChar char="•"/>
            </a:pPr>
            <a:r>
              <a:rPr lang="en-US" sz="1600">
                <a:ea typeface="Calibri"/>
              </a:rPr>
              <a:t>Group 4: An important point for group 4 was Street Outreach entries and exits. They wish reports were easier to run and contained everything in one. </a:t>
            </a:r>
          </a:p>
          <a:p>
            <a:pPr lvl="1">
              <a:buFont typeface="Courier New" panose="020B0604020202020204" pitchFamily="34" charset="0"/>
              <a:buChar char="o"/>
            </a:pPr>
            <a:endParaRPr lang="en-US">
              <a:ea typeface="Calibri"/>
              <a:cs typeface="Calibri"/>
            </a:endParaRPr>
          </a:p>
          <a:p>
            <a:pPr lvl="1">
              <a:buFont typeface="Courier New" panose="020B0604020202020204" pitchFamily="34" charset="0"/>
              <a:buChar char="o"/>
            </a:pPr>
            <a:endParaRPr lang="en-US">
              <a:ea typeface="Calibri"/>
              <a:cs typeface="Calibri"/>
            </a:endParaRPr>
          </a:p>
          <a:p>
            <a:pPr lvl="1">
              <a:buFont typeface="Courier New" panose="020B0604020202020204" pitchFamily="34" charset="0"/>
              <a:buChar char="o"/>
            </a:pPr>
            <a:endParaRPr lang="en-US">
              <a:ea typeface="Calibri"/>
              <a:cs typeface="Calibri"/>
            </a:endParaRPr>
          </a:p>
          <a:p>
            <a:endParaRPr lang="en-US">
              <a:ea typeface="Calibri"/>
              <a:cs typeface="Calibri"/>
            </a:endParaRPr>
          </a:p>
          <a:p>
            <a:endParaRPr lang="en-US">
              <a:ea typeface="Calibri"/>
              <a:cs typeface="Calibri"/>
            </a:endParaRPr>
          </a:p>
        </p:txBody>
      </p:sp>
      <p:pic>
        <p:nvPicPr>
          <p:cNvPr id="4" name="Picture 3" descr="A screenshot of a computer&#10;&#10;AI-generated content may be incorrect.">
            <a:extLst>
              <a:ext uri="{FF2B5EF4-FFF2-40B4-BE49-F238E27FC236}">
                <a16:creationId xmlns:a16="http://schemas.microsoft.com/office/drawing/2014/main" id="{AAE6CC56-348E-2023-9186-686C5049FAFD}"/>
              </a:ext>
            </a:extLst>
          </p:cNvPr>
          <p:cNvPicPr>
            <a:picLocks noChangeAspect="1"/>
          </p:cNvPicPr>
          <p:nvPr/>
        </p:nvPicPr>
        <p:blipFill>
          <a:blip r:embed="rId3"/>
          <a:stretch>
            <a:fillRect/>
          </a:stretch>
        </p:blipFill>
        <p:spPr>
          <a:xfrm>
            <a:off x="447568" y="1970242"/>
            <a:ext cx="5868904" cy="3544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5515014"/>
      </p:ext>
    </p:extLst>
  </p:cSld>
  <p:clrMapOvr>
    <a:masterClrMapping/>
  </p:clrMapOvr>
</p:sld>
</file>

<file path=ppt/theme/theme1.xml><?xml version="1.0" encoding="utf-8"?>
<a:theme xmlns:a="http://schemas.openxmlformats.org/drawingml/2006/main"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83CD3CEA46F344B63671DF599CA9FA" ma:contentTypeVersion="12" ma:contentTypeDescription="Create a new document." ma:contentTypeScope="" ma:versionID="4a8c8d2f061bd1cb8c5cc9f7c7ce5304">
  <xsd:schema xmlns:xsd="http://www.w3.org/2001/XMLSchema" xmlns:xs="http://www.w3.org/2001/XMLSchema" xmlns:p="http://schemas.microsoft.com/office/2006/metadata/properties" xmlns:ns2="0541e99a-7c70-4f4b-bae7-f0dc6d392b22" xmlns:ns3="68fc52cf-bb2c-404d-9941-b3d086d3fdc1" targetNamespace="http://schemas.microsoft.com/office/2006/metadata/properties" ma:root="true" ma:fieldsID="b5c345093b511191f7df24c2e9035b4d" ns2:_="" ns3:_="">
    <xsd:import namespace="0541e99a-7c70-4f4b-bae7-f0dc6d392b22"/>
    <xsd:import namespace="68fc52cf-bb2c-404d-9941-b3d086d3fd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1e99a-7c70-4f4b-bae7-f0dc6d392b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e96d8c-cf76-4054-a2eb-7be0d571c7e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fc52cf-bb2c-404d-9941-b3d086d3fdc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490ca9d-2c0d-40c6-a023-414d0a28ed47}" ma:internalName="TaxCatchAll" ma:showField="CatchAllData" ma:web="68fc52cf-bb2c-404d-9941-b3d086d3fd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541e99a-7c70-4f4b-bae7-f0dc6d392b22" xsi:nil="true"/>
    <lcf76f155ced4ddcb4097134ff3c332f xmlns="0541e99a-7c70-4f4b-bae7-f0dc6d392b22">
      <Terms xmlns="http://schemas.microsoft.com/office/infopath/2007/PartnerControls"/>
    </lcf76f155ced4ddcb4097134ff3c332f>
    <TaxCatchAll xmlns="68fc52cf-bb2c-404d-9941-b3d086d3fdc1" xsi:nil="true"/>
  </documentManagement>
</p:properties>
</file>

<file path=customXml/itemProps1.xml><?xml version="1.0" encoding="utf-8"?>
<ds:datastoreItem xmlns:ds="http://schemas.openxmlformats.org/officeDocument/2006/customXml" ds:itemID="{8D11238B-650E-4F8D-BD21-33C47C2FF867}">
  <ds:schemaRefs>
    <ds:schemaRef ds:uri="0541e99a-7c70-4f4b-bae7-f0dc6d392b22"/>
    <ds:schemaRef ds:uri="68fc52cf-bb2c-404d-9941-b3d086d3fd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DE259A-5EFA-4060-9F42-B73EB0A3685B}">
  <ds:schemaRefs>
    <ds:schemaRef ds:uri="http://schemas.microsoft.com/sharepoint/v3/contenttype/forms"/>
  </ds:schemaRefs>
</ds:datastoreItem>
</file>

<file path=customXml/itemProps3.xml><?xml version="1.0" encoding="utf-8"?>
<ds:datastoreItem xmlns:ds="http://schemas.openxmlformats.org/officeDocument/2006/customXml" ds:itemID="{28EDFDF0-71BF-4906-849A-09C8011F1672}">
  <ds:schemaRefs>
    <ds:schemaRef ds:uri="0541e99a-7c70-4f4b-bae7-f0dc6d392b22"/>
    <ds:schemaRef ds:uri="68fc52cf-bb2c-404d-9941-b3d086d3fdc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17</Notes>
  <HiddenSlides>1</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2018_HMIS PowerPoint Template</vt:lpstr>
      <vt:lpstr>2018_HMIS PowerPoint Template</vt:lpstr>
      <vt:lpstr>HMIS Advisory  Committee Meeting</vt:lpstr>
      <vt:lpstr>HMIS Advisory Committee Mission</vt:lpstr>
      <vt:lpstr>HMIS Advisory Committee</vt:lpstr>
      <vt:lpstr>Agenda</vt:lpstr>
      <vt:lpstr>HMIS Team Reports</vt:lpstr>
      <vt:lpstr>System Performance Measures Submission Review</vt:lpstr>
      <vt:lpstr>Reporting Timeline Update</vt:lpstr>
      <vt:lpstr>Release of Information Video Review – Final Versions</vt:lpstr>
      <vt:lpstr>Community Dashboard Planning</vt:lpstr>
      <vt:lpstr>Community Dashboard Planning</vt:lpstr>
      <vt:lpstr>Community Dashboard Planning</vt:lpstr>
      <vt:lpstr>Community Dashboard Planning</vt:lpstr>
      <vt:lpstr>Dashboard Planning: Next Steps</vt:lpstr>
      <vt:lpstr>HMIS Training &amp; Support</vt:lpstr>
      <vt:lpstr>HMIS Training &amp; Support </vt:lpstr>
      <vt:lpstr>HSN University Training</vt:lpstr>
      <vt:lpstr>HMIS Data Quality Monitoring</vt:lpstr>
      <vt:lpstr>Committee Roll-Call Vote HMIS Committee Officers</vt:lpstr>
      <vt:lpstr>Committee Roll-Call Vote Any other motion before committee</vt:lpstr>
      <vt:lpstr>PowerPoint Presentation</vt:lpstr>
      <vt:lpstr>HSN HMIS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HMIS Advisory  Committee Meeting</dc:title>
  <cp:revision>2</cp:revision>
  <dcterms:modified xsi:type="dcterms:W3CDTF">2025-05-13T17:19:25Z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0x0101007D83CD3CEA46F344B63671DF599CA9FA</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{"FileActivityType":"9","FileActivityTimeStamp":"2025-01-14T14:52:52.153Z","FileActivityUsersOnPage":[{"DisplayName":"Brittney Behr","Id":"brittney.behr@hsncfl.org"},{"DisplayName":"Brittney Behr","Id":"brittney.behr@hsncfl.org"}],"FileActivityNavigationId":null}</vt:lpwstr>
  </property>
  <property fmtid="{D5CDD505-2E9C-101B-9397-08002B2CF9AE}" pid="9" name="TriggerFlowInfo">
    <vt:lpwstr/>
  </property>
  <property fmtid="{D5CDD505-2E9C-101B-9397-08002B2CF9AE}" pid="10" name="SharedWithUsers">
    <vt:lpwstr>71;#Agustin Paz;#72;#Ashley Brozenske;#7;#Angel Jones;#67;#Racquel McGlashen;#40;#Tyler Claitt;#42;#Tim Reed;#102;#Jackie Ebert;#4;#Brittney Behr;#83;#Aja Hunter;#152;#Jennifer Royce</vt:lpwstr>
  </property>
</Properties>
</file>