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9144000"/>
  <p:notesSz cx="6858000" cy="9144000"/>
  <p:embeddedFontLst>
    <p:embeddedFont>
      <p:font typeface="Roboto"/>
      <p:regular r:id="rId32"/>
      <p:bold r:id="rId33"/>
      <p:italic r:id="rId34"/>
      <p:boldItalic r:id="rId35"/>
    </p:embeddedFont>
    <p:embeddedFont>
      <p:font typeface="Cabin"/>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98F60C-1297-4C87-9DAE-87C98EC29972}">
  <a:tblStyle styleId="{FB98F60C-1297-4C87-9DAE-87C98EC2997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Roboto-bold.fntdata"/><Relationship Id="rId10" Type="http://schemas.openxmlformats.org/officeDocument/2006/relationships/slide" Target="slides/slide3.xml"/><Relationship Id="rId32" Type="http://schemas.openxmlformats.org/officeDocument/2006/relationships/font" Target="fonts/Roboto-regular.fntdata"/><Relationship Id="rId13" Type="http://schemas.openxmlformats.org/officeDocument/2006/relationships/slide" Target="slides/slide6.xml"/><Relationship Id="rId35" Type="http://schemas.openxmlformats.org/officeDocument/2006/relationships/font" Target="fonts/Roboto-boldItalic.fntdata"/><Relationship Id="rId12" Type="http://schemas.openxmlformats.org/officeDocument/2006/relationships/slide" Target="slides/slide5.xml"/><Relationship Id="rId34" Type="http://schemas.openxmlformats.org/officeDocument/2006/relationships/font" Target="fonts/Roboto-italic.fntdata"/><Relationship Id="rId15" Type="http://schemas.openxmlformats.org/officeDocument/2006/relationships/slide" Target="slides/slide8.xml"/><Relationship Id="rId37" Type="http://schemas.openxmlformats.org/officeDocument/2006/relationships/font" Target="fonts/Cabin-bold.fntdata"/><Relationship Id="rId14" Type="http://schemas.openxmlformats.org/officeDocument/2006/relationships/slide" Target="slides/slide7.xml"/><Relationship Id="rId36" Type="http://schemas.openxmlformats.org/officeDocument/2006/relationships/font" Target="fonts/Cabin-regular.fntdata"/><Relationship Id="rId17" Type="http://schemas.openxmlformats.org/officeDocument/2006/relationships/slide" Target="slides/slide10.xml"/><Relationship Id="rId39" Type="http://schemas.openxmlformats.org/officeDocument/2006/relationships/font" Target="fonts/Cabin-boldItalic.fntdata"/><Relationship Id="rId16" Type="http://schemas.openxmlformats.org/officeDocument/2006/relationships/slide" Target="slides/slide9.xml"/><Relationship Id="rId38" Type="http://schemas.openxmlformats.org/officeDocument/2006/relationships/font" Target="fonts/Cabin-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miscfl.org/hmis-advisory-committee-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Call to order: Brad   -All in attendance verify name, add agency</a:t>
            </a:r>
            <a:endParaRPr/>
          </a:p>
          <a:p>
            <a:pPr indent="0" lvl="0" marL="0" rtl="0" algn="l">
              <a:spcBef>
                <a:spcPts val="0"/>
              </a:spcBef>
              <a:spcAft>
                <a:spcPts val="0"/>
              </a:spcAft>
              <a:buNone/>
            </a:pPr>
            <a:r>
              <a:rPr lang="en-US"/>
              <a:t>Next slide: Brad (agenda)</a:t>
            </a:r>
            <a:endParaRPr/>
          </a:p>
        </p:txBody>
      </p:sp>
      <p:sp>
        <p:nvSpPr>
          <p:cNvPr id="63" name="Google Shape;6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921134a5c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921134a5c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Racquel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Racquel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Racquel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Raquel</a:t>
            </a:r>
            <a:endParaRPr/>
          </a:p>
        </p:txBody>
      </p:sp>
      <p:sp>
        <p:nvSpPr>
          <p:cNvPr id="125" name="Google Shape;125;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75ff49fa9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75ff49fa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Racquel</a:t>
            </a:r>
            <a:endParaRPr/>
          </a:p>
          <a:p>
            <a:pPr indent="0" lvl="0" marL="0" rtl="0" algn="l">
              <a:spcBef>
                <a:spcPts val="0"/>
              </a:spcBef>
              <a:spcAft>
                <a:spcPts val="0"/>
              </a:spcAft>
              <a:buNone/>
            </a:pPr>
            <a:r>
              <a:rPr lang="en-US"/>
              <a:t>Next Slide: Racquel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eb3639e0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Racquel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138" name="Google Shape;138;geeb3639e0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abb59158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Angel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Angel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Ashley</a:t>
            </a:r>
            <a:endParaRPr/>
          </a:p>
        </p:txBody>
      </p:sp>
      <p:sp>
        <p:nvSpPr>
          <p:cNvPr id="145" name="Google Shape;145;g2abb591588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e60b8de553_0_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e60b8de55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Angel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Angel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ea3c26545f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ea3c2654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Angel</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Angel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e4604fa7df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e4604fa7d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Angel</a:t>
            </a:r>
            <a:endParaRPr/>
          </a:p>
          <a:p>
            <a:pPr indent="0" lvl="0" marL="0" rtl="0" algn="l">
              <a:spcBef>
                <a:spcPts val="0"/>
              </a:spcBef>
              <a:spcAft>
                <a:spcPts val="0"/>
              </a:spcAft>
              <a:buNone/>
            </a:pPr>
            <a:r>
              <a:rPr lang="en-US"/>
              <a:t>Next Slide: Brittney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752f2d6245_0_2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752f2d624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Brittney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93be4fff86_0_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93be4fff8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Brittney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cdd47279f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Brad</a:t>
            </a:r>
            <a:endParaRPr/>
          </a:p>
          <a:p>
            <a:pPr indent="0" lvl="0" marL="0" rtl="0" algn="l">
              <a:spcBef>
                <a:spcPts val="0"/>
              </a:spcBef>
              <a:spcAft>
                <a:spcPts val="0"/>
              </a:spcAft>
              <a:buNone/>
            </a:pPr>
            <a:r>
              <a:rPr lang="en-US"/>
              <a:t>Next Slide: Brad</a:t>
            </a:r>
            <a:endParaRPr/>
          </a:p>
        </p:txBody>
      </p:sp>
      <p:sp>
        <p:nvSpPr>
          <p:cNvPr id="69" name="Google Shape;69;gecdd47279f_3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ac4ef33612_0_2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ac4ef3361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Brad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8ff9372b8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38ff9372b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Brad</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Brad</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38ff9372b8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38ff9372b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Brad  -Open to motions by committee members   </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Brad</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4149fa151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Brad</a:t>
            </a:r>
            <a:r>
              <a:rPr lang="en-US">
                <a:solidFill>
                  <a:schemeClr val="dk1"/>
                </a:solidFill>
              </a:rPr>
              <a:t> Closes Meeting</a:t>
            </a:r>
            <a:endParaRPr/>
          </a:p>
        </p:txBody>
      </p:sp>
      <p:sp>
        <p:nvSpPr>
          <p:cNvPr id="240" name="Google Shape;240;g114149fa151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d6a6a52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Brad   -Committee Roll Call  </a:t>
            </a:r>
            <a:endParaRPr/>
          </a:p>
          <a:p>
            <a:pPr indent="0" lvl="0" marL="0" rtl="0" algn="l">
              <a:spcBef>
                <a:spcPts val="0"/>
              </a:spcBef>
              <a:spcAft>
                <a:spcPts val="0"/>
              </a:spcAft>
              <a:buNone/>
            </a:pPr>
            <a:r>
              <a:rPr lang="en-US"/>
              <a:t>Next Slide: Brad (Agenda Roll Call)</a:t>
            </a:r>
            <a:endParaRPr/>
          </a:p>
        </p:txBody>
      </p:sp>
      <p:sp>
        <p:nvSpPr>
          <p:cNvPr id="77" name="Google Shape;77;gfd6a6a52c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94e12a40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Brad    -Agenda Roll Call Vote (meeting minutes from last meeting uploaded here: </a:t>
            </a:r>
            <a:r>
              <a:rPr lang="en-US" u="sng">
                <a:solidFill>
                  <a:schemeClr val="hlink"/>
                </a:solidFill>
                <a:hlinkClick r:id="rId2"/>
              </a:rPr>
              <a:t>https://www.hmiscfl.org/hmis-advisory-committee-2/</a:t>
            </a:r>
            <a:r>
              <a:rPr lang="en-US"/>
              <a:t>)</a:t>
            </a:r>
            <a:endParaRPr/>
          </a:p>
          <a:p>
            <a:pPr indent="0" lvl="0" marL="0" rtl="0" algn="l">
              <a:spcBef>
                <a:spcPts val="0"/>
              </a:spcBef>
              <a:spcAft>
                <a:spcPts val="0"/>
              </a:spcAft>
              <a:buNone/>
            </a:pPr>
            <a:r>
              <a:rPr lang="en-US"/>
              <a:t>Next:  Brad</a:t>
            </a:r>
            <a:endParaRPr/>
          </a:p>
          <a:p>
            <a:pPr indent="0" lvl="0" marL="0" rtl="0" algn="l">
              <a:spcBef>
                <a:spcPts val="0"/>
              </a:spcBef>
              <a:spcAft>
                <a:spcPts val="0"/>
              </a:spcAft>
              <a:buNone/>
            </a:pPr>
            <a:r>
              <a:t/>
            </a:r>
            <a:endParaRPr/>
          </a:p>
        </p:txBody>
      </p:sp>
      <p:sp>
        <p:nvSpPr>
          <p:cNvPr id="83" name="Google Shape;83;g1394e12a40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8ff9372b8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38ff9372b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Brad</a:t>
            </a:r>
            <a:endParaRPr/>
          </a:p>
          <a:p>
            <a:pPr indent="0" lvl="0" marL="0" rtl="0" algn="l">
              <a:spcBef>
                <a:spcPts val="0"/>
              </a:spcBef>
              <a:spcAft>
                <a:spcPts val="0"/>
              </a:spcAft>
              <a:buNone/>
            </a:pPr>
            <a:r>
              <a:rPr lang="en-US"/>
              <a:t>Next Slide: Brittney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ac4ef33612_0_1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ac4ef3361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e60b8de553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e60b8de5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Ashley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Ashley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ac4ef33612_0_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ac4ef3361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Ashley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Ashley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c4ef33612_0_1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ac4ef3361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Ashley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Ashley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 name="Shape 51"/>
        <p:cNvGrpSpPr/>
        <p:nvPr/>
      </p:nvGrpSpPr>
      <p:grpSpPr>
        <a:xfrm>
          <a:off x="0" y="0"/>
          <a:ext cx="0" cy="0"/>
          <a:chOff x="0" y="0"/>
          <a:chExt cx="0" cy="0"/>
        </a:xfrm>
      </p:grpSpPr>
      <p:sp>
        <p:nvSpPr>
          <p:cNvPr id="52" name="Google Shape;52;p12"/>
          <p:cNvSpPr txBox="1"/>
          <p:nvPr>
            <p:ph type="title"/>
          </p:nvPr>
        </p:nvSpPr>
        <p:spPr>
          <a:xfrm rot="5400000">
            <a:off x="4732151" y="2171589"/>
            <a:ext cx="58516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12"/>
          <p:cNvSpPr txBox="1"/>
          <p:nvPr>
            <p:ph idx="1" type="body"/>
          </p:nvPr>
        </p:nvSpPr>
        <p:spPr>
          <a:xfrm rot="5400000">
            <a:off x="541450" y="190689"/>
            <a:ext cx="58516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12"/>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3"/>
          <p:cNvSpPr txBox="1"/>
          <p:nvPr>
            <p:ph type="title"/>
          </p:nvPr>
        </p:nvSpPr>
        <p:spPr>
          <a:xfrm>
            <a:off x="457200" y="274638"/>
            <a:ext cx="82296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13"/>
          <p:cNvSpPr txBox="1"/>
          <p:nvPr>
            <p:ph idx="1" type="body"/>
          </p:nvPr>
        </p:nvSpPr>
        <p:spPr>
          <a:xfrm>
            <a:off x="457200" y="1600200"/>
            <a:ext cx="8229600" cy="4526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8" name="Google Shape;58;p13"/>
          <p:cNvSpPr txBox="1"/>
          <p:nvPr>
            <p:ph idx="10" type="dt"/>
          </p:nvPr>
        </p:nvSpPr>
        <p:spPr>
          <a:xfrm>
            <a:off x="457200" y="6356350"/>
            <a:ext cx="2133600" cy="365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3"/>
          <p:cNvSpPr txBox="1"/>
          <p:nvPr>
            <p:ph idx="11" type="ftr"/>
          </p:nvPr>
        </p:nvSpPr>
        <p:spPr>
          <a:xfrm>
            <a:off x="3124200" y="6356350"/>
            <a:ext cx="2895600" cy="365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3"/>
          <p:cNvSpPr txBox="1"/>
          <p:nvPr>
            <p:ph idx="12" type="sldNum"/>
          </p:nvPr>
        </p:nvSpPr>
        <p:spPr>
          <a:xfrm>
            <a:off x="6553200" y="6356350"/>
            <a:ext cx="2133600" cy="365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7"/>
          <p:cNvSpPr txBox="1"/>
          <p:nvPr>
            <p:ph type="title"/>
          </p:nvPr>
        </p:nvSpPr>
        <p:spPr>
          <a:xfrm>
            <a:off x="311700" y="593367"/>
            <a:ext cx="8520600" cy="76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3" name="Google Shape;33;p7"/>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4" name="Google Shape;34;p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0" name="Shape 40"/>
        <p:cNvGrpSpPr/>
        <p:nvPr/>
      </p:nvGrpSpPr>
      <p:grpSpPr>
        <a:xfrm>
          <a:off x="0" y="0"/>
          <a:ext cx="0" cy="0"/>
          <a:chOff x="0" y="0"/>
          <a:chExt cx="0" cy="0"/>
        </a:xfrm>
      </p:grpSpPr>
      <p:sp>
        <p:nvSpPr>
          <p:cNvPr id="41" name="Google Shape;41;p9"/>
          <p:cNvSpPr/>
          <p:nvPr/>
        </p:nvSpPr>
        <p:spPr>
          <a:xfrm>
            <a:off x="0" y="1537930"/>
            <a:ext cx="9144000" cy="483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42" name="Google Shape;42;p9"/>
          <p:cNvPicPr preferRelativeResize="0"/>
          <p:nvPr/>
        </p:nvPicPr>
        <p:blipFill rotWithShape="1">
          <a:blip r:embed="rId2">
            <a:alphaModFix/>
          </a:blip>
          <a:srcRect b="0" l="0" r="0" t="0"/>
          <a:stretch/>
        </p:blipFill>
        <p:spPr>
          <a:xfrm>
            <a:off x="3543142" y="428151"/>
            <a:ext cx="1543284" cy="9679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10"/>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0"/>
          <p:cNvSpPr txBox="1"/>
          <p:nvPr>
            <p:ph idx="1" type="subTitle"/>
          </p:nvPr>
        </p:nvSpPr>
        <p:spPr>
          <a:xfrm>
            <a:off x="1371600" y="3886200"/>
            <a:ext cx="6400800" cy="1752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6" name="Google Shape;46;p10"/>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7" name="Shape 47"/>
        <p:cNvGrpSpPr/>
        <p:nvPr/>
      </p:nvGrpSpPr>
      <p:grpSpPr>
        <a:xfrm>
          <a:off x="0" y="0"/>
          <a:ext cx="0" cy="0"/>
          <a:chOff x="0" y="0"/>
          <a:chExt cx="0" cy="0"/>
        </a:xfrm>
      </p:grpSpPr>
      <p:sp>
        <p:nvSpPr>
          <p:cNvPr id="48" name="Google Shape;48;p11"/>
          <p:cNvSpPr txBox="1"/>
          <p:nvPr>
            <p:ph type="title"/>
          </p:nvPr>
        </p:nvSpPr>
        <p:spPr>
          <a:xfrm>
            <a:off x="457200" y="274638"/>
            <a:ext cx="8229600" cy="1143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1"/>
          <p:cNvSpPr txBox="1"/>
          <p:nvPr>
            <p:ph idx="1" type="body"/>
          </p:nvPr>
        </p:nvSpPr>
        <p:spPr>
          <a:xfrm rot="5400000">
            <a:off x="2309001" y="-251600"/>
            <a:ext cx="45260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6.png"/><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a:blip r:embed="rId2">
            <a:alphaModFix/>
          </a:blip>
          <a:stretch>
            <a:fillRect/>
          </a:stretch>
        </p:blipFill>
        <p:spPr>
          <a:xfrm>
            <a:off x="7831000" y="139325"/>
            <a:ext cx="1114225" cy="676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35" name="Shape 35"/>
        <p:cNvGrpSpPr/>
        <p:nvPr/>
      </p:nvGrpSpPr>
      <p:grpSpPr>
        <a:xfrm>
          <a:off x="0" y="0"/>
          <a:ext cx="0" cy="0"/>
          <a:chOff x="0" y="0"/>
          <a:chExt cx="0" cy="0"/>
        </a:xfrm>
      </p:grpSpPr>
      <p:sp>
        <p:nvSpPr>
          <p:cNvPr id="36" name="Google Shape;36;p8"/>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8"/>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8"/>
          <p:cNvSpPr txBox="1"/>
          <p:nvPr>
            <p:ph idx="10" type="dt"/>
          </p:nvPr>
        </p:nvSpPr>
        <p:spPr>
          <a:xfrm>
            <a:off x="457200" y="6356748"/>
            <a:ext cx="2133600" cy="364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9" name="Google Shape;39;p8"/>
          <p:cNvPicPr preferRelativeResize="0"/>
          <p:nvPr/>
        </p:nvPicPr>
        <p:blipFill>
          <a:blip r:embed="rId2">
            <a:alphaModFix/>
          </a:blip>
          <a:stretch>
            <a:fillRect/>
          </a:stretch>
        </p:blipFill>
        <p:spPr>
          <a:xfrm>
            <a:off x="7831000" y="139333"/>
            <a:ext cx="1005800" cy="729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 id="214748365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hsnuniversity.litmos.com/?C=1168507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www.hmiscfl.org" TargetMode="External"/><Relationship Id="rId4" Type="http://schemas.openxmlformats.org/officeDocument/2006/relationships/hyperlink" Target="mailto:hmis@hsncfl.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www.hmiscfl.org"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mailto:agustin.paz@hsncfl.org" TargetMode="External"/><Relationship Id="rId4" Type="http://schemas.openxmlformats.org/officeDocument/2006/relationships/hyperlink" Target="mailto:ashley.brozenske@hsncfl.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hmiscfl.org/referral-setu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9.jpg"/><Relationship Id="rId5" Type="http://schemas.openxmlformats.org/officeDocument/2006/relationships/image" Target="../media/image11.jpg"/><Relationship Id="rId6"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mailto:referral@youragency.org" TargetMode="External"/><Relationship Id="rId4" Type="http://schemas.openxmlformats.org/officeDocument/2006/relationships/hyperlink" Target="http://hmiscfl.org/referral-setu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www.hmiscfl.org/system-performance-overview/" TargetMode="External"/><Relationship Id="rId4" Type="http://schemas.openxmlformats.org/officeDocument/2006/relationships/hyperlink" Target="https://www.hmiscfl.org/continuum-of-care-fl-507-system-performance-measure-dashboard/" TargetMode="External"/><Relationship Id="rId5" Type="http://schemas.openxmlformats.org/officeDocument/2006/relationships/hyperlink" Target="https://www.hmiscfl.org/reports/" TargetMode="External"/><Relationship Id="rId6" Type="http://schemas.openxmlformats.org/officeDocument/2006/relationships/hyperlink" Target="https://www.hmiscfl.org/repor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docs.google.com/forms/d/e/1FAIpQLSfWRuDpiCiyVnsNbeeZ-JEOB6JjQTwlYCGAVw_1JKDCjwuhlw/viewfo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hmiscfl.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dash.pointapp.org/events/99486" TargetMode="External"/><Relationship Id="rId4" Type="http://schemas.openxmlformats.org/officeDocument/2006/relationships/hyperlink" Target="https://dash.pointapp.org/events/100720" TargetMode="External"/><Relationship Id="rId5" Type="http://schemas.openxmlformats.org/officeDocument/2006/relationships/hyperlink" Target="https://dash.pointapp.org/events/10068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685800" y="1620150"/>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66" name="Google Shape;66;p14"/>
          <p:cNvSpPr txBox="1"/>
          <p:nvPr>
            <p:ph idx="1" type="subTitle"/>
          </p:nvPr>
        </p:nvSpPr>
        <p:spPr>
          <a:xfrm>
            <a:off x="849100" y="348615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Jan 9th, 2024</a:t>
            </a:r>
            <a:br>
              <a:rPr lang="en-US">
                <a:solidFill>
                  <a:schemeClr val="dk1"/>
                </a:solidFill>
              </a:rPr>
            </a:br>
            <a:endParaRPr sz="1800">
              <a:solidFill>
                <a:schemeClr val="dk1"/>
              </a:solidFill>
            </a:endParaRPr>
          </a:p>
          <a:p>
            <a:pPr indent="0" lvl="0" marL="0" rtl="0" algn="ctr">
              <a:spcBef>
                <a:spcPts val="0"/>
              </a:spcBef>
              <a:spcAft>
                <a:spcPts val="0"/>
              </a:spcAft>
              <a:buClr>
                <a:srgbClr val="888888"/>
              </a:buClr>
              <a:buSzPts val="3200"/>
              <a:buNone/>
            </a:pPr>
            <a:r>
              <a:t/>
            </a:r>
            <a:endParaRPr sz="2700">
              <a:solidFill>
                <a:schemeClr val="dk1"/>
              </a:solidFill>
            </a:endParaRPr>
          </a:p>
          <a:p>
            <a:pPr indent="0" lvl="0" marL="0" rtl="0" algn="ctr">
              <a:spcBef>
                <a:spcPts val="0"/>
              </a:spcBef>
              <a:spcAft>
                <a:spcPts val="0"/>
              </a:spcAft>
              <a:buClr>
                <a:srgbClr val="888888"/>
              </a:buClr>
              <a:buSzPts val="3200"/>
              <a:buNone/>
            </a:pPr>
            <a:r>
              <a:rPr lang="en-US" sz="2700">
                <a:solidFill>
                  <a:schemeClr val="dk1"/>
                </a:solidFill>
              </a:rPr>
              <a:t>Brad Sefter</a:t>
            </a:r>
            <a:r>
              <a:rPr lang="en-US" sz="2700">
                <a:solidFill>
                  <a:schemeClr val="dk1"/>
                </a:solidFill>
              </a:rPr>
              <a:t>,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ctrTitle"/>
          </p:nvPr>
        </p:nvSpPr>
        <p:spPr>
          <a:xfrm>
            <a:off x="157725" y="595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HSN University </a:t>
            </a:r>
            <a:r>
              <a:rPr lang="en-US"/>
              <a:t>Training</a:t>
            </a:r>
            <a:endParaRPr/>
          </a:p>
        </p:txBody>
      </p:sp>
      <p:sp>
        <p:nvSpPr>
          <p:cNvPr id="122" name="Google Shape;122;p23"/>
          <p:cNvSpPr txBox="1"/>
          <p:nvPr>
            <p:ph idx="1" type="subTitle"/>
          </p:nvPr>
        </p:nvSpPr>
        <p:spPr>
          <a:xfrm>
            <a:off x="670700" y="1400175"/>
            <a:ext cx="8232900" cy="5386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1600">
                <a:solidFill>
                  <a:srgbClr val="002060"/>
                </a:solidFill>
                <a:highlight>
                  <a:srgbClr val="FFFF00"/>
                </a:highlight>
                <a:latin typeface="Arial"/>
                <a:ea typeface="Arial"/>
                <a:cs typeface="Arial"/>
                <a:sym typeface="Arial"/>
              </a:rPr>
              <a:t>Just as a reminder - when training requests are submitted to our team for New User training, the trainee is automatically assigned to the virtual course. This allows for your staff members to get through the training and into the live system more quickly vs waiting for the next available live training session (via Zoom).</a:t>
            </a:r>
            <a:endParaRPr sz="1600">
              <a:solidFill>
                <a:srgbClr val="002060"/>
              </a:solidFill>
              <a:latin typeface="Arial"/>
              <a:ea typeface="Arial"/>
              <a:cs typeface="Arial"/>
              <a:sym typeface="Arial"/>
            </a:endParaRPr>
          </a:p>
          <a:p>
            <a:pPr indent="0" lvl="0" marL="0" rtl="0" algn="l">
              <a:lnSpc>
                <a:spcPct val="100000"/>
              </a:lnSpc>
              <a:spcBef>
                <a:spcPts val="1000"/>
              </a:spcBef>
              <a:spcAft>
                <a:spcPts val="0"/>
              </a:spcAft>
              <a:buNone/>
            </a:pPr>
            <a:r>
              <a:rPr b="1" lang="en-US" sz="1600">
                <a:solidFill>
                  <a:srgbClr val="002060"/>
                </a:solidFill>
                <a:latin typeface="Arial"/>
                <a:ea typeface="Arial"/>
                <a:cs typeface="Arial"/>
                <a:sym typeface="Arial"/>
              </a:rPr>
              <a:t>HMIS 101 Course Requirements include:</a:t>
            </a:r>
            <a:endParaRPr b="1" sz="1600">
              <a:solidFill>
                <a:srgbClr val="002060"/>
              </a:solidFill>
              <a:latin typeface="Arial"/>
              <a:ea typeface="Arial"/>
              <a:cs typeface="Arial"/>
              <a:sym typeface="Arial"/>
            </a:endParaRPr>
          </a:p>
          <a:p>
            <a:pPr indent="-330200" lvl="1" marL="1371600" rtl="0" algn="l">
              <a:lnSpc>
                <a:spcPct val="100000"/>
              </a:lnSpc>
              <a:spcBef>
                <a:spcPts val="1000"/>
              </a:spcBef>
              <a:spcAft>
                <a:spcPts val="0"/>
              </a:spcAft>
              <a:buClr>
                <a:srgbClr val="002060"/>
              </a:buClr>
              <a:buSzPts val="1600"/>
              <a:buFont typeface="Arial"/>
              <a:buChar char="○"/>
            </a:pPr>
            <a:r>
              <a:rPr lang="en-US" sz="1600">
                <a:solidFill>
                  <a:srgbClr val="002060"/>
                </a:solidFill>
                <a:latin typeface="Arial"/>
                <a:ea typeface="Arial"/>
                <a:cs typeface="Arial"/>
                <a:sym typeface="Arial"/>
              </a:rPr>
              <a:t>Completion of all required course modules; </a:t>
            </a:r>
            <a:endParaRPr sz="1600">
              <a:solidFill>
                <a:srgbClr val="002060"/>
              </a:solidFill>
              <a:latin typeface="Arial"/>
              <a:ea typeface="Arial"/>
              <a:cs typeface="Arial"/>
              <a:sym typeface="Arial"/>
            </a:endParaRPr>
          </a:p>
          <a:p>
            <a:pPr indent="-330200" lvl="1" marL="13716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Demonstration knowledge in the practical portion of the training by completing required tasks/workflows in the HMIS training site;</a:t>
            </a:r>
            <a:endParaRPr sz="1600">
              <a:solidFill>
                <a:srgbClr val="002060"/>
              </a:solidFill>
              <a:latin typeface="Arial"/>
              <a:ea typeface="Arial"/>
              <a:cs typeface="Arial"/>
              <a:sym typeface="Arial"/>
            </a:endParaRPr>
          </a:p>
          <a:p>
            <a:pPr indent="-330200" lvl="1" marL="1371600" rtl="0" algn="l">
              <a:lnSpc>
                <a:spcPct val="100000"/>
              </a:lnSpc>
              <a:spcBef>
                <a:spcPts val="0"/>
              </a:spcBef>
              <a:spcAft>
                <a:spcPts val="0"/>
              </a:spcAft>
              <a:buClr>
                <a:srgbClr val="002060"/>
              </a:buClr>
              <a:buSzPts val="1600"/>
              <a:buFont typeface="Arial"/>
              <a:buChar char="○"/>
            </a:pPr>
            <a:r>
              <a:rPr lang="en-US" sz="1600">
                <a:solidFill>
                  <a:srgbClr val="002060"/>
                </a:solidFill>
                <a:latin typeface="Arial"/>
                <a:ea typeface="Arial"/>
                <a:cs typeface="Arial"/>
                <a:sym typeface="Arial"/>
              </a:rPr>
              <a:t>Review, sign and submit the HMIS User Agreement</a:t>
            </a:r>
            <a:endParaRPr b="1" sz="1900">
              <a:solidFill>
                <a:srgbClr val="002060"/>
              </a:solidFill>
              <a:latin typeface="Arial"/>
              <a:ea typeface="Arial"/>
              <a:cs typeface="Arial"/>
              <a:sym typeface="Arial"/>
            </a:endParaRPr>
          </a:p>
          <a:p>
            <a:pPr indent="0" lvl="0" marL="0" marR="0" rtl="0" algn="ctr">
              <a:lnSpc>
                <a:spcPct val="150000"/>
              </a:lnSpc>
              <a:spcBef>
                <a:spcPts val="1000"/>
              </a:spcBef>
              <a:spcAft>
                <a:spcPts val="0"/>
              </a:spcAft>
              <a:buNone/>
            </a:pPr>
            <a:r>
              <a:rPr b="1" i="1" lang="en-US" sz="1900">
                <a:solidFill>
                  <a:srgbClr val="002060"/>
                </a:solidFill>
                <a:latin typeface="Arial"/>
                <a:ea typeface="Arial"/>
                <a:cs typeface="Arial"/>
                <a:sym typeface="Arial"/>
              </a:rPr>
              <a:t>Other courses available in HSN University at this time include:</a:t>
            </a:r>
            <a:endParaRPr b="1" i="1" sz="1900">
              <a:solidFill>
                <a:srgbClr val="002060"/>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002060"/>
                </a:solidFill>
                <a:latin typeface="Arial"/>
                <a:ea typeface="Arial"/>
                <a:cs typeface="Arial"/>
                <a:sym typeface="Arial"/>
              </a:rPr>
              <a:t>HMIS 101: Refresher</a:t>
            </a:r>
            <a:endParaRPr sz="1600">
              <a:solidFill>
                <a:srgbClr val="002060"/>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002060"/>
                </a:solidFill>
                <a:latin typeface="Arial"/>
                <a:ea typeface="Arial"/>
                <a:cs typeface="Arial"/>
                <a:sym typeface="Arial"/>
              </a:rPr>
              <a:t>HMIS 102: SSVF</a:t>
            </a:r>
            <a:endParaRPr sz="1600">
              <a:solidFill>
                <a:srgbClr val="002060"/>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002060"/>
                </a:solidFill>
                <a:latin typeface="Arial"/>
                <a:ea typeface="Arial"/>
                <a:cs typeface="Arial"/>
                <a:sym typeface="Arial"/>
              </a:rPr>
              <a:t>HUD FY24 Data Standard Updates: </a:t>
            </a:r>
            <a:r>
              <a:rPr b="1" lang="en-US" sz="1650">
                <a:solidFill>
                  <a:schemeClr val="hlink"/>
                </a:solidFill>
                <a:uFill>
                  <a:noFill/>
                </a:uFill>
                <a:latin typeface="Roboto"/>
                <a:ea typeface="Roboto"/>
                <a:cs typeface="Roboto"/>
                <a:sym typeface="Roboto"/>
                <a:hlinkClick r:id="rId3"/>
              </a:rPr>
              <a:t>https://hsnuniversity.litmos.com?C=11685072</a:t>
            </a:r>
            <a:endParaRPr sz="2200">
              <a:solidFill>
                <a:srgbClr val="002060"/>
              </a:solidFill>
              <a:latin typeface="Arial"/>
              <a:ea typeface="Arial"/>
              <a:cs typeface="Arial"/>
              <a:sym typeface="Arial"/>
            </a:endParaRPr>
          </a:p>
          <a:p>
            <a:pPr indent="0" lvl="0" marL="0" marR="0" rtl="0" algn="l">
              <a:lnSpc>
                <a:spcPct val="150000"/>
              </a:lnSpc>
              <a:spcBef>
                <a:spcPts val="0"/>
              </a:spcBef>
              <a:spcAft>
                <a:spcPts val="0"/>
              </a:spcAft>
              <a:buNone/>
            </a:pPr>
            <a:r>
              <a:t/>
            </a:r>
            <a:endParaRPr b="1" sz="900">
              <a:solidFill>
                <a:srgbClr val="002060"/>
              </a:solidFill>
              <a:latin typeface="Arial"/>
              <a:ea typeface="Arial"/>
              <a:cs typeface="Arial"/>
              <a:sym typeface="Arial"/>
            </a:endParaRPr>
          </a:p>
          <a:p>
            <a:pPr indent="0" lvl="0" marL="0" rtl="0" algn="l">
              <a:lnSpc>
                <a:spcPct val="150000"/>
              </a:lnSpc>
              <a:spcBef>
                <a:spcPts val="0"/>
              </a:spcBef>
              <a:spcAft>
                <a:spcPts val="0"/>
              </a:spcAft>
              <a:buNone/>
            </a:pPr>
            <a:r>
              <a:rPr b="1" lang="en-US" sz="1900">
                <a:solidFill>
                  <a:srgbClr val="002060"/>
                </a:solidFill>
                <a:latin typeface="Arial"/>
                <a:ea typeface="Arial"/>
                <a:cs typeface="Arial"/>
                <a:sym typeface="Arial"/>
              </a:rPr>
              <a:t>Upcoming Virtual Courses:</a:t>
            </a:r>
            <a:r>
              <a:rPr lang="en-US" sz="1900">
                <a:solidFill>
                  <a:srgbClr val="002060"/>
                </a:solidFill>
                <a:latin typeface="Arial"/>
                <a:ea typeface="Arial"/>
                <a:cs typeface="Arial"/>
                <a:sym typeface="Arial"/>
              </a:rPr>
              <a:t> HMIS 102: Street Outreach &amp; PATH</a:t>
            </a:r>
            <a:endParaRPr b="1" sz="1900">
              <a:solidFill>
                <a:srgbClr val="00206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128" name="Google Shape;128;p24"/>
          <p:cNvSpPr txBox="1"/>
          <p:nvPr>
            <p:ph idx="1" type="body"/>
          </p:nvPr>
        </p:nvSpPr>
        <p:spPr>
          <a:xfrm>
            <a:off x="457200" y="595525"/>
            <a:ext cx="8229600" cy="5713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1700">
                <a:solidFill>
                  <a:schemeClr val="dk1"/>
                </a:solidFill>
              </a:rPr>
              <a:t>Our r</a:t>
            </a:r>
            <a:r>
              <a:rPr b="1" lang="en-US" sz="1700">
                <a:solidFill>
                  <a:schemeClr val="dk1"/>
                </a:solidFill>
              </a:rPr>
              <a:t>outine monthly training calendar:</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1st &amp; 3rd Tuesday: HMIS 101 New User Training (9a - 2p)</a:t>
            </a:r>
            <a:endParaRPr b="1" i="1" sz="1700">
              <a:solidFill>
                <a:schemeClr val="dk1"/>
              </a:solidFill>
            </a:endParaRPr>
          </a:p>
          <a:p>
            <a:pPr indent="0" lvl="0" marL="0" rtl="0" algn="l">
              <a:lnSpc>
                <a:spcPct val="115000"/>
              </a:lnSpc>
              <a:spcBef>
                <a:spcPts val="640"/>
              </a:spcBef>
              <a:spcAft>
                <a:spcPts val="0"/>
              </a:spcAft>
              <a:buNone/>
            </a:pPr>
            <a:r>
              <a:rPr lang="en-US" sz="1700">
                <a:solidFill>
                  <a:schemeClr val="dk1"/>
                </a:solidFill>
              </a:rPr>
              <a:t>2nd &amp; 4th Wednesday: HMIS 101/102 Refreshers (2p - 4p)</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3rd Tuesday: ClientTrack Introduction to Reports Training</a:t>
            </a:r>
            <a:r>
              <a:rPr lang="en-US" sz="1700">
                <a:solidFill>
                  <a:schemeClr val="dk1"/>
                </a:solidFill>
              </a:rPr>
              <a:t> (3p - 4:</a:t>
            </a:r>
            <a:r>
              <a:rPr lang="en-US" sz="1700">
                <a:solidFill>
                  <a:schemeClr val="dk1"/>
                </a:solidFill>
              </a:rPr>
              <a:t>30p</a:t>
            </a:r>
            <a:r>
              <a:rPr lang="en-US" sz="1700">
                <a:solidFill>
                  <a:schemeClr val="dk1"/>
                </a:solidFill>
              </a:rPr>
              <a:t>)</a:t>
            </a:r>
            <a:endParaRPr sz="1700">
              <a:solidFill>
                <a:schemeClr val="dk1"/>
              </a:solidFill>
            </a:endParaRPr>
          </a:p>
          <a:p>
            <a:pPr indent="0" lvl="0" marL="0" rtl="0" algn="l">
              <a:lnSpc>
                <a:spcPct val="115000"/>
              </a:lnSpc>
              <a:spcBef>
                <a:spcPts val="640"/>
              </a:spcBef>
              <a:spcAft>
                <a:spcPts val="0"/>
              </a:spcAft>
              <a:buNone/>
            </a:pPr>
            <a:r>
              <a:t/>
            </a:r>
            <a:endParaRPr sz="500">
              <a:solidFill>
                <a:schemeClr val="dk1"/>
              </a:solidFill>
            </a:endParaRPr>
          </a:p>
          <a:p>
            <a:pPr indent="0" lvl="0" marL="0" rtl="0" algn="l">
              <a:lnSpc>
                <a:spcPct val="115000"/>
              </a:lnSpc>
              <a:spcBef>
                <a:spcPts val="640"/>
              </a:spcBef>
              <a:spcAft>
                <a:spcPts val="0"/>
              </a:spcAft>
              <a:buNone/>
            </a:pPr>
            <a:r>
              <a:rPr b="1" lang="en-US" sz="1700">
                <a:solidFill>
                  <a:schemeClr val="dk1"/>
                </a:solidFill>
              </a:rPr>
              <a:t>Ad-Hoc Reports Training (request via HMIS Support Ticket)</a:t>
            </a:r>
            <a:endParaRPr b="1" sz="1700">
              <a:solidFill>
                <a:schemeClr val="dk1"/>
              </a:solidFill>
            </a:endParaRPr>
          </a:p>
          <a:p>
            <a:pPr indent="0" lvl="0" marL="0" rtl="0" algn="l">
              <a:lnSpc>
                <a:spcPct val="115000"/>
              </a:lnSpc>
              <a:spcBef>
                <a:spcPts val="640"/>
              </a:spcBef>
              <a:spcAft>
                <a:spcPts val="0"/>
              </a:spcAft>
              <a:buNone/>
            </a:pPr>
            <a:r>
              <a:rPr lang="en-US" sz="1700">
                <a:solidFill>
                  <a:schemeClr val="dk1"/>
                </a:solidFill>
              </a:rPr>
              <a:t>APR/CAPER in ClientTrack</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Everyday Reporting in ClientTrack </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Explore Data Explorer</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Data Quality Workshop</a:t>
            </a:r>
            <a:endParaRPr sz="1700">
              <a:solidFill>
                <a:schemeClr val="dk1"/>
              </a:solidFill>
            </a:endParaRPr>
          </a:p>
          <a:p>
            <a:pPr indent="0" lvl="0" marL="0" rtl="0" algn="l">
              <a:lnSpc>
                <a:spcPct val="115000"/>
              </a:lnSpc>
              <a:spcBef>
                <a:spcPts val="640"/>
              </a:spcBef>
              <a:spcAft>
                <a:spcPts val="0"/>
              </a:spcAft>
              <a:buNone/>
            </a:pPr>
            <a:r>
              <a:t/>
            </a:r>
            <a:endParaRPr i="1" sz="400">
              <a:solidFill>
                <a:schemeClr val="dk1"/>
              </a:solidFill>
            </a:endParaRPr>
          </a:p>
          <a:p>
            <a:pPr indent="0" lvl="0" marL="0" rtl="0" algn="l">
              <a:lnSpc>
                <a:spcPct val="115000"/>
              </a:lnSpc>
              <a:spcBef>
                <a:spcPts val="640"/>
              </a:spcBef>
              <a:spcAft>
                <a:spcPts val="0"/>
              </a:spcAft>
              <a:buNone/>
            </a:pPr>
            <a:r>
              <a:rPr lang="en-US" sz="1500" u="sng">
                <a:solidFill>
                  <a:schemeClr val="hlink"/>
                </a:solidFill>
                <a:hlinkClick r:id="rId3"/>
              </a:rPr>
              <a:t>Join</a:t>
            </a:r>
            <a:r>
              <a:rPr lang="en-US" sz="1500">
                <a:solidFill>
                  <a:schemeClr val="dk1"/>
                </a:solidFill>
              </a:rPr>
              <a:t> us for our office hours M/W from 1p - 2p for additional one-on-one HMIS support.</a:t>
            </a:r>
            <a:endParaRPr sz="1500">
              <a:solidFill>
                <a:schemeClr val="dk1"/>
              </a:solidFill>
            </a:endParaRPr>
          </a:p>
          <a:p>
            <a:pPr indent="0" lvl="0" marL="0" rtl="0" algn="l">
              <a:lnSpc>
                <a:spcPct val="115000"/>
              </a:lnSpc>
              <a:spcBef>
                <a:spcPts val="640"/>
              </a:spcBef>
              <a:spcAft>
                <a:spcPts val="0"/>
              </a:spcAft>
              <a:buNone/>
            </a:pPr>
            <a:r>
              <a:t/>
            </a:r>
            <a:endParaRPr b="1" sz="400">
              <a:solidFill>
                <a:srgbClr val="FF0000"/>
              </a:solidFill>
            </a:endParaRPr>
          </a:p>
          <a:p>
            <a:pPr indent="0" lvl="0" marL="0" rtl="0" algn="l">
              <a:lnSpc>
                <a:spcPct val="115000"/>
              </a:lnSpc>
              <a:spcBef>
                <a:spcPts val="640"/>
              </a:spcBef>
              <a:spcAft>
                <a:spcPts val="0"/>
              </a:spcAft>
              <a:buNone/>
            </a:pPr>
            <a:r>
              <a:rPr b="1" lang="en-US" sz="1500">
                <a:solidFill>
                  <a:srgbClr val="FF0000"/>
                </a:solidFill>
              </a:rPr>
              <a:t>Reminders:</a:t>
            </a:r>
            <a:r>
              <a:rPr b="1" lang="en-US" sz="1500">
                <a:solidFill>
                  <a:schemeClr val="dk1"/>
                </a:solidFill>
              </a:rPr>
              <a:t> </a:t>
            </a:r>
            <a:endParaRPr b="1" sz="1500">
              <a:solidFill>
                <a:schemeClr val="dk1"/>
              </a:solidFill>
            </a:endParaRPr>
          </a:p>
          <a:p>
            <a:pPr indent="0" lvl="0" marL="0" rtl="0" algn="l">
              <a:lnSpc>
                <a:spcPct val="115000"/>
              </a:lnSpc>
              <a:spcBef>
                <a:spcPts val="640"/>
              </a:spcBef>
              <a:spcAft>
                <a:spcPts val="0"/>
              </a:spcAft>
              <a:buNone/>
            </a:pPr>
            <a:r>
              <a:rPr i="1" lang="en-US" sz="1500">
                <a:solidFill>
                  <a:schemeClr val="dk1"/>
                </a:solidFill>
              </a:rPr>
              <a:t>All </a:t>
            </a:r>
            <a:r>
              <a:rPr b="1" i="1" lang="en-US" sz="1500">
                <a:solidFill>
                  <a:schemeClr val="dk1"/>
                </a:solidFill>
              </a:rPr>
              <a:t>new user</a:t>
            </a:r>
            <a:r>
              <a:rPr i="1" lang="en-US" sz="1500">
                <a:solidFill>
                  <a:schemeClr val="dk1"/>
                </a:solidFill>
              </a:rPr>
              <a:t> training requests must come through the Agency Liaison.</a:t>
            </a:r>
            <a:endParaRPr sz="1600"/>
          </a:p>
          <a:p>
            <a:pPr indent="0" lvl="0" marL="0" rtl="0" algn="l">
              <a:lnSpc>
                <a:spcPct val="115000"/>
              </a:lnSpc>
              <a:spcBef>
                <a:spcPts val="640"/>
              </a:spcBef>
              <a:spcAft>
                <a:spcPts val="0"/>
              </a:spcAft>
              <a:buNone/>
            </a:pPr>
            <a:r>
              <a:rPr b="1" i="1" lang="en-US"/>
              <a:t>Agency Liaison</a:t>
            </a:r>
            <a:r>
              <a:rPr i="1" lang="en-US"/>
              <a:t> needs to </a:t>
            </a:r>
            <a:r>
              <a:rPr b="1" i="1" lang="en-US"/>
              <a:t>let the HMIS team know ASAP when someone leaves</a:t>
            </a:r>
            <a:endParaRPr b="1" i="1"/>
          </a:p>
          <a:p>
            <a:pPr indent="0" lvl="0" marL="0" rtl="0" algn="l">
              <a:lnSpc>
                <a:spcPct val="115000"/>
              </a:lnSpc>
              <a:spcBef>
                <a:spcPts val="640"/>
              </a:spcBef>
              <a:spcAft>
                <a:spcPts val="0"/>
              </a:spcAft>
              <a:buNone/>
            </a:pPr>
            <a:r>
              <a:rPr b="1" i="1" lang="en-US"/>
              <a:t>the agency</a:t>
            </a:r>
            <a:r>
              <a:rPr i="1" lang="en-US"/>
              <a:t> so we can inactivate accounts. This is to protect the system and keep an accurate count of available subscriptions for assignment.</a:t>
            </a:r>
            <a:endParaRPr i="1"/>
          </a:p>
        </p:txBody>
      </p:sp>
      <p:pic>
        <p:nvPicPr>
          <p:cNvPr id="129" name="Google Shape;129;p24">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solidFill>
                <a:schemeClr val="dk1"/>
              </a:solidFill>
            </a:endParaRPr>
          </a:p>
          <a:p>
            <a:pPr indent="0" lvl="0" marL="0" rtl="0" algn="ctr">
              <a:spcBef>
                <a:spcPts val="0"/>
              </a:spcBef>
              <a:spcAft>
                <a:spcPts val="0"/>
              </a:spcAft>
              <a:buNone/>
            </a:pPr>
            <a:r>
              <a:t/>
            </a:r>
            <a:endParaRPr/>
          </a:p>
        </p:txBody>
      </p:sp>
      <p:sp>
        <p:nvSpPr>
          <p:cNvPr id="135" name="Google Shape;135;p25"/>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1700"/>
              <a:t>HMIS data collection templates are available on our website at: </a:t>
            </a:r>
            <a:r>
              <a:rPr b="1" lang="en-US" sz="1700" u="sng">
                <a:solidFill>
                  <a:schemeClr val="hlink"/>
                </a:solidFill>
                <a:hlinkClick r:id="rId3"/>
              </a:rPr>
              <a:t>www.hmiscfl.org</a:t>
            </a:r>
            <a:endParaRPr b="1" sz="1700"/>
          </a:p>
          <a:p>
            <a:pPr indent="0" lvl="0" marL="0" rtl="0" algn="l">
              <a:spcBef>
                <a:spcPts val="360"/>
              </a:spcBef>
              <a:spcAft>
                <a:spcPts val="0"/>
              </a:spcAft>
              <a:buNone/>
            </a:pPr>
            <a:r>
              <a:t/>
            </a:r>
            <a:endParaRPr sz="1600"/>
          </a:p>
          <a:p>
            <a:pPr indent="-355600" lvl="0" marL="457200" rtl="0" algn="l">
              <a:spcBef>
                <a:spcPts val="360"/>
              </a:spcBef>
              <a:spcAft>
                <a:spcPts val="0"/>
              </a:spcAft>
              <a:buSzPts val="2000"/>
              <a:buChar char="●"/>
            </a:pPr>
            <a:r>
              <a:rPr lang="en-US" sz="1600"/>
              <a:t>Recommended to have hard copies on hand in the event that inclement weather results in a power outage.</a:t>
            </a:r>
            <a:endParaRPr sz="1600"/>
          </a:p>
          <a:p>
            <a:pPr indent="-355600" lvl="0" marL="457200" rtl="0" algn="l">
              <a:spcBef>
                <a:spcPts val="0"/>
              </a:spcBef>
              <a:spcAft>
                <a:spcPts val="0"/>
              </a:spcAft>
              <a:buSzPts val="2000"/>
              <a:buChar char="●"/>
            </a:pPr>
            <a:r>
              <a:rPr lang="en-US" sz="1600"/>
              <a:t>Templates available for all projects types and collection points</a:t>
            </a:r>
            <a:endParaRPr sz="1600"/>
          </a:p>
          <a:p>
            <a:pPr indent="-355600" lvl="1" marL="914400" rtl="0" algn="l">
              <a:spcBef>
                <a:spcPts val="0"/>
              </a:spcBef>
              <a:spcAft>
                <a:spcPts val="0"/>
              </a:spcAft>
              <a:buSzPts val="2000"/>
              <a:buChar char="○"/>
            </a:pPr>
            <a:r>
              <a:rPr lang="en-US" sz="1600"/>
              <a:t>entry, exit, update and annual assessment templates</a:t>
            </a:r>
            <a:endParaRPr sz="1600"/>
          </a:p>
          <a:p>
            <a:pPr indent="-355600" lvl="1" marL="914400" rtl="0" algn="l">
              <a:spcBef>
                <a:spcPts val="0"/>
              </a:spcBef>
              <a:spcAft>
                <a:spcPts val="0"/>
              </a:spcAft>
              <a:buSzPts val="2000"/>
              <a:buChar char="○"/>
            </a:pPr>
            <a:r>
              <a:rPr lang="en-US" sz="1600"/>
              <a:t>emergency shelter, transitional, rapid-rehousing, PATH, SSVF, ect.</a:t>
            </a:r>
            <a:endParaRPr sz="1600"/>
          </a:p>
          <a:p>
            <a:pPr indent="-330200" lvl="0" marL="457200" rtl="0" algn="l">
              <a:spcBef>
                <a:spcPts val="0"/>
              </a:spcBef>
              <a:spcAft>
                <a:spcPts val="0"/>
              </a:spcAft>
              <a:buSzPts val="1600"/>
              <a:buChar char="●"/>
            </a:pPr>
            <a:r>
              <a:rPr lang="en-US" sz="1600">
                <a:solidFill>
                  <a:schemeClr val="dk1"/>
                </a:solidFill>
              </a:rPr>
              <a:t>Fillable version of the data collection templates will be available on our website by the end of this week, November 17th, 2023.</a:t>
            </a:r>
            <a:endParaRPr sz="1600">
              <a:solidFill>
                <a:schemeClr val="dk1"/>
              </a:solidFill>
            </a:endParaRPr>
          </a:p>
          <a:p>
            <a:pPr indent="0" lvl="0" marL="0" rtl="0" algn="l">
              <a:spcBef>
                <a:spcPts val="360"/>
              </a:spcBef>
              <a:spcAft>
                <a:spcPts val="0"/>
              </a:spcAft>
              <a:buNone/>
            </a:pPr>
            <a:r>
              <a:t/>
            </a:r>
            <a:endParaRPr sz="1600">
              <a:solidFill>
                <a:schemeClr val="dk1"/>
              </a:solidFill>
            </a:endParaRPr>
          </a:p>
          <a:p>
            <a:pPr indent="0" lvl="0" marL="0" rtl="0" algn="ctr">
              <a:spcBef>
                <a:spcPts val="360"/>
              </a:spcBef>
              <a:spcAft>
                <a:spcPts val="0"/>
              </a:spcAft>
              <a:buNone/>
            </a:pPr>
            <a:r>
              <a:rPr b="1" lang="en-US" sz="1600">
                <a:solidFill>
                  <a:schemeClr val="dk1"/>
                </a:solidFill>
              </a:rPr>
              <a:t>Schedule a Live HMIS Refresher Training!</a:t>
            </a:r>
            <a:endParaRPr b="1" sz="1600">
              <a:solidFill>
                <a:schemeClr val="dk1"/>
              </a:solidFill>
            </a:endParaRPr>
          </a:p>
          <a:p>
            <a:pPr indent="0" lvl="0" marL="0" rtl="0" algn="ctr">
              <a:spcBef>
                <a:spcPts val="360"/>
              </a:spcBef>
              <a:spcAft>
                <a:spcPts val="0"/>
              </a:spcAft>
              <a:buNone/>
            </a:pPr>
            <a:r>
              <a:rPr lang="en-US" sz="1600">
                <a:solidFill>
                  <a:schemeClr val="dk1"/>
                </a:solidFill>
              </a:rPr>
              <a:t>Starting this month, agencies are invited to schedule an in-person HMIS Refresher training for your HMIS users. Submit a ticket to request the training and receive available dates for the next 3 months.</a:t>
            </a:r>
            <a:endParaRPr sz="1600"/>
          </a:p>
          <a:p>
            <a:pPr indent="0" lvl="0" marL="0" rtl="0" algn="l">
              <a:spcBef>
                <a:spcPts val="360"/>
              </a:spcBef>
              <a:spcAft>
                <a:spcPts val="0"/>
              </a:spcAft>
              <a:buNone/>
            </a:pPr>
            <a:r>
              <a:t/>
            </a:r>
            <a:endParaRPr sz="1600"/>
          </a:p>
          <a:p>
            <a:pPr indent="0" lvl="0" marL="0" rtl="0" algn="ctr">
              <a:spcBef>
                <a:spcPts val="360"/>
              </a:spcBef>
              <a:spcAft>
                <a:spcPts val="0"/>
              </a:spcAft>
              <a:buNone/>
            </a:pPr>
            <a:r>
              <a:rPr lang="en-US" sz="1600"/>
              <a:t>Questions? Contact us at </a:t>
            </a:r>
            <a:r>
              <a:rPr lang="en-US" sz="1600" u="sng">
                <a:solidFill>
                  <a:schemeClr val="hlink"/>
                </a:solidFill>
                <a:hlinkClick r:id="rId4"/>
              </a:rPr>
              <a:t>hmis@hsncfl.org</a:t>
            </a:r>
            <a:r>
              <a:rPr lang="en-US" sz="1600"/>
              <a:t>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551025"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Quality Monitori</a:t>
            </a:r>
            <a:r>
              <a:rPr b="1" lang="en-US" sz="3600">
                <a:solidFill>
                  <a:srgbClr val="002060"/>
                </a:solidFill>
                <a:latin typeface="Cabin"/>
                <a:ea typeface="Cabin"/>
                <a:cs typeface="Cabin"/>
                <a:sym typeface="Cabin"/>
              </a:rPr>
              <a:t>ng</a:t>
            </a:r>
            <a:endParaRPr b="1" sz="2400"/>
          </a:p>
        </p:txBody>
      </p:sp>
      <p:sp>
        <p:nvSpPr>
          <p:cNvPr id="141" name="Google Shape;141;p26"/>
          <p:cNvSpPr txBox="1"/>
          <p:nvPr>
            <p:ph idx="1" type="body"/>
          </p:nvPr>
        </p:nvSpPr>
        <p:spPr>
          <a:xfrm>
            <a:off x="495300" y="1341450"/>
            <a:ext cx="8153400" cy="5011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b="1" lang="en-US" sz="1900">
                <a:solidFill>
                  <a:srgbClr val="002060"/>
                </a:solidFill>
              </a:rPr>
              <a:t>End of Fiscal Year HMIS Check-in</a:t>
            </a:r>
            <a:endParaRPr b="1" sz="1900">
              <a:solidFill>
                <a:srgbClr val="002060"/>
              </a:solidFill>
            </a:endParaRPr>
          </a:p>
          <a:p>
            <a:pPr indent="0" lvl="0" marL="0" rtl="0" algn="l">
              <a:lnSpc>
                <a:spcPct val="115000"/>
              </a:lnSpc>
              <a:spcBef>
                <a:spcPts val="1000"/>
              </a:spcBef>
              <a:spcAft>
                <a:spcPts val="0"/>
              </a:spcAft>
              <a:buNone/>
            </a:pPr>
            <a:r>
              <a:rPr lang="en-US" sz="1600"/>
              <a:t>We are ready to schedule DQMs for the first quarter of this fiscal year (Oct - Dec 2023). Scorecards will be sent out to all agencies around the end of this month. Between mid-Jan to the end of March, providers are expected to review and clean up data for both FY2022-2023, as well as this first quarter.</a:t>
            </a:r>
            <a:endParaRPr sz="1600"/>
          </a:p>
          <a:p>
            <a:pPr indent="0" lvl="0" marL="0" rtl="0" algn="l">
              <a:lnSpc>
                <a:spcPct val="115000"/>
              </a:lnSpc>
              <a:spcBef>
                <a:spcPts val="1000"/>
              </a:spcBef>
              <a:spcAft>
                <a:spcPts val="0"/>
              </a:spcAft>
              <a:buNone/>
            </a:pPr>
            <a:r>
              <a:rPr b="1" lang="en-US">
                <a:solidFill>
                  <a:srgbClr val="073763"/>
                </a:solidFill>
              </a:rPr>
              <a:t>The Agenda</a:t>
            </a:r>
            <a:endParaRPr b="1">
              <a:solidFill>
                <a:srgbClr val="073763"/>
              </a:solidFill>
            </a:endParaRPr>
          </a:p>
          <a:p>
            <a:pPr indent="0" lvl="0" marL="0" rtl="0" algn="l">
              <a:lnSpc>
                <a:spcPct val="115000"/>
              </a:lnSpc>
              <a:spcBef>
                <a:spcPts val="1000"/>
              </a:spcBef>
              <a:spcAft>
                <a:spcPts val="0"/>
              </a:spcAft>
              <a:buNone/>
            </a:pPr>
            <a:r>
              <a:rPr lang="en-US"/>
              <a:t>For agency liaisons attending, you can expect the following items to be covered in this session:</a:t>
            </a:r>
            <a:endParaRPr/>
          </a:p>
          <a:p>
            <a:pPr indent="-317500" lvl="0" marL="457200" rtl="0" algn="l">
              <a:lnSpc>
                <a:spcPct val="115000"/>
              </a:lnSpc>
              <a:spcBef>
                <a:spcPts val="1000"/>
              </a:spcBef>
              <a:spcAft>
                <a:spcPts val="0"/>
              </a:spcAft>
              <a:buSzPts val="1400"/>
              <a:buChar char="-"/>
            </a:pPr>
            <a:r>
              <a:rPr lang="en-US"/>
              <a:t>Review of active users at your agency</a:t>
            </a:r>
            <a:endParaRPr/>
          </a:p>
          <a:p>
            <a:pPr indent="-317500" lvl="0" marL="457200" rtl="0" algn="l">
              <a:lnSpc>
                <a:spcPct val="115000"/>
              </a:lnSpc>
              <a:spcBef>
                <a:spcPts val="0"/>
              </a:spcBef>
              <a:spcAft>
                <a:spcPts val="0"/>
              </a:spcAft>
              <a:buSzPts val="1400"/>
              <a:buChar char="-"/>
            </a:pPr>
            <a:r>
              <a:rPr lang="en-US"/>
              <a:t>Project review: any missing start/end dates, funding source(s), funding start/end dates</a:t>
            </a:r>
            <a:endParaRPr/>
          </a:p>
          <a:p>
            <a:pPr indent="-317500" lvl="0" marL="457200" rtl="0" algn="l">
              <a:lnSpc>
                <a:spcPct val="115000"/>
              </a:lnSpc>
              <a:spcBef>
                <a:spcPts val="0"/>
              </a:spcBef>
              <a:spcAft>
                <a:spcPts val="0"/>
              </a:spcAft>
              <a:buSzPts val="1400"/>
              <a:buChar char="-"/>
            </a:pPr>
            <a:r>
              <a:rPr lang="en-US"/>
              <a:t>Project review: data quality for FY 22-23 (Oct. 1, 2022 to Sept. 30, 2023) AND Oct - Dec 2023</a:t>
            </a:r>
            <a:endParaRPr sz="800"/>
          </a:p>
          <a:p>
            <a:pPr indent="0" lvl="0" marL="0" rtl="0" algn="l">
              <a:lnSpc>
                <a:spcPct val="115000"/>
              </a:lnSpc>
              <a:spcBef>
                <a:spcPts val="1000"/>
              </a:spcBef>
              <a:spcAft>
                <a:spcPts val="0"/>
              </a:spcAft>
              <a:buNone/>
            </a:pPr>
            <a:r>
              <a:t/>
            </a:r>
            <a:endParaRPr b="1">
              <a:solidFill>
                <a:srgbClr val="073763"/>
              </a:solidFill>
            </a:endParaRPr>
          </a:p>
          <a:p>
            <a:pPr indent="0" lvl="0" marL="0" rtl="0" algn="ctr">
              <a:lnSpc>
                <a:spcPct val="115000"/>
              </a:lnSpc>
              <a:spcBef>
                <a:spcPts val="1000"/>
              </a:spcBef>
              <a:spcAft>
                <a:spcPts val="0"/>
              </a:spcAft>
              <a:buNone/>
            </a:pPr>
            <a:r>
              <a:rPr b="1" lang="en-US" sz="2000">
                <a:solidFill>
                  <a:srgbClr val="073763"/>
                </a:solidFill>
              </a:rPr>
              <a:t>A link to schedule will be sent out in the next couple weeks for agency liaisons to set a date/time for your DQMs in February. </a:t>
            </a:r>
            <a:endParaRPr b="1" sz="2000">
              <a:solidFill>
                <a:srgbClr val="073763"/>
              </a:solidFill>
            </a:endParaRPr>
          </a:p>
          <a:p>
            <a:pPr indent="0" lvl="0" marL="0" rtl="0" algn="ctr">
              <a:lnSpc>
                <a:spcPct val="115000"/>
              </a:lnSpc>
              <a:spcBef>
                <a:spcPts val="1000"/>
              </a:spcBef>
              <a:spcAft>
                <a:spcPts val="0"/>
              </a:spcAft>
              <a:buNone/>
            </a:pPr>
            <a:r>
              <a:rPr b="1" lang="en-US" sz="2000">
                <a:solidFill>
                  <a:srgbClr val="073763"/>
                </a:solidFill>
              </a:rPr>
              <a:t>We look forward to meeting with you!</a:t>
            </a:r>
            <a:endParaRPr b="1" sz="2000">
              <a:solidFill>
                <a:srgbClr val="073763"/>
              </a:solidFill>
            </a:endParaRPr>
          </a:p>
          <a:p>
            <a:pPr indent="0" lvl="0" marL="0" rtl="0" algn="l">
              <a:lnSpc>
                <a:spcPct val="115000"/>
              </a:lnSpc>
              <a:spcBef>
                <a:spcPts val="1000"/>
              </a:spcBef>
              <a:spcAft>
                <a:spcPts val="0"/>
              </a:spcAft>
              <a:buNone/>
            </a:pPr>
            <a:r>
              <a:t/>
            </a:r>
            <a:endParaRPr b="1">
              <a:solidFill>
                <a:srgbClr val="073763"/>
              </a:solidFill>
            </a:endParaRPr>
          </a:p>
          <a:p>
            <a:pPr indent="0" lvl="0" marL="0" rtl="0" algn="l">
              <a:lnSpc>
                <a:spcPct val="115000"/>
              </a:lnSpc>
              <a:spcBef>
                <a:spcPts val="1000"/>
              </a:spcBef>
              <a:spcAft>
                <a:spcPts val="1000"/>
              </a:spcAft>
              <a:buNone/>
            </a:pPr>
            <a:r>
              <a:t/>
            </a:r>
            <a:endParaRPr b="1">
              <a:solidFill>
                <a:srgbClr val="073763"/>
              </a:solidFill>
            </a:endParaRPr>
          </a:p>
        </p:txBody>
      </p:sp>
      <p:pic>
        <p:nvPicPr>
          <p:cNvPr id="142" name="Google Shape;142;p26">
            <a:hlinkClick r:id="rId3"/>
          </p:cNvPr>
          <p:cNvPicPr preferRelativeResize="0"/>
          <p:nvPr/>
        </p:nvPicPr>
        <p:blipFill>
          <a:blip r:embed="rId4">
            <a:alphaModFix/>
          </a:blip>
          <a:stretch>
            <a:fillRect/>
          </a:stretch>
        </p:blipFill>
        <p:spPr>
          <a:xfrm>
            <a:off x="7815225" y="6353238"/>
            <a:ext cx="1220106" cy="4270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551025"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t>
            </a:r>
            <a:r>
              <a:rPr b="1" lang="en-US" sz="3600">
                <a:solidFill>
                  <a:srgbClr val="002060"/>
                </a:solidFill>
                <a:latin typeface="Cabin"/>
                <a:ea typeface="Cabin"/>
                <a:cs typeface="Cabin"/>
                <a:sym typeface="Cabin"/>
              </a:rPr>
              <a:t>Dashboard Demo</a:t>
            </a:r>
            <a:endParaRPr b="1" sz="2400"/>
          </a:p>
        </p:txBody>
      </p:sp>
      <p:sp>
        <p:nvSpPr>
          <p:cNvPr id="148" name="Google Shape;148;p27"/>
          <p:cNvSpPr txBox="1"/>
          <p:nvPr>
            <p:ph idx="1" type="body"/>
          </p:nvPr>
        </p:nvSpPr>
        <p:spPr>
          <a:xfrm>
            <a:off x="495300" y="1341450"/>
            <a:ext cx="8153400" cy="5011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t/>
            </a:r>
            <a:endParaRPr sz="3000">
              <a:solidFill>
                <a:schemeClr val="dk1"/>
              </a:solidFill>
            </a:endParaRPr>
          </a:p>
          <a:p>
            <a:pPr indent="0" lvl="0" marL="0" rtl="0" algn="ctr">
              <a:lnSpc>
                <a:spcPct val="115000"/>
              </a:lnSpc>
              <a:spcBef>
                <a:spcPts val="1000"/>
              </a:spcBef>
              <a:spcAft>
                <a:spcPts val="0"/>
              </a:spcAft>
              <a:buNone/>
            </a:pPr>
            <a:r>
              <a:rPr lang="en-US" sz="3000">
                <a:solidFill>
                  <a:schemeClr val="dk1"/>
                </a:solidFill>
              </a:rPr>
              <a:t>HMIS and Data Visualization</a:t>
            </a:r>
            <a:endParaRPr sz="3000">
              <a:solidFill>
                <a:schemeClr val="dk1"/>
              </a:solidFill>
            </a:endParaRPr>
          </a:p>
          <a:p>
            <a:pPr indent="0" lvl="0" marL="0" rtl="0" algn="ctr">
              <a:lnSpc>
                <a:spcPct val="115000"/>
              </a:lnSpc>
              <a:spcBef>
                <a:spcPts val="1000"/>
              </a:spcBef>
              <a:spcAft>
                <a:spcPts val="0"/>
              </a:spcAft>
              <a:buNone/>
            </a:pPr>
            <a:r>
              <a:t/>
            </a:r>
            <a:endParaRPr sz="3000">
              <a:solidFill>
                <a:schemeClr val="dk1"/>
              </a:solidFill>
            </a:endParaRPr>
          </a:p>
          <a:p>
            <a:pPr indent="0" lvl="0" marL="0" rtl="0" algn="ctr">
              <a:lnSpc>
                <a:spcPct val="115000"/>
              </a:lnSpc>
              <a:spcBef>
                <a:spcPts val="1000"/>
              </a:spcBef>
              <a:spcAft>
                <a:spcPts val="0"/>
              </a:spcAft>
              <a:buNone/>
            </a:pPr>
            <a:r>
              <a:rPr lang="en-US" sz="3000">
                <a:solidFill>
                  <a:schemeClr val="dk1"/>
                </a:solidFill>
              </a:rPr>
              <a:t>Let’s take a look…</a:t>
            </a:r>
            <a:endParaRPr sz="3000">
              <a:solidFill>
                <a:schemeClr val="dk1"/>
              </a:solidFill>
            </a:endParaRPr>
          </a:p>
          <a:p>
            <a:pPr indent="0" lvl="0" marL="0" rtl="0" algn="ctr">
              <a:lnSpc>
                <a:spcPct val="115000"/>
              </a:lnSpc>
              <a:spcBef>
                <a:spcPts val="1000"/>
              </a:spcBef>
              <a:spcAft>
                <a:spcPts val="0"/>
              </a:spcAft>
              <a:buNone/>
            </a:pPr>
            <a:r>
              <a:t/>
            </a:r>
            <a:endParaRPr sz="3000">
              <a:solidFill>
                <a:schemeClr val="dk1"/>
              </a:solidFill>
            </a:endParaRPr>
          </a:p>
          <a:p>
            <a:pPr indent="0" lvl="0" marL="0" rtl="0" algn="ctr">
              <a:lnSpc>
                <a:spcPct val="115000"/>
              </a:lnSpc>
              <a:spcBef>
                <a:spcPts val="1000"/>
              </a:spcBef>
              <a:spcAft>
                <a:spcPts val="0"/>
              </a:spcAft>
              <a:buNone/>
            </a:pPr>
            <a:r>
              <a:t/>
            </a:r>
            <a:endParaRPr sz="3000">
              <a:solidFill>
                <a:schemeClr val="dk1"/>
              </a:solidFill>
            </a:endParaRPr>
          </a:p>
          <a:p>
            <a:pPr indent="0" lvl="0" marL="0" rtl="0" algn="ctr">
              <a:lnSpc>
                <a:spcPct val="115000"/>
              </a:lnSpc>
              <a:spcBef>
                <a:spcPts val="1000"/>
              </a:spcBef>
              <a:spcAft>
                <a:spcPts val="0"/>
              </a:spcAft>
              <a:buNone/>
            </a:pPr>
            <a:r>
              <a:rPr lang="en-US" sz="2000">
                <a:solidFill>
                  <a:schemeClr val="dk1"/>
                </a:solidFill>
              </a:rPr>
              <a:t>Sr. Data Analyst: </a:t>
            </a:r>
            <a:r>
              <a:rPr lang="en-US" sz="2000" u="sng">
                <a:solidFill>
                  <a:schemeClr val="hlink"/>
                </a:solidFill>
                <a:hlinkClick r:id="rId3"/>
              </a:rPr>
              <a:t>agustin.paz@hsncfl.org</a:t>
            </a:r>
            <a:endParaRPr sz="2000">
              <a:solidFill>
                <a:schemeClr val="dk1"/>
              </a:solidFill>
            </a:endParaRPr>
          </a:p>
          <a:p>
            <a:pPr indent="0" lvl="0" marL="0" rtl="0" algn="ctr">
              <a:lnSpc>
                <a:spcPct val="115000"/>
              </a:lnSpc>
              <a:spcBef>
                <a:spcPts val="1000"/>
              </a:spcBef>
              <a:spcAft>
                <a:spcPts val="0"/>
              </a:spcAft>
              <a:buNone/>
            </a:pPr>
            <a:r>
              <a:rPr lang="en-US" sz="2000">
                <a:solidFill>
                  <a:schemeClr val="dk1"/>
                </a:solidFill>
              </a:rPr>
              <a:t>Data Analyst: </a:t>
            </a:r>
            <a:r>
              <a:rPr lang="en-US" sz="2000" u="sng">
                <a:solidFill>
                  <a:schemeClr val="hlink"/>
                </a:solidFill>
                <a:hlinkClick r:id="rId4"/>
              </a:rPr>
              <a:t>ashley.brozenske@hsncfl.org</a:t>
            </a:r>
            <a:endParaRPr sz="2000">
              <a:solidFill>
                <a:schemeClr val="dk1"/>
              </a:solidFill>
            </a:endParaRPr>
          </a:p>
          <a:p>
            <a:pPr indent="0" lvl="0" marL="0" rtl="0" algn="ctr">
              <a:lnSpc>
                <a:spcPct val="115000"/>
              </a:lnSpc>
              <a:spcBef>
                <a:spcPts val="1000"/>
              </a:spcBef>
              <a:spcAft>
                <a:spcPts val="1000"/>
              </a:spcAft>
              <a:buNone/>
            </a:pPr>
            <a:r>
              <a:t/>
            </a:r>
            <a:endParaRPr sz="3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Referral Updates </a:t>
            </a:r>
            <a:endParaRPr b="1" sz="3600">
              <a:solidFill>
                <a:schemeClr val="dk2"/>
              </a:solidFill>
            </a:endParaRPr>
          </a:p>
        </p:txBody>
      </p:sp>
      <p:sp>
        <p:nvSpPr>
          <p:cNvPr id="154" name="Google Shape;154;p28"/>
          <p:cNvSpPr txBox="1"/>
          <p:nvPr>
            <p:ph idx="1" type="body"/>
          </p:nvPr>
        </p:nvSpPr>
        <p:spPr>
          <a:xfrm>
            <a:off x="311700" y="1456250"/>
            <a:ext cx="6318300" cy="4282800"/>
          </a:xfrm>
          <a:prstGeom prst="rect">
            <a:avLst/>
          </a:prstGeom>
        </p:spPr>
        <p:txBody>
          <a:bodyPr anchorCtr="0" anchor="t" bIns="91425" lIns="91425" spcFirstLastPara="1" rIns="91425" wrap="square" tIns="91425">
            <a:noAutofit/>
          </a:bodyPr>
          <a:lstStyle/>
          <a:p>
            <a:pPr indent="-355600" lvl="0" marL="457200" rtl="0" algn="l">
              <a:lnSpc>
                <a:spcPct val="95000"/>
              </a:lnSpc>
              <a:spcBef>
                <a:spcPts val="0"/>
              </a:spcBef>
              <a:spcAft>
                <a:spcPts val="0"/>
              </a:spcAft>
              <a:buClr>
                <a:schemeClr val="dk1"/>
              </a:buClr>
              <a:buSzPts val="2000"/>
              <a:buChar char="●"/>
            </a:pPr>
            <a:r>
              <a:rPr lang="en-US" sz="2000"/>
              <a:t>Referral Form Location</a:t>
            </a:r>
            <a:endParaRPr sz="2000">
              <a:solidFill>
                <a:schemeClr val="dk1"/>
              </a:solidFill>
            </a:endParaRPr>
          </a:p>
          <a:p>
            <a:pPr indent="-355600" lvl="1" marL="914400" rtl="0" algn="l">
              <a:lnSpc>
                <a:spcPct val="95000"/>
              </a:lnSpc>
              <a:spcBef>
                <a:spcPts val="0"/>
              </a:spcBef>
              <a:spcAft>
                <a:spcPts val="0"/>
              </a:spcAft>
              <a:buClr>
                <a:schemeClr val="dk1"/>
              </a:buClr>
              <a:buSzPts val="2000"/>
              <a:buChar char="○"/>
            </a:pPr>
            <a:r>
              <a:rPr lang="en-US" sz="2000">
                <a:solidFill>
                  <a:schemeClr val="dk1"/>
                </a:solidFill>
              </a:rPr>
              <a:t>hmiscfl.org/referral-setup/</a:t>
            </a:r>
            <a:endParaRPr sz="2000">
              <a:solidFill>
                <a:schemeClr val="dk1"/>
              </a:solidFill>
            </a:endParaRPr>
          </a:p>
          <a:p>
            <a:pPr indent="0" lvl="0" marL="0" rtl="0" algn="l">
              <a:lnSpc>
                <a:spcPct val="95000"/>
              </a:lnSpc>
              <a:spcBef>
                <a:spcPts val="1000"/>
              </a:spcBef>
              <a:spcAft>
                <a:spcPts val="0"/>
              </a:spcAft>
              <a:buNone/>
            </a:pPr>
            <a:r>
              <a:t/>
            </a:r>
            <a:endParaRPr sz="2000">
              <a:solidFill>
                <a:schemeClr val="dk1"/>
              </a:solidFill>
            </a:endParaRPr>
          </a:p>
          <a:p>
            <a:pPr indent="-355600" lvl="0" marL="457200" rtl="0" algn="l">
              <a:lnSpc>
                <a:spcPct val="95000"/>
              </a:lnSpc>
              <a:spcBef>
                <a:spcPts val="1000"/>
              </a:spcBef>
              <a:spcAft>
                <a:spcPts val="0"/>
              </a:spcAft>
              <a:buSzPts val="2000"/>
              <a:buChar char="●"/>
            </a:pPr>
            <a:r>
              <a:rPr lang="en-US" sz="2000"/>
              <a:t>Purpose: </a:t>
            </a:r>
            <a:r>
              <a:rPr lang="en-US" sz="1900">
                <a:solidFill>
                  <a:srgbClr val="002060"/>
                </a:solidFill>
              </a:rPr>
              <a:t>Referrals help streamline the complex process of addressing homelessness, improve the effectiveness of services, and contribute to the overall goal of reducing and preventing homelessness in communities.</a:t>
            </a:r>
            <a:endParaRPr sz="1900">
              <a:solidFill>
                <a:srgbClr val="002060"/>
              </a:solidFill>
            </a:endParaRPr>
          </a:p>
          <a:p>
            <a:pPr indent="0" lvl="0" marL="0" rtl="0" algn="l">
              <a:lnSpc>
                <a:spcPct val="95000"/>
              </a:lnSpc>
              <a:spcBef>
                <a:spcPts val="1000"/>
              </a:spcBef>
              <a:spcAft>
                <a:spcPts val="0"/>
              </a:spcAft>
              <a:buNone/>
            </a:pPr>
            <a:r>
              <a:t/>
            </a:r>
            <a:endParaRPr sz="1900">
              <a:solidFill>
                <a:srgbClr val="002060"/>
              </a:solidFill>
            </a:endParaRPr>
          </a:p>
          <a:p>
            <a:pPr indent="-355600" lvl="0" marL="457200" rtl="0" algn="l">
              <a:lnSpc>
                <a:spcPct val="95000"/>
              </a:lnSpc>
              <a:spcBef>
                <a:spcPts val="1000"/>
              </a:spcBef>
              <a:spcAft>
                <a:spcPts val="0"/>
              </a:spcAft>
              <a:buSzPts val="2000"/>
              <a:buChar char="●"/>
            </a:pPr>
            <a:r>
              <a:rPr lang="en-US" sz="2000"/>
              <a:t>Recommended Changes</a:t>
            </a:r>
            <a:endParaRPr sz="2000"/>
          </a:p>
          <a:p>
            <a:pPr indent="-355600" lvl="1" marL="914400" rtl="0" algn="l">
              <a:lnSpc>
                <a:spcPct val="95000"/>
              </a:lnSpc>
              <a:spcBef>
                <a:spcPts val="0"/>
              </a:spcBef>
              <a:spcAft>
                <a:spcPts val="0"/>
              </a:spcAft>
              <a:buSzPts val="2000"/>
              <a:buChar char="○"/>
            </a:pPr>
            <a:r>
              <a:rPr lang="en-US" sz="2000"/>
              <a:t>Let’s take a look at the changes to the </a:t>
            </a:r>
            <a:br>
              <a:rPr lang="en-US" sz="2000"/>
            </a:br>
            <a:r>
              <a:rPr lang="en-US" sz="2000" u="sng">
                <a:solidFill>
                  <a:schemeClr val="hlink"/>
                </a:solidFill>
                <a:hlinkClick r:id="rId3"/>
              </a:rPr>
              <a:t>referral setup form</a:t>
            </a:r>
            <a:r>
              <a:rPr lang="en-US" sz="2000"/>
              <a:t>!</a:t>
            </a:r>
            <a:endParaRPr sz="2000"/>
          </a:p>
          <a:p>
            <a:pPr indent="0" lvl="0" marL="0" rtl="0" algn="l">
              <a:lnSpc>
                <a:spcPct val="95000"/>
              </a:lnSpc>
              <a:spcBef>
                <a:spcPts val="1000"/>
              </a:spcBef>
              <a:spcAft>
                <a:spcPts val="1000"/>
              </a:spcAft>
              <a:buNone/>
            </a:pPr>
            <a:r>
              <a:t/>
            </a:r>
            <a:endParaRPr sz="126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Referrals Update - Set Up Form</a:t>
            </a:r>
            <a:endParaRPr b="1" sz="3600">
              <a:solidFill>
                <a:schemeClr val="dk2"/>
              </a:solidFill>
            </a:endParaRPr>
          </a:p>
        </p:txBody>
      </p:sp>
      <p:pic>
        <p:nvPicPr>
          <p:cNvPr id="160" name="Google Shape;160;p29"/>
          <p:cNvPicPr preferRelativeResize="0"/>
          <p:nvPr/>
        </p:nvPicPr>
        <p:blipFill rotWithShape="1">
          <a:blip r:embed="rId3">
            <a:alphaModFix/>
          </a:blip>
          <a:srcRect b="0" l="18929" r="40899" t="12778"/>
          <a:stretch/>
        </p:blipFill>
        <p:spPr>
          <a:xfrm>
            <a:off x="110650" y="1160375"/>
            <a:ext cx="2821075" cy="5697625"/>
          </a:xfrm>
          <a:prstGeom prst="rect">
            <a:avLst/>
          </a:prstGeom>
          <a:noFill/>
          <a:ln>
            <a:noFill/>
          </a:ln>
        </p:spPr>
      </p:pic>
      <p:pic>
        <p:nvPicPr>
          <p:cNvPr id="161" name="Google Shape;161;p29"/>
          <p:cNvPicPr preferRelativeResize="0"/>
          <p:nvPr/>
        </p:nvPicPr>
        <p:blipFill rotWithShape="1">
          <a:blip r:embed="rId4">
            <a:alphaModFix/>
          </a:blip>
          <a:srcRect b="-4" l="22843" r="24095" t="59162"/>
          <a:stretch/>
        </p:blipFill>
        <p:spPr>
          <a:xfrm>
            <a:off x="6076500" y="4796120"/>
            <a:ext cx="2642699" cy="2036250"/>
          </a:xfrm>
          <a:prstGeom prst="rect">
            <a:avLst/>
          </a:prstGeom>
          <a:noFill/>
          <a:ln>
            <a:noFill/>
          </a:ln>
        </p:spPr>
      </p:pic>
      <p:pic>
        <p:nvPicPr>
          <p:cNvPr id="162" name="Google Shape;162;p29"/>
          <p:cNvPicPr preferRelativeResize="0"/>
          <p:nvPr/>
        </p:nvPicPr>
        <p:blipFill rotWithShape="1">
          <a:blip r:embed="rId5">
            <a:alphaModFix/>
          </a:blip>
          <a:srcRect b="12396" l="30463" r="25500" t="9830"/>
          <a:stretch/>
        </p:blipFill>
        <p:spPr>
          <a:xfrm>
            <a:off x="5833275" y="1352500"/>
            <a:ext cx="3268349" cy="3801750"/>
          </a:xfrm>
          <a:prstGeom prst="rect">
            <a:avLst/>
          </a:prstGeom>
          <a:noFill/>
          <a:ln>
            <a:noFill/>
          </a:ln>
        </p:spPr>
      </p:pic>
      <p:sp>
        <p:nvSpPr>
          <p:cNvPr id="163" name="Google Shape;163;p29"/>
          <p:cNvSpPr/>
          <p:nvPr/>
        </p:nvSpPr>
        <p:spPr>
          <a:xfrm rot="6627018">
            <a:off x="8195325" y="5003681"/>
            <a:ext cx="361482" cy="66924"/>
          </a:xfrm>
          <a:prstGeom prst="righ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29"/>
          <p:cNvSpPr txBox="1"/>
          <p:nvPr/>
        </p:nvSpPr>
        <p:spPr>
          <a:xfrm>
            <a:off x="7325375" y="4941150"/>
            <a:ext cx="1019100" cy="192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1000">
                <a:highlight>
                  <a:srgbClr val="00FF00"/>
                </a:highlight>
              </a:rPr>
              <a:t>DROPDOWN</a:t>
            </a:r>
            <a:endParaRPr b="1" sz="1000">
              <a:highlight>
                <a:srgbClr val="00FF00"/>
              </a:highlight>
            </a:endParaRPr>
          </a:p>
        </p:txBody>
      </p:sp>
      <p:sp>
        <p:nvSpPr>
          <p:cNvPr id="165" name="Google Shape;165;p29"/>
          <p:cNvSpPr/>
          <p:nvPr/>
        </p:nvSpPr>
        <p:spPr>
          <a:xfrm rot="6592654">
            <a:off x="8629997" y="2585371"/>
            <a:ext cx="361753" cy="66999"/>
          </a:xfrm>
          <a:prstGeom prst="right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29"/>
          <p:cNvSpPr txBox="1"/>
          <p:nvPr/>
        </p:nvSpPr>
        <p:spPr>
          <a:xfrm>
            <a:off x="7758325" y="2522875"/>
            <a:ext cx="1019100" cy="192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US" sz="1000">
                <a:highlight>
                  <a:srgbClr val="00FF00"/>
                </a:highlight>
              </a:rPr>
              <a:t>DROPDOWN</a:t>
            </a:r>
            <a:endParaRPr b="1" sz="1000">
              <a:highlight>
                <a:srgbClr val="00FF00"/>
              </a:highlight>
            </a:endParaRPr>
          </a:p>
        </p:txBody>
      </p:sp>
      <p:pic>
        <p:nvPicPr>
          <p:cNvPr id="167" name="Google Shape;167;p29"/>
          <p:cNvPicPr preferRelativeResize="0"/>
          <p:nvPr/>
        </p:nvPicPr>
        <p:blipFill rotWithShape="1">
          <a:blip r:embed="rId6">
            <a:alphaModFix/>
          </a:blip>
          <a:srcRect b="47514" l="20636" r="17539" t="0"/>
          <a:stretch/>
        </p:blipFill>
        <p:spPr>
          <a:xfrm>
            <a:off x="2358675" y="2882825"/>
            <a:ext cx="3628925" cy="1626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Referrals</a:t>
            </a:r>
            <a:r>
              <a:rPr b="1" lang="en-US" sz="3600">
                <a:solidFill>
                  <a:schemeClr val="dk2"/>
                </a:solidFill>
              </a:rPr>
              <a:t> Next Steps</a:t>
            </a:r>
            <a:endParaRPr/>
          </a:p>
        </p:txBody>
      </p:sp>
      <p:sp>
        <p:nvSpPr>
          <p:cNvPr id="173" name="Google Shape;173;p30"/>
          <p:cNvSpPr txBox="1"/>
          <p:nvPr>
            <p:ph idx="1" type="body"/>
          </p:nvPr>
        </p:nvSpPr>
        <p:spPr>
          <a:xfrm>
            <a:off x="311700" y="1356875"/>
            <a:ext cx="8520600" cy="48171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SzPts val="1800"/>
              <a:buChar char="●"/>
            </a:pPr>
            <a:r>
              <a:rPr b="1" lang="en-US" sz="2000">
                <a:solidFill>
                  <a:schemeClr val="dk1"/>
                </a:solidFill>
              </a:rPr>
              <a:t>D</a:t>
            </a:r>
            <a:r>
              <a:rPr b="1" lang="en-US" sz="2000">
                <a:solidFill>
                  <a:schemeClr val="dk1"/>
                </a:solidFill>
              </a:rPr>
              <a:t>iscuss next steps for referral implementation</a:t>
            </a:r>
            <a:endParaRPr b="1" sz="2000">
              <a:solidFill>
                <a:schemeClr val="dk1"/>
              </a:solidFill>
            </a:endParaRPr>
          </a:p>
          <a:p>
            <a:pPr indent="0" lvl="0" marL="457200" rtl="0" algn="l">
              <a:lnSpc>
                <a:spcPct val="95000"/>
              </a:lnSpc>
              <a:spcBef>
                <a:spcPts val="1000"/>
              </a:spcBef>
              <a:spcAft>
                <a:spcPts val="0"/>
              </a:spcAft>
              <a:buNone/>
            </a:pPr>
            <a:r>
              <a:t/>
            </a:r>
            <a:endParaRPr b="1" sz="2000">
              <a:solidFill>
                <a:schemeClr val="dk1"/>
              </a:solidFill>
            </a:endParaRPr>
          </a:p>
          <a:p>
            <a:pPr indent="-342900" lvl="0" marL="457200" rtl="0" algn="l">
              <a:spcBef>
                <a:spcPts val="1000"/>
              </a:spcBef>
              <a:spcAft>
                <a:spcPts val="0"/>
              </a:spcAft>
              <a:buSzPts val="1800"/>
              <a:buChar char="●"/>
            </a:pPr>
            <a:r>
              <a:rPr b="1" lang="en-US" sz="1800"/>
              <a:t>HMIS Team Needs</a:t>
            </a:r>
            <a:endParaRPr b="1" sz="1800"/>
          </a:p>
          <a:p>
            <a:pPr indent="-330200" lvl="1" marL="914400" rtl="0" algn="l">
              <a:spcBef>
                <a:spcPts val="0"/>
              </a:spcBef>
              <a:spcAft>
                <a:spcPts val="0"/>
              </a:spcAft>
              <a:buSzPts val="1600"/>
              <a:buChar char="○"/>
            </a:pPr>
            <a:r>
              <a:rPr b="1" lang="en-US" sz="1600"/>
              <a:t>Set Providers in ClientTrack</a:t>
            </a:r>
            <a:endParaRPr b="1" sz="1600"/>
          </a:p>
          <a:p>
            <a:pPr indent="-330200" lvl="1" marL="914400" rtl="0" algn="l">
              <a:spcBef>
                <a:spcPts val="0"/>
              </a:spcBef>
              <a:spcAft>
                <a:spcPts val="0"/>
              </a:spcAft>
              <a:buSzPts val="1600"/>
              <a:buChar char="○"/>
            </a:pPr>
            <a:r>
              <a:rPr b="1" lang="en-US" sz="1600"/>
              <a:t>Create Referral training materials </a:t>
            </a:r>
            <a:endParaRPr b="1" sz="1600"/>
          </a:p>
          <a:p>
            <a:pPr indent="-330200" lvl="1" marL="914400" rtl="0" algn="l">
              <a:spcBef>
                <a:spcPts val="0"/>
              </a:spcBef>
              <a:spcAft>
                <a:spcPts val="0"/>
              </a:spcAft>
              <a:buSzPts val="1600"/>
              <a:buChar char="○"/>
            </a:pPr>
            <a:r>
              <a:rPr b="1" lang="en-US" sz="1600"/>
              <a:t>Create MOU with CoC Lead</a:t>
            </a:r>
            <a:endParaRPr b="1" sz="1600"/>
          </a:p>
          <a:p>
            <a:pPr indent="-330200" lvl="1" marL="914400" rtl="0" algn="l">
              <a:spcBef>
                <a:spcPts val="0"/>
              </a:spcBef>
              <a:spcAft>
                <a:spcPts val="0"/>
              </a:spcAft>
              <a:buSzPts val="1600"/>
              <a:buChar char="○"/>
            </a:pPr>
            <a:r>
              <a:rPr b="1" lang="en-US" sz="1600"/>
              <a:t>Begin Beta Testing Period</a:t>
            </a:r>
            <a:endParaRPr b="1" sz="1600"/>
          </a:p>
          <a:p>
            <a:pPr indent="-330200" lvl="1" marL="914400" rtl="0" algn="l">
              <a:spcBef>
                <a:spcPts val="0"/>
              </a:spcBef>
              <a:spcAft>
                <a:spcPts val="0"/>
              </a:spcAft>
              <a:buSzPts val="1600"/>
              <a:buChar char="○"/>
            </a:pPr>
            <a:r>
              <a:rPr b="1" lang="en-US" sz="1600"/>
              <a:t>Release Full Referral System in HMIS</a:t>
            </a:r>
            <a:endParaRPr b="1" sz="1600"/>
          </a:p>
          <a:p>
            <a:pPr indent="-330200" lvl="1" marL="914400" rtl="0" algn="l">
              <a:spcBef>
                <a:spcPts val="0"/>
              </a:spcBef>
              <a:spcAft>
                <a:spcPts val="0"/>
              </a:spcAft>
              <a:buSzPts val="1600"/>
              <a:buChar char="○"/>
            </a:pPr>
            <a:r>
              <a:rPr b="1" lang="en-US" sz="1600"/>
              <a:t>TBD</a:t>
            </a:r>
            <a:endParaRPr b="1" sz="1600"/>
          </a:p>
          <a:p>
            <a:pPr indent="0" lvl="0" marL="0" rtl="0" algn="ctr">
              <a:spcBef>
                <a:spcPts val="0"/>
              </a:spcBef>
              <a:spcAft>
                <a:spcPts val="0"/>
              </a:spcAft>
              <a:buNone/>
            </a:pPr>
            <a:r>
              <a:t/>
            </a:r>
            <a:endParaRPr b="1" sz="1600"/>
          </a:p>
          <a:p>
            <a:pPr indent="-342900" lvl="0" marL="457200" rtl="0" algn="l">
              <a:spcBef>
                <a:spcPts val="0"/>
              </a:spcBef>
              <a:spcAft>
                <a:spcPts val="0"/>
              </a:spcAft>
              <a:buSzPts val="1800"/>
              <a:buChar char="●"/>
            </a:pPr>
            <a:r>
              <a:rPr b="1" lang="en-US" sz="1800"/>
              <a:t>Provider Needs</a:t>
            </a:r>
            <a:endParaRPr b="1" sz="1800"/>
          </a:p>
          <a:p>
            <a:pPr indent="-330200" lvl="1" marL="914400" rtl="0" algn="l">
              <a:spcBef>
                <a:spcPts val="0"/>
              </a:spcBef>
              <a:spcAft>
                <a:spcPts val="0"/>
              </a:spcAft>
              <a:buSzPts val="1600"/>
              <a:buChar char="○"/>
            </a:pPr>
            <a:r>
              <a:rPr b="1" lang="en-US" sz="1600"/>
              <a:t>Set up a central email address (e.g. </a:t>
            </a:r>
            <a:r>
              <a:rPr b="1" lang="en-US" sz="1600" u="sng">
                <a:solidFill>
                  <a:schemeClr val="hlink"/>
                </a:solidFill>
                <a:hlinkClick r:id="rId3"/>
              </a:rPr>
              <a:t>referral@youragency.org</a:t>
            </a:r>
            <a:r>
              <a:rPr b="1" lang="en-US" sz="1600"/>
              <a:t>)</a:t>
            </a:r>
            <a:endParaRPr b="1" sz="1600"/>
          </a:p>
          <a:p>
            <a:pPr indent="-330200" lvl="1" marL="914400" rtl="0" algn="l">
              <a:spcBef>
                <a:spcPts val="0"/>
              </a:spcBef>
              <a:spcAft>
                <a:spcPts val="0"/>
              </a:spcAft>
              <a:buSzPts val="1600"/>
              <a:buChar char="○"/>
            </a:pPr>
            <a:r>
              <a:rPr b="1" lang="en-US" sz="1600"/>
              <a:t>Complete the new Referral Setup form (</a:t>
            </a:r>
            <a:r>
              <a:rPr b="1" lang="en-US" sz="1600" u="sng">
                <a:solidFill>
                  <a:schemeClr val="hlink"/>
                </a:solidFill>
                <a:hlinkClick r:id="rId4"/>
              </a:rPr>
              <a:t>available here</a:t>
            </a:r>
            <a:r>
              <a:rPr b="1" lang="en-US" sz="1600"/>
              <a:t>)</a:t>
            </a:r>
            <a:endParaRPr b="1" sz="1600"/>
          </a:p>
          <a:p>
            <a:pPr indent="-330200" lvl="1" marL="914400" rtl="0" algn="l">
              <a:spcBef>
                <a:spcPts val="0"/>
              </a:spcBef>
              <a:spcAft>
                <a:spcPts val="0"/>
              </a:spcAft>
              <a:buSzPts val="1600"/>
              <a:buChar char="○"/>
            </a:pPr>
            <a:r>
              <a:rPr b="1" lang="en-US" sz="1600"/>
              <a:t>HMIS will reach out to collect the optional MOU with agencies, if indicated by the setup form</a:t>
            </a:r>
            <a:endParaRPr b="1" sz="1600"/>
          </a:p>
          <a:p>
            <a:pPr indent="-330200" lvl="1" marL="914400" rtl="0" algn="l">
              <a:spcBef>
                <a:spcPts val="0"/>
              </a:spcBef>
              <a:spcAft>
                <a:spcPts val="0"/>
              </a:spcAft>
              <a:buSzPts val="1600"/>
              <a:buChar char="○"/>
            </a:pPr>
            <a:r>
              <a:rPr b="1" lang="en-US" sz="1600"/>
              <a:t>Beta Testers Volunteers</a:t>
            </a:r>
            <a:endParaRPr b="1" sz="1600"/>
          </a:p>
          <a:p>
            <a:pPr indent="0" lvl="0" marL="914400" rtl="0" algn="l">
              <a:spcBef>
                <a:spcPts val="0"/>
              </a:spcBef>
              <a:spcAft>
                <a:spcPts val="0"/>
              </a:spcAft>
              <a:buNone/>
            </a:pPr>
            <a:r>
              <a:t/>
            </a:r>
            <a:endParaRPr b="1" sz="1600"/>
          </a:p>
          <a:p>
            <a:pPr indent="0" lvl="0" marL="914400" rtl="0" algn="l">
              <a:spcBef>
                <a:spcPts val="0"/>
              </a:spcBef>
              <a:spcAft>
                <a:spcPts val="0"/>
              </a:spcAft>
              <a:buNone/>
            </a:pPr>
            <a:r>
              <a:t/>
            </a:r>
            <a:endParaRPr b="1" sz="1600"/>
          </a:p>
          <a:p>
            <a:pPr indent="-342900" lvl="0" marL="457200" rtl="0" algn="l">
              <a:lnSpc>
                <a:spcPct val="95000"/>
              </a:lnSpc>
              <a:spcBef>
                <a:spcPts val="0"/>
              </a:spcBef>
              <a:spcAft>
                <a:spcPts val="0"/>
              </a:spcAft>
              <a:buClr>
                <a:schemeClr val="dk1"/>
              </a:buClr>
              <a:buSzPts val="1800"/>
              <a:buChar char="●"/>
            </a:pPr>
            <a:r>
              <a:rPr b="1" lang="en-US" sz="2000">
                <a:solidFill>
                  <a:schemeClr val="dk1"/>
                </a:solidFill>
              </a:rPr>
              <a:t>Feedback on referral implementation</a:t>
            </a:r>
            <a:endParaRPr b="1" sz="1600"/>
          </a:p>
          <a:p>
            <a:pPr indent="0" lvl="0" marL="457200" rtl="0" algn="l">
              <a:spcBef>
                <a:spcPts val="1000"/>
              </a:spcBef>
              <a:spcAft>
                <a:spcPts val="0"/>
              </a:spcAft>
              <a:buNone/>
            </a:pPr>
            <a:r>
              <a:t/>
            </a:r>
            <a:endParaRPr b="1" sz="1600"/>
          </a:p>
          <a:p>
            <a:pPr indent="0" lvl="0" marL="457200" rtl="0" algn="l">
              <a:spcBef>
                <a:spcPts val="0"/>
              </a:spcBef>
              <a:spcAft>
                <a:spcPts val="0"/>
              </a:spcAft>
              <a:buNone/>
            </a:pPr>
            <a:r>
              <a:t/>
            </a:r>
            <a:endParaRPr b="1"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0" y="334875"/>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 Reporting Season Updates</a:t>
            </a:r>
            <a:endParaRPr b="1" sz="3600">
              <a:solidFill>
                <a:schemeClr val="dk2"/>
              </a:solidFill>
            </a:endParaRPr>
          </a:p>
        </p:txBody>
      </p:sp>
      <p:grpSp>
        <p:nvGrpSpPr>
          <p:cNvPr id="179" name="Google Shape;179;p31"/>
          <p:cNvGrpSpPr/>
          <p:nvPr/>
        </p:nvGrpSpPr>
        <p:grpSpPr>
          <a:xfrm>
            <a:off x="2583861" y="1323985"/>
            <a:ext cx="6437886" cy="1518472"/>
            <a:chOff x="3977400" y="946003"/>
            <a:chExt cx="4094305" cy="1193579"/>
          </a:xfrm>
        </p:grpSpPr>
        <p:grpSp>
          <p:nvGrpSpPr>
            <p:cNvPr id="180" name="Google Shape;180;p31"/>
            <p:cNvGrpSpPr/>
            <p:nvPr/>
          </p:nvGrpSpPr>
          <p:grpSpPr>
            <a:xfrm>
              <a:off x="4732925" y="1140987"/>
              <a:ext cx="529800" cy="998596"/>
              <a:chOff x="4318975" y="1083450"/>
              <a:chExt cx="529800" cy="591305"/>
            </a:xfrm>
          </p:grpSpPr>
          <p:sp>
            <p:nvSpPr>
              <p:cNvPr id="181" name="Google Shape;181;p31"/>
              <p:cNvSpPr/>
              <p:nvPr/>
            </p:nvSpPr>
            <p:spPr>
              <a:xfrm>
                <a:off x="4517129" y="1083455"/>
                <a:ext cx="133500" cy="5913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2" name="Google Shape;182;p31"/>
              <p:cNvCxnSpPr/>
              <p:nvPr/>
            </p:nvCxnSpPr>
            <p:spPr>
              <a:xfrm rot="10800000">
                <a:off x="4318975" y="1083450"/>
                <a:ext cx="529800" cy="0"/>
              </a:xfrm>
              <a:prstGeom prst="straightConnector1">
                <a:avLst/>
              </a:prstGeom>
              <a:noFill/>
              <a:ln cap="flat" cmpd="sng" w="9525">
                <a:solidFill>
                  <a:srgbClr val="0944A1"/>
                </a:solidFill>
                <a:prstDash val="solid"/>
                <a:round/>
                <a:headEnd len="sm" w="sm" type="none"/>
                <a:tailEnd len="sm" w="sm" type="none"/>
              </a:ln>
            </p:spPr>
          </p:cxnSp>
        </p:grpSp>
        <p:sp>
          <p:nvSpPr>
            <p:cNvPr id="183" name="Google Shape;183;p31"/>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0944A1"/>
                  </a:solidFill>
                  <a:latin typeface="Roboto"/>
                  <a:ea typeface="Roboto"/>
                  <a:cs typeface="Roboto"/>
                  <a:sym typeface="Roboto"/>
                </a:rPr>
                <a:t>Longitudinal Systems Analysis (LSA)</a:t>
              </a:r>
              <a:endParaRPr b="1" sz="1200">
                <a:solidFill>
                  <a:srgbClr val="0944A1"/>
                </a:solidFill>
                <a:latin typeface="Roboto"/>
                <a:ea typeface="Roboto"/>
                <a:cs typeface="Roboto"/>
                <a:sym typeface="Roboto"/>
              </a:endParaRPr>
            </a:p>
          </p:txBody>
        </p:sp>
        <p:sp>
          <p:nvSpPr>
            <p:cNvPr id="184" name="Google Shape;184;p31"/>
            <p:cNvSpPr txBox="1"/>
            <p:nvPr/>
          </p:nvSpPr>
          <p:spPr>
            <a:xfrm>
              <a:off x="5343505" y="1222249"/>
              <a:ext cx="2728200" cy="70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900">
                  <a:solidFill>
                    <a:srgbClr val="0944A1"/>
                  </a:solidFill>
                  <a:latin typeface="Roboto"/>
                  <a:ea typeface="Roboto"/>
                  <a:cs typeface="Roboto"/>
                  <a:sym typeface="Roboto"/>
                </a:rPr>
                <a:t>The LSA includes a 3-year  lookback of system-level data that can be filtered by demographics and system pathways. It gives a high-level understanding of a system’s response to homelessness. Stella-P uses LSA data to generate charts. View last year’s  submission  </a:t>
              </a:r>
              <a:r>
                <a:rPr lang="en-US" sz="900" u="sng">
                  <a:solidFill>
                    <a:srgbClr val="0000FF"/>
                  </a:solidFill>
                  <a:latin typeface="Roboto"/>
                  <a:ea typeface="Roboto"/>
                  <a:cs typeface="Roboto"/>
                  <a:sym typeface="Roboto"/>
                  <a:hlinkClick r:id="rId3">
                    <a:extLst>
                      <a:ext uri="{A12FA001-AC4F-418D-AE19-62706E023703}">
                        <ahyp:hlinkClr val="tx"/>
                      </a:ext>
                    </a:extLst>
                  </a:hlinkClick>
                </a:rPr>
                <a:t>here on our website</a:t>
              </a:r>
              <a:r>
                <a:rPr lang="en-US" sz="900">
                  <a:solidFill>
                    <a:srgbClr val="0944A1"/>
                  </a:solidFill>
                  <a:latin typeface="Roboto"/>
                  <a:ea typeface="Roboto"/>
                  <a:cs typeface="Roboto"/>
                  <a:sym typeface="Roboto"/>
                </a:rPr>
                <a:t>)</a:t>
              </a:r>
              <a:endParaRPr sz="900">
                <a:solidFill>
                  <a:srgbClr val="0944A1"/>
                </a:solidFill>
                <a:latin typeface="Roboto"/>
                <a:ea typeface="Roboto"/>
                <a:cs typeface="Roboto"/>
                <a:sym typeface="Roboto"/>
              </a:endParaRPr>
            </a:p>
          </p:txBody>
        </p:sp>
        <p:sp>
          <p:nvSpPr>
            <p:cNvPr id="185" name="Google Shape;185;p31"/>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1300">
                  <a:solidFill>
                    <a:srgbClr val="0944A1"/>
                  </a:solidFill>
                  <a:latin typeface="Roboto"/>
                  <a:ea typeface="Roboto"/>
                  <a:cs typeface="Roboto"/>
                  <a:sym typeface="Roboto"/>
                </a:rPr>
                <a:t>1/17/2024</a:t>
              </a:r>
              <a:endParaRPr b="1" sz="1300">
                <a:solidFill>
                  <a:srgbClr val="0944A1"/>
                </a:solidFill>
                <a:latin typeface="Roboto"/>
                <a:ea typeface="Roboto"/>
                <a:cs typeface="Roboto"/>
                <a:sym typeface="Roboto"/>
              </a:endParaRPr>
            </a:p>
          </p:txBody>
        </p:sp>
      </p:grpSp>
      <p:grpSp>
        <p:nvGrpSpPr>
          <p:cNvPr id="186" name="Google Shape;186;p31"/>
          <p:cNvGrpSpPr/>
          <p:nvPr/>
        </p:nvGrpSpPr>
        <p:grpSpPr>
          <a:xfrm>
            <a:off x="2583861" y="2597240"/>
            <a:ext cx="6437886" cy="1518354"/>
            <a:chOff x="3977400" y="946003"/>
            <a:chExt cx="4094305" cy="1193487"/>
          </a:xfrm>
        </p:grpSpPr>
        <p:grpSp>
          <p:nvGrpSpPr>
            <p:cNvPr id="187" name="Google Shape;187;p31"/>
            <p:cNvGrpSpPr/>
            <p:nvPr/>
          </p:nvGrpSpPr>
          <p:grpSpPr>
            <a:xfrm>
              <a:off x="4732925" y="1140987"/>
              <a:ext cx="529800" cy="998503"/>
              <a:chOff x="4318975" y="1083450"/>
              <a:chExt cx="529800" cy="591250"/>
            </a:xfrm>
          </p:grpSpPr>
          <p:sp>
            <p:nvSpPr>
              <p:cNvPr id="188" name="Google Shape;188;p31"/>
              <p:cNvSpPr/>
              <p:nvPr/>
            </p:nvSpPr>
            <p:spPr>
              <a:xfrm>
                <a:off x="4517125" y="1086100"/>
                <a:ext cx="133500" cy="5886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9" name="Google Shape;189;p31"/>
              <p:cNvCxnSpPr/>
              <p:nvPr/>
            </p:nvCxnSpPr>
            <p:spPr>
              <a:xfrm rot="10800000">
                <a:off x="4318975" y="1083450"/>
                <a:ext cx="529800" cy="0"/>
              </a:xfrm>
              <a:prstGeom prst="straightConnector1">
                <a:avLst/>
              </a:prstGeom>
              <a:noFill/>
              <a:ln cap="flat" cmpd="sng" w="9525">
                <a:solidFill>
                  <a:srgbClr val="0944A1"/>
                </a:solidFill>
                <a:prstDash val="solid"/>
                <a:round/>
                <a:headEnd len="sm" w="sm" type="none"/>
                <a:tailEnd len="sm" w="sm" type="none"/>
              </a:ln>
            </p:spPr>
          </p:cxnSp>
        </p:grpSp>
        <p:sp>
          <p:nvSpPr>
            <p:cNvPr id="190" name="Google Shape;190;p31"/>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0944A1"/>
                  </a:solidFill>
                  <a:latin typeface="Roboto"/>
                  <a:ea typeface="Roboto"/>
                  <a:cs typeface="Roboto"/>
                  <a:sym typeface="Roboto"/>
                </a:rPr>
                <a:t>System Performance Measures (SPMs)</a:t>
              </a:r>
              <a:endParaRPr b="1" sz="1200">
                <a:solidFill>
                  <a:srgbClr val="0944A1"/>
                </a:solidFill>
                <a:latin typeface="Roboto"/>
                <a:ea typeface="Roboto"/>
                <a:cs typeface="Roboto"/>
                <a:sym typeface="Roboto"/>
              </a:endParaRPr>
            </a:p>
          </p:txBody>
        </p:sp>
        <p:sp>
          <p:nvSpPr>
            <p:cNvPr id="191" name="Google Shape;191;p31"/>
            <p:cNvSpPr txBox="1"/>
            <p:nvPr/>
          </p:nvSpPr>
          <p:spPr>
            <a:xfrm>
              <a:off x="5343505" y="1222243"/>
              <a:ext cx="2728200" cy="7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900">
                  <a:solidFill>
                    <a:srgbClr val="0944A1"/>
                  </a:solidFill>
                  <a:latin typeface="Roboto"/>
                  <a:ea typeface="Roboto"/>
                  <a:cs typeface="Roboto"/>
                  <a:sym typeface="Roboto"/>
                </a:rPr>
                <a:t>SPMs are a series of 6 metrics used to evaluate effectiveness of a homeless response system. SPMs include: length of time homeless, first-time homeless, total homeless, exits to permanent housing, returns to homelessness, and income growth. View last year’s submission </a:t>
              </a:r>
              <a:r>
                <a:rPr lang="en-US" sz="900" u="sng">
                  <a:solidFill>
                    <a:srgbClr val="0000FF"/>
                  </a:solidFill>
                  <a:latin typeface="Roboto"/>
                  <a:ea typeface="Roboto"/>
                  <a:cs typeface="Roboto"/>
                  <a:sym typeface="Roboto"/>
                  <a:hlinkClick r:id="rId4">
                    <a:extLst>
                      <a:ext uri="{A12FA001-AC4F-418D-AE19-62706E023703}">
                        <ahyp:hlinkClr val="tx"/>
                      </a:ext>
                    </a:extLst>
                  </a:hlinkClick>
                </a:rPr>
                <a:t>here on our website</a:t>
              </a:r>
              <a:endParaRPr sz="900">
                <a:solidFill>
                  <a:srgbClr val="0944A1"/>
                </a:solidFill>
                <a:latin typeface="Roboto"/>
                <a:ea typeface="Roboto"/>
                <a:cs typeface="Roboto"/>
                <a:sym typeface="Roboto"/>
              </a:endParaRPr>
            </a:p>
          </p:txBody>
        </p:sp>
        <p:sp>
          <p:nvSpPr>
            <p:cNvPr id="192" name="Google Shape;192;p31"/>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1300">
                  <a:solidFill>
                    <a:srgbClr val="0944A1"/>
                  </a:solidFill>
                  <a:latin typeface="Roboto"/>
                  <a:ea typeface="Roboto"/>
                  <a:cs typeface="Roboto"/>
                  <a:sym typeface="Roboto"/>
                </a:rPr>
                <a:t>TBD - Feb 2024</a:t>
              </a:r>
              <a:endParaRPr b="1" sz="1300">
                <a:solidFill>
                  <a:srgbClr val="0944A1"/>
                </a:solidFill>
                <a:latin typeface="Roboto"/>
                <a:ea typeface="Roboto"/>
                <a:cs typeface="Roboto"/>
                <a:sym typeface="Roboto"/>
              </a:endParaRPr>
            </a:p>
          </p:txBody>
        </p:sp>
      </p:grpSp>
      <p:grpSp>
        <p:nvGrpSpPr>
          <p:cNvPr id="193" name="Google Shape;193;p31"/>
          <p:cNvGrpSpPr/>
          <p:nvPr/>
        </p:nvGrpSpPr>
        <p:grpSpPr>
          <a:xfrm>
            <a:off x="2583866" y="5180851"/>
            <a:ext cx="6437880" cy="1483246"/>
            <a:chOff x="3977400" y="973693"/>
            <a:chExt cx="4094302" cy="1168830"/>
          </a:xfrm>
        </p:grpSpPr>
        <p:grpSp>
          <p:nvGrpSpPr>
            <p:cNvPr id="194" name="Google Shape;194;p31"/>
            <p:cNvGrpSpPr/>
            <p:nvPr/>
          </p:nvGrpSpPr>
          <p:grpSpPr>
            <a:xfrm>
              <a:off x="4732925" y="1142460"/>
              <a:ext cx="529800" cy="1000063"/>
              <a:chOff x="4318975" y="1084322"/>
              <a:chExt cx="529800" cy="592174"/>
            </a:xfrm>
          </p:grpSpPr>
          <p:sp>
            <p:nvSpPr>
              <p:cNvPr id="195" name="Google Shape;195;p31"/>
              <p:cNvSpPr/>
              <p:nvPr/>
            </p:nvSpPr>
            <p:spPr>
              <a:xfrm>
                <a:off x="4517129" y="1086096"/>
                <a:ext cx="133500" cy="5904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6" name="Google Shape;196;p31"/>
              <p:cNvCxnSpPr/>
              <p:nvPr/>
            </p:nvCxnSpPr>
            <p:spPr>
              <a:xfrm rot="10800000">
                <a:off x="4318975" y="1084322"/>
                <a:ext cx="529800" cy="0"/>
              </a:xfrm>
              <a:prstGeom prst="straightConnector1">
                <a:avLst/>
              </a:prstGeom>
              <a:noFill/>
              <a:ln cap="flat" cmpd="sng" w="9525">
                <a:solidFill>
                  <a:srgbClr val="0944A1"/>
                </a:solidFill>
                <a:prstDash val="solid"/>
                <a:round/>
                <a:headEnd len="sm" w="sm" type="none"/>
                <a:tailEnd len="sm" w="sm" type="none"/>
              </a:ln>
            </p:spPr>
          </p:cxnSp>
        </p:grpSp>
        <p:sp>
          <p:nvSpPr>
            <p:cNvPr id="197" name="Google Shape;197;p31"/>
            <p:cNvSpPr txBox="1"/>
            <p:nvPr/>
          </p:nvSpPr>
          <p:spPr>
            <a:xfrm>
              <a:off x="5343500" y="104991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0944A1"/>
                  </a:solidFill>
                  <a:latin typeface="Roboto"/>
                  <a:ea typeface="Roboto"/>
                  <a:cs typeface="Roboto"/>
                  <a:sym typeface="Roboto"/>
                </a:rPr>
                <a:t>Housing Inventory Chart (HIC)</a:t>
              </a:r>
              <a:endParaRPr b="1" sz="1200">
                <a:solidFill>
                  <a:srgbClr val="0944A1"/>
                </a:solidFill>
                <a:latin typeface="Roboto"/>
                <a:ea typeface="Roboto"/>
                <a:cs typeface="Roboto"/>
                <a:sym typeface="Roboto"/>
              </a:endParaRPr>
            </a:p>
          </p:txBody>
        </p:sp>
        <p:sp>
          <p:nvSpPr>
            <p:cNvPr id="198" name="Google Shape;198;p31"/>
            <p:cNvSpPr txBox="1"/>
            <p:nvPr/>
          </p:nvSpPr>
          <p:spPr>
            <a:xfrm>
              <a:off x="5343502" y="1325892"/>
              <a:ext cx="2728200" cy="71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900">
                  <a:solidFill>
                    <a:srgbClr val="0944A1"/>
                  </a:solidFill>
                  <a:latin typeface="Roboto"/>
                  <a:ea typeface="Roboto"/>
                  <a:cs typeface="Roboto"/>
                  <a:sym typeface="Roboto"/>
                </a:rPr>
                <a:t>The HIC is a count of inventory for projects that provide housing or lodging, including ES, TH, RRH, PSH and OPH projects. This is used along with the PIT to determine utilization of a homeless response systems dedicated resources. This data is updated once a year prior to submitting. View last year’s submission </a:t>
              </a:r>
              <a:r>
                <a:rPr lang="en-US" sz="900" u="sng">
                  <a:solidFill>
                    <a:schemeClr val="hlink"/>
                  </a:solidFill>
                  <a:latin typeface="Roboto"/>
                  <a:ea typeface="Roboto"/>
                  <a:cs typeface="Roboto"/>
                  <a:sym typeface="Roboto"/>
                  <a:hlinkClick r:id="rId5"/>
                </a:rPr>
                <a:t>here on our website</a:t>
              </a:r>
              <a:endParaRPr sz="900">
                <a:solidFill>
                  <a:srgbClr val="0944A1"/>
                </a:solidFill>
                <a:latin typeface="Roboto"/>
                <a:ea typeface="Roboto"/>
                <a:cs typeface="Roboto"/>
                <a:sym typeface="Roboto"/>
              </a:endParaRPr>
            </a:p>
          </p:txBody>
        </p:sp>
        <p:sp>
          <p:nvSpPr>
            <p:cNvPr id="199" name="Google Shape;199;p31"/>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1200">
                  <a:solidFill>
                    <a:srgbClr val="0944A1"/>
                  </a:solidFill>
                  <a:latin typeface="Roboto"/>
                  <a:ea typeface="Roboto"/>
                  <a:cs typeface="Roboto"/>
                  <a:sym typeface="Roboto"/>
                </a:rPr>
                <a:t>TBD - April 2024</a:t>
              </a:r>
              <a:endParaRPr b="1" sz="1200">
                <a:solidFill>
                  <a:srgbClr val="0944A1"/>
                </a:solidFill>
                <a:latin typeface="Roboto"/>
                <a:ea typeface="Roboto"/>
                <a:cs typeface="Roboto"/>
                <a:sym typeface="Roboto"/>
              </a:endParaRPr>
            </a:p>
          </p:txBody>
        </p:sp>
      </p:grpSp>
      <p:grpSp>
        <p:nvGrpSpPr>
          <p:cNvPr id="200" name="Google Shape;200;p31"/>
          <p:cNvGrpSpPr/>
          <p:nvPr/>
        </p:nvGrpSpPr>
        <p:grpSpPr>
          <a:xfrm>
            <a:off x="2583861" y="3868587"/>
            <a:ext cx="6437886" cy="1518354"/>
            <a:chOff x="3977400" y="946003"/>
            <a:chExt cx="4094305" cy="1193487"/>
          </a:xfrm>
        </p:grpSpPr>
        <p:grpSp>
          <p:nvGrpSpPr>
            <p:cNvPr id="201" name="Google Shape;201;p31"/>
            <p:cNvGrpSpPr/>
            <p:nvPr/>
          </p:nvGrpSpPr>
          <p:grpSpPr>
            <a:xfrm>
              <a:off x="4732925" y="1142460"/>
              <a:ext cx="529800" cy="997030"/>
              <a:chOff x="4318975" y="1084322"/>
              <a:chExt cx="529800" cy="590378"/>
            </a:xfrm>
          </p:grpSpPr>
          <p:sp>
            <p:nvSpPr>
              <p:cNvPr id="202" name="Google Shape;202;p31"/>
              <p:cNvSpPr/>
              <p:nvPr/>
            </p:nvSpPr>
            <p:spPr>
              <a:xfrm>
                <a:off x="4517125" y="1086100"/>
                <a:ext cx="133500" cy="5886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3" name="Google Shape;203;p31"/>
              <p:cNvCxnSpPr/>
              <p:nvPr/>
            </p:nvCxnSpPr>
            <p:spPr>
              <a:xfrm rot="10800000">
                <a:off x="4318975" y="1084322"/>
                <a:ext cx="529800" cy="0"/>
              </a:xfrm>
              <a:prstGeom prst="straightConnector1">
                <a:avLst/>
              </a:prstGeom>
              <a:noFill/>
              <a:ln cap="flat" cmpd="sng" w="9525">
                <a:solidFill>
                  <a:srgbClr val="0944A1"/>
                </a:solidFill>
                <a:prstDash val="solid"/>
                <a:round/>
                <a:headEnd len="sm" w="sm" type="none"/>
                <a:tailEnd len="sm" w="sm" type="none"/>
              </a:ln>
            </p:spPr>
          </p:cxnSp>
        </p:grpSp>
        <p:sp>
          <p:nvSpPr>
            <p:cNvPr id="204" name="Google Shape;204;p31"/>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rgbClr val="0944A1"/>
                  </a:solidFill>
                  <a:latin typeface="Roboto"/>
                  <a:ea typeface="Roboto"/>
                  <a:cs typeface="Roboto"/>
                  <a:sym typeface="Roboto"/>
                </a:rPr>
                <a:t>Point-in-Time Count (PIT)</a:t>
              </a:r>
              <a:endParaRPr b="1" sz="1200">
                <a:solidFill>
                  <a:srgbClr val="0944A1"/>
                </a:solidFill>
                <a:latin typeface="Roboto"/>
                <a:ea typeface="Roboto"/>
                <a:cs typeface="Roboto"/>
                <a:sym typeface="Roboto"/>
              </a:endParaRPr>
            </a:p>
          </p:txBody>
        </p:sp>
        <p:sp>
          <p:nvSpPr>
            <p:cNvPr id="205" name="Google Shape;205;p31"/>
            <p:cNvSpPr txBox="1"/>
            <p:nvPr/>
          </p:nvSpPr>
          <p:spPr>
            <a:xfrm>
              <a:off x="5343505" y="1222247"/>
              <a:ext cx="2728200" cy="77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US" sz="900">
                  <a:solidFill>
                    <a:srgbClr val="0944A1"/>
                  </a:solidFill>
                  <a:latin typeface="Roboto"/>
                  <a:ea typeface="Roboto"/>
                  <a:cs typeface="Roboto"/>
                  <a:sym typeface="Roboto"/>
                </a:rPr>
                <a:t>The PIT count is an annual survey of people experiencing homelessness in our service area on a single night (the actual count can be performed over multiple days). PIT data includes people in emergency shelters and transitional housing, as well as people engaged on the streets or in another unsheltered location. View last year’s submission </a:t>
              </a:r>
              <a:r>
                <a:rPr lang="en-US" sz="900" u="sng">
                  <a:solidFill>
                    <a:schemeClr val="hlink"/>
                  </a:solidFill>
                  <a:latin typeface="Roboto"/>
                  <a:ea typeface="Roboto"/>
                  <a:cs typeface="Roboto"/>
                  <a:sym typeface="Roboto"/>
                  <a:hlinkClick r:id="rId6"/>
                </a:rPr>
                <a:t>here on our website</a:t>
              </a:r>
              <a:endParaRPr sz="900">
                <a:solidFill>
                  <a:srgbClr val="0944A1"/>
                </a:solidFill>
                <a:latin typeface="Roboto"/>
                <a:ea typeface="Roboto"/>
                <a:cs typeface="Roboto"/>
                <a:sym typeface="Roboto"/>
              </a:endParaRPr>
            </a:p>
          </p:txBody>
        </p:sp>
        <p:sp>
          <p:nvSpPr>
            <p:cNvPr id="206" name="Google Shape;206;p31"/>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1200">
                  <a:solidFill>
                    <a:srgbClr val="0944A1"/>
                  </a:solidFill>
                  <a:latin typeface="Roboto"/>
                  <a:ea typeface="Roboto"/>
                  <a:cs typeface="Roboto"/>
                  <a:sym typeface="Roboto"/>
                </a:rPr>
                <a:t>TBD - April 2024</a:t>
              </a:r>
              <a:endParaRPr b="1" sz="1200">
                <a:solidFill>
                  <a:srgbClr val="0944A1"/>
                </a:solidFill>
                <a:latin typeface="Roboto"/>
                <a:ea typeface="Roboto"/>
                <a:cs typeface="Roboto"/>
                <a:sym typeface="Roboto"/>
              </a:endParaRPr>
            </a:p>
          </p:txBody>
        </p:sp>
      </p:grpSp>
      <p:sp>
        <p:nvSpPr>
          <p:cNvPr id="207" name="Google Shape;207;p31"/>
          <p:cNvSpPr txBox="1"/>
          <p:nvPr/>
        </p:nvSpPr>
        <p:spPr>
          <a:xfrm>
            <a:off x="183025" y="1485725"/>
            <a:ext cx="2476200" cy="104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LSA Data Points:</a:t>
            </a:r>
            <a:br>
              <a:rPr lang="en-US" sz="1200"/>
            </a:br>
            <a:r>
              <a:rPr lang="en-US" sz="1200"/>
              <a:t>Relationship to HoH</a:t>
            </a:r>
            <a:br>
              <a:rPr lang="en-US" sz="1200"/>
            </a:br>
            <a:r>
              <a:rPr lang="en-US" sz="1200"/>
              <a:t>Date of Birth</a:t>
            </a:r>
            <a:br>
              <a:rPr lang="en-US" sz="1200"/>
            </a:br>
            <a:r>
              <a:rPr lang="en-US" sz="1200"/>
              <a:t>Move-in Date</a:t>
            </a:r>
            <a:br>
              <a:rPr lang="en-US" sz="1200"/>
            </a:br>
            <a:r>
              <a:rPr lang="en-US" sz="1200"/>
              <a:t>Close Inactive Projects</a:t>
            </a:r>
            <a:br>
              <a:rPr lang="en-US"/>
            </a:br>
            <a:endParaRPr/>
          </a:p>
        </p:txBody>
      </p:sp>
      <p:sp>
        <p:nvSpPr>
          <p:cNvPr id="208" name="Google Shape;208;p31"/>
          <p:cNvSpPr txBox="1"/>
          <p:nvPr/>
        </p:nvSpPr>
        <p:spPr>
          <a:xfrm>
            <a:off x="183025" y="2952875"/>
            <a:ext cx="2476200" cy="104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SPM Data Points:</a:t>
            </a:r>
            <a:br>
              <a:rPr lang="en-US" sz="1200"/>
            </a:br>
            <a:r>
              <a:rPr lang="en-US" sz="1200"/>
              <a:t>Annual Assessments</a:t>
            </a:r>
            <a:endParaRPr sz="1200"/>
          </a:p>
          <a:p>
            <a:pPr indent="0" lvl="0" marL="0" rtl="0" algn="l">
              <a:spcBef>
                <a:spcPts val="0"/>
              </a:spcBef>
              <a:spcAft>
                <a:spcPts val="0"/>
              </a:spcAft>
              <a:buNone/>
            </a:pPr>
            <a:r>
              <a:rPr lang="en-US" sz="1200"/>
              <a:t>Move-in Date</a:t>
            </a:r>
            <a:endParaRPr sz="1200"/>
          </a:p>
          <a:p>
            <a:pPr indent="0" lvl="0" marL="0" rtl="0" algn="l">
              <a:spcBef>
                <a:spcPts val="0"/>
              </a:spcBef>
              <a:spcAft>
                <a:spcPts val="0"/>
              </a:spcAft>
              <a:buNone/>
            </a:pPr>
            <a:r>
              <a:rPr lang="en-US" sz="1200"/>
              <a:t>Exit Destination</a:t>
            </a:r>
            <a:br>
              <a:rPr lang="en-US"/>
            </a:br>
            <a:endParaRPr/>
          </a:p>
        </p:txBody>
      </p:sp>
      <p:sp>
        <p:nvSpPr>
          <p:cNvPr id="209" name="Google Shape;209;p31"/>
          <p:cNvSpPr txBox="1"/>
          <p:nvPr/>
        </p:nvSpPr>
        <p:spPr>
          <a:xfrm>
            <a:off x="183025" y="4161400"/>
            <a:ext cx="2476200" cy="1202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PIT Data Points:</a:t>
            </a:r>
            <a:br>
              <a:rPr lang="en-US" sz="1200"/>
            </a:br>
            <a:r>
              <a:rPr lang="en-US" sz="1200"/>
              <a:t>Relationship to HoH</a:t>
            </a:r>
            <a:endParaRPr sz="1200"/>
          </a:p>
          <a:p>
            <a:pPr indent="0" lvl="0" marL="0" rtl="0" algn="l">
              <a:spcBef>
                <a:spcPts val="0"/>
              </a:spcBef>
              <a:spcAft>
                <a:spcPts val="0"/>
              </a:spcAft>
              <a:buNone/>
            </a:pPr>
            <a:r>
              <a:rPr lang="en-US" sz="1200"/>
              <a:t>Date of Birth</a:t>
            </a:r>
            <a:endParaRPr sz="1200"/>
          </a:p>
          <a:p>
            <a:pPr indent="0" lvl="0" marL="0" rtl="0" algn="l">
              <a:spcBef>
                <a:spcPts val="0"/>
              </a:spcBef>
              <a:spcAft>
                <a:spcPts val="0"/>
              </a:spcAft>
              <a:buNone/>
            </a:pPr>
            <a:r>
              <a:rPr lang="en-US" sz="1200"/>
              <a:t>Race, Gender, Vet Status</a:t>
            </a:r>
            <a:endParaRPr sz="1200"/>
          </a:p>
          <a:p>
            <a:pPr indent="0" lvl="0" marL="0" rtl="0" algn="l">
              <a:spcBef>
                <a:spcPts val="0"/>
              </a:spcBef>
              <a:spcAft>
                <a:spcPts val="0"/>
              </a:spcAft>
              <a:buNone/>
            </a:pPr>
            <a:r>
              <a:rPr lang="en-US" sz="1200"/>
              <a:t>Enrollments</a:t>
            </a:r>
            <a:br>
              <a:rPr lang="en-US"/>
            </a:br>
            <a:endParaRPr/>
          </a:p>
        </p:txBody>
      </p:sp>
      <p:sp>
        <p:nvSpPr>
          <p:cNvPr id="210" name="Google Shape;210;p31"/>
          <p:cNvSpPr txBox="1"/>
          <p:nvPr/>
        </p:nvSpPr>
        <p:spPr>
          <a:xfrm>
            <a:off x="183025" y="5528025"/>
            <a:ext cx="2476200" cy="104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HIC</a:t>
            </a:r>
            <a:r>
              <a:rPr b="1" lang="en-US" sz="1200"/>
              <a:t> Data Points:</a:t>
            </a:r>
            <a:br>
              <a:rPr lang="en-US" sz="1200"/>
            </a:br>
            <a:r>
              <a:rPr lang="en-US" sz="1200"/>
              <a:t>Total Beds</a:t>
            </a:r>
            <a:endParaRPr sz="1200"/>
          </a:p>
          <a:p>
            <a:pPr indent="0" lvl="0" marL="0" rtl="0" algn="l">
              <a:spcBef>
                <a:spcPts val="0"/>
              </a:spcBef>
              <a:spcAft>
                <a:spcPts val="0"/>
              </a:spcAft>
              <a:buNone/>
            </a:pPr>
            <a:r>
              <a:rPr lang="en-US" sz="1200"/>
              <a:t>Total Units</a:t>
            </a:r>
            <a:endParaRPr sz="1200"/>
          </a:p>
          <a:p>
            <a:pPr indent="0" lvl="0" marL="0" rtl="0" algn="l">
              <a:spcBef>
                <a:spcPts val="0"/>
              </a:spcBef>
              <a:spcAft>
                <a:spcPts val="0"/>
              </a:spcAft>
              <a:buNone/>
            </a:pPr>
            <a:r>
              <a:rPr lang="en-US" sz="1200"/>
              <a:t>Household Types</a:t>
            </a:r>
            <a:br>
              <a:rPr lang="en-US"/>
            </a:b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0" y="334875"/>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 Reporting Season Updates</a:t>
            </a:r>
            <a:endParaRPr b="1" sz="3600">
              <a:solidFill>
                <a:schemeClr val="dk2"/>
              </a:solidFill>
            </a:endParaRPr>
          </a:p>
        </p:txBody>
      </p:sp>
      <p:sp>
        <p:nvSpPr>
          <p:cNvPr id="216" name="Google Shape;216;p32"/>
          <p:cNvSpPr txBox="1"/>
          <p:nvPr>
            <p:ph idx="1" type="body"/>
          </p:nvPr>
        </p:nvSpPr>
        <p:spPr>
          <a:xfrm>
            <a:off x="311700" y="1230150"/>
            <a:ext cx="8520600" cy="7293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0" lvl="0" marL="0" rtl="0" algn="l">
              <a:lnSpc>
                <a:spcPct val="95000"/>
              </a:lnSpc>
              <a:spcBef>
                <a:spcPts val="0"/>
              </a:spcBef>
              <a:spcAft>
                <a:spcPts val="0"/>
              </a:spcAft>
              <a:buNone/>
            </a:pPr>
            <a:r>
              <a:rPr b="1" lang="en-US" sz="1800"/>
              <a:t>What Your Organization Can Do To Support The Reporting Season:</a:t>
            </a:r>
            <a:endParaRPr b="1" sz="1800">
              <a:solidFill>
                <a:schemeClr val="dk1"/>
              </a:solidFill>
            </a:endParaRPr>
          </a:p>
          <a:p>
            <a:pPr indent="0" lvl="0" marL="0" rtl="0" algn="l">
              <a:lnSpc>
                <a:spcPct val="95000"/>
              </a:lnSpc>
              <a:spcBef>
                <a:spcPts val="0"/>
              </a:spcBef>
              <a:spcAft>
                <a:spcPts val="0"/>
              </a:spcAft>
              <a:buSzPts val="770"/>
              <a:buNone/>
            </a:pPr>
            <a:r>
              <a:t/>
            </a:r>
            <a:endParaRPr b="1" sz="1600"/>
          </a:p>
        </p:txBody>
      </p:sp>
      <p:sp>
        <p:nvSpPr>
          <p:cNvPr id="217" name="Google Shape;217;p32"/>
          <p:cNvSpPr txBox="1"/>
          <p:nvPr/>
        </p:nvSpPr>
        <p:spPr>
          <a:xfrm>
            <a:off x="506000" y="2024050"/>
            <a:ext cx="7816200" cy="3628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US"/>
              <a:t>Review your Data Quality Scorecards and </a:t>
            </a:r>
            <a:r>
              <a:rPr b="1" lang="en-US"/>
              <a:t>participate</a:t>
            </a:r>
            <a:r>
              <a:rPr b="1" lang="en-US"/>
              <a:t> in Data Quality Monitors</a:t>
            </a:r>
            <a:endParaRPr b="1"/>
          </a:p>
          <a:p>
            <a:pPr indent="-317500" lvl="0" marL="457200" rtl="0" algn="l">
              <a:spcBef>
                <a:spcPts val="0"/>
              </a:spcBef>
              <a:spcAft>
                <a:spcPts val="0"/>
              </a:spcAft>
              <a:buSzPts val="1400"/>
              <a:buChar char="●"/>
            </a:pPr>
            <a:r>
              <a:rPr b="1" lang="en-US"/>
              <a:t>Correct missing/inaccurate data in ClientTrack</a:t>
            </a:r>
            <a:endParaRPr b="1"/>
          </a:p>
          <a:p>
            <a:pPr indent="-317500" lvl="1" marL="914400" rtl="0" algn="l">
              <a:spcBef>
                <a:spcPts val="0"/>
              </a:spcBef>
              <a:spcAft>
                <a:spcPts val="0"/>
              </a:spcAft>
              <a:buSzPts val="1400"/>
              <a:buChar char="○"/>
            </a:pPr>
            <a:r>
              <a:rPr lang="en-US"/>
              <a:t>Enter missing Move-in dates</a:t>
            </a:r>
            <a:endParaRPr/>
          </a:p>
          <a:p>
            <a:pPr indent="-317500" lvl="1" marL="914400" rtl="0" algn="l">
              <a:spcBef>
                <a:spcPts val="0"/>
              </a:spcBef>
              <a:spcAft>
                <a:spcPts val="0"/>
              </a:spcAft>
              <a:buSzPts val="1400"/>
              <a:buChar char="○"/>
            </a:pPr>
            <a:r>
              <a:rPr lang="en-US"/>
              <a:t>Collect missing demographic data, such as; race, gender, or age </a:t>
            </a:r>
            <a:endParaRPr/>
          </a:p>
          <a:p>
            <a:pPr indent="-317500" lvl="1" marL="914400" rtl="0" algn="l">
              <a:spcBef>
                <a:spcPts val="0"/>
              </a:spcBef>
              <a:spcAft>
                <a:spcPts val="0"/>
              </a:spcAft>
              <a:buSzPts val="1400"/>
              <a:buChar char="○"/>
            </a:pPr>
            <a:r>
              <a:rPr lang="en-US"/>
              <a:t>Enter missed Annual Assessments (required every 365 days from Project Start)</a:t>
            </a:r>
            <a:endParaRPr/>
          </a:p>
          <a:p>
            <a:pPr indent="-317500" lvl="1" marL="914400" rtl="0" algn="l">
              <a:spcBef>
                <a:spcPts val="0"/>
              </a:spcBef>
              <a:spcAft>
                <a:spcPts val="0"/>
              </a:spcAft>
              <a:buSzPts val="1400"/>
              <a:buChar char="○"/>
            </a:pPr>
            <a:r>
              <a:rPr lang="en-US"/>
              <a:t>Ensure current enrollments accurately reflect clients being served</a:t>
            </a:r>
            <a:endParaRPr/>
          </a:p>
          <a:p>
            <a:pPr indent="-317500" lvl="0" marL="457200" rtl="0" algn="l">
              <a:spcBef>
                <a:spcPts val="0"/>
              </a:spcBef>
              <a:spcAft>
                <a:spcPts val="0"/>
              </a:spcAft>
              <a:buSzPts val="1400"/>
              <a:buChar char="●"/>
            </a:pPr>
            <a:r>
              <a:rPr b="1" lang="en-US"/>
              <a:t>Respond to </a:t>
            </a:r>
            <a:r>
              <a:rPr b="1" lang="en-US"/>
              <a:t>requests</a:t>
            </a:r>
            <a:r>
              <a:rPr b="1" lang="en-US"/>
              <a:t> for data</a:t>
            </a:r>
            <a:endParaRPr b="1"/>
          </a:p>
          <a:p>
            <a:pPr indent="-317500" lvl="1" marL="914400" rtl="0" algn="l">
              <a:spcBef>
                <a:spcPts val="0"/>
              </a:spcBef>
              <a:spcAft>
                <a:spcPts val="0"/>
              </a:spcAft>
              <a:buSzPts val="1400"/>
              <a:buChar char="○"/>
            </a:pPr>
            <a:r>
              <a:rPr lang="en-US"/>
              <a:t>Requests to review and update Bed Inventory (February-March)</a:t>
            </a:r>
            <a:endParaRPr/>
          </a:p>
          <a:p>
            <a:pPr indent="-317500" lvl="1" marL="914400" rtl="0" algn="l">
              <a:spcBef>
                <a:spcPts val="0"/>
              </a:spcBef>
              <a:spcAft>
                <a:spcPts val="0"/>
              </a:spcAft>
              <a:buSzPts val="1400"/>
              <a:buChar char="○"/>
            </a:pPr>
            <a:r>
              <a:rPr lang="en-US"/>
              <a:t>Requests to correct incomplete or inaccurate data</a:t>
            </a:r>
            <a:endParaRPr/>
          </a:p>
          <a:p>
            <a:pPr indent="-317500" lvl="1" marL="914400" rtl="0" algn="l">
              <a:spcBef>
                <a:spcPts val="0"/>
              </a:spcBef>
              <a:spcAft>
                <a:spcPts val="0"/>
              </a:spcAft>
              <a:buSzPts val="1400"/>
              <a:buChar char="○"/>
            </a:pPr>
            <a:r>
              <a:rPr lang="en-US"/>
              <a:t>Requests to explain data </a:t>
            </a:r>
            <a:r>
              <a:rPr lang="en-US"/>
              <a:t>discrepancies</a:t>
            </a:r>
            <a:r>
              <a:rPr lang="en-US"/>
              <a:t> (December-January)</a:t>
            </a:r>
            <a:endParaRPr/>
          </a:p>
          <a:p>
            <a:pPr indent="-317500" lvl="0" marL="457200" rtl="0" algn="l">
              <a:spcBef>
                <a:spcPts val="0"/>
              </a:spcBef>
              <a:spcAft>
                <a:spcPts val="0"/>
              </a:spcAft>
              <a:buSzPts val="1400"/>
              <a:buChar char="●"/>
            </a:pPr>
            <a:r>
              <a:rPr b="1" lang="en-US"/>
              <a:t>Volunteer for the PIT Count</a:t>
            </a:r>
            <a:endParaRPr b="1"/>
          </a:p>
          <a:p>
            <a:pPr indent="-317500" lvl="1" marL="914400" rtl="0" algn="l">
              <a:spcBef>
                <a:spcPts val="0"/>
              </a:spcBef>
              <a:spcAft>
                <a:spcPts val="0"/>
              </a:spcAft>
              <a:buSzPts val="1400"/>
              <a:buChar char="○"/>
            </a:pPr>
            <a:r>
              <a:rPr lang="en-US"/>
              <a:t>The unsheltered PIT count takes place from Jan 23rd-Jan 25th. </a:t>
            </a:r>
            <a:endParaRPr/>
          </a:p>
          <a:p>
            <a:pPr indent="-317500" lvl="1" marL="914400" rtl="0" algn="l">
              <a:spcBef>
                <a:spcPts val="0"/>
              </a:spcBef>
              <a:spcAft>
                <a:spcPts val="0"/>
              </a:spcAft>
              <a:buSzPts val="1400"/>
              <a:buChar char="○"/>
            </a:pPr>
            <a:r>
              <a:rPr lang="en-US"/>
              <a:t>To stay informed about the Count, please complete </a:t>
            </a:r>
            <a:r>
              <a:rPr lang="en-US" u="sng">
                <a:solidFill>
                  <a:schemeClr val="hlink"/>
                </a:solidFill>
                <a:hlinkClick r:id="rId3"/>
              </a:rPr>
              <a:t>the contact form here</a:t>
            </a:r>
            <a:r>
              <a:rPr lang="en-US"/>
              <a:t>. </a:t>
            </a:r>
            <a:endParaRPr/>
          </a:p>
          <a:p>
            <a:pPr indent="0" lvl="0" marL="457200" rtl="0" algn="l">
              <a:spcBef>
                <a:spcPts val="0"/>
              </a:spcBef>
              <a:spcAft>
                <a:spcPts val="0"/>
              </a:spcAft>
              <a:buNone/>
            </a:pPr>
            <a:r>
              <a:t/>
            </a:r>
            <a:endParaRPr/>
          </a:p>
        </p:txBody>
      </p:sp>
      <p:sp>
        <p:nvSpPr>
          <p:cNvPr id="218" name="Google Shape;218;p32"/>
          <p:cNvSpPr txBox="1"/>
          <p:nvPr>
            <p:ph idx="1" type="body"/>
          </p:nvPr>
        </p:nvSpPr>
        <p:spPr>
          <a:xfrm>
            <a:off x="153800" y="5204525"/>
            <a:ext cx="8520600" cy="729300"/>
          </a:xfrm>
          <a:prstGeom prst="rect">
            <a:avLst/>
          </a:prstGeom>
        </p:spPr>
        <p:txBody>
          <a:bodyPr anchorCtr="0" anchor="t" bIns="91425" lIns="91425" spcFirstLastPara="1" rIns="91425" wrap="square" tIns="91425">
            <a:noAutofit/>
          </a:bodyPr>
          <a:lstStyle/>
          <a:p>
            <a:pPr indent="0" lvl="0" marL="914400" rtl="0" algn="ctr">
              <a:spcBef>
                <a:spcPts val="0"/>
              </a:spcBef>
              <a:spcAft>
                <a:spcPts val="0"/>
              </a:spcAft>
              <a:buNone/>
            </a:pPr>
            <a:r>
              <a:t/>
            </a:r>
            <a:endParaRPr/>
          </a:p>
          <a:p>
            <a:pPr indent="0" lvl="0" marL="0" rtl="0" algn="ctr">
              <a:lnSpc>
                <a:spcPct val="95000"/>
              </a:lnSpc>
              <a:spcBef>
                <a:spcPts val="0"/>
              </a:spcBef>
              <a:spcAft>
                <a:spcPts val="0"/>
              </a:spcAft>
              <a:buNone/>
            </a:pPr>
            <a:r>
              <a:rPr b="1" lang="en-US" sz="1800"/>
              <a:t>Thank you in advance for all of your help and support!</a:t>
            </a:r>
            <a:endParaRPr b="1" sz="1800">
              <a:solidFill>
                <a:schemeClr val="dk1"/>
              </a:solidFill>
            </a:endParaRPr>
          </a:p>
          <a:p>
            <a:pPr indent="0" lvl="0" marL="0" rtl="0" algn="l">
              <a:lnSpc>
                <a:spcPct val="95000"/>
              </a:lnSpc>
              <a:spcBef>
                <a:spcPts val="0"/>
              </a:spcBef>
              <a:spcAft>
                <a:spcPts val="0"/>
              </a:spcAft>
              <a:buSzPts val="770"/>
              <a:buNone/>
            </a:pPr>
            <a:r>
              <a:t/>
            </a:r>
            <a:endParaRPr b="1"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Mission</a:t>
            </a:r>
            <a:endParaRPr b="1" sz="3600">
              <a:solidFill>
                <a:srgbClr val="002060"/>
              </a:solidFill>
              <a:latin typeface="Cabin"/>
              <a:ea typeface="Cabin"/>
              <a:cs typeface="Cabin"/>
              <a:sym typeface="Cabin"/>
            </a:endParaRPr>
          </a:p>
        </p:txBody>
      </p:sp>
      <p:sp>
        <p:nvSpPr>
          <p:cNvPr id="72" name="Google Shape;72;p15"/>
          <p:cNvSpPr txBox="1"/>
          <p:nvPr>
            <p:ph idx="1" type="body"/>
          </p:nvPr>
        </p:nvSpPr>
        <p:spPr>
          <a:xfrm>
            <a:off x="540375" y="854675"/>
            <a:ext cx="7640400" cy="4429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640"/>
              </a:spcBef>
              <a:spcAft>
                <a:spcPts val="0"/>
              </a:spcAft>
              <a:buNone/>
            </a:pPr>
            <a:r>
              <a:rPr b="1" lang="en-US" sz="2000"/>
              <a:t>Our mission is to effectively use data, which includes inputs from those in need of services, those providing services, and from members of the community, to eliminate homelessness in Central Florida.</a:t>
            </a:r>
            <a:endParaRPr b="1" sz="2000"/>
          </a:p>
        </p:txBody>
      </p:sp>
      <p:sp>
        <p:nvSpPr>
          <p:cNvPr id="73" name="Google Shape;73;p15"/>
          <p:cNvSpPr txBox="1"/>
          <p:nvPr>
            <p:ph type="title"/>
          </p:nvPr>
        </p:nvSpPr>
        <p:spPr>
          <a:xfrm>
            <a:off x="245775" y="3715975"/>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Purpose</a:t>
            </a:r>
            <a:endParaRPr b="1" sz="3600">
              <a:solidFill>
                <a:srgbClr val="002060"/>
              </a:solidFill>
              <a:latin typeface="Cabin"/>
              <a:ea typeface="Cabin"/>
              <a:cs typeface="Cabin"/>
              <a:sym typeface="Cabin"/>
            </a:endParaRPr>
          </a:p>
        </p:txBody>
      </p:sp>
      <p:sp>
        <p:nvSpPr>
          <p:cNvPr id="74" name="Google Shape;74;p15"/>
          <p:cNvSpPr txBox="1"/>
          <p:nvPr>
            <p:ph idx="1" type="body"/>
          </p:nvPr>
        </p:nvSpPr>
        <p:spPr>
          <a:xfrm>
            <a:off x="751800" y="4645375"/>
            <a:ext cx="7640400" cy="1013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0" y="334875"/>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3600">
                <a:solidFill>
                  <a:schemeClr val="dk2"/>
                </a:solidFill>
              </a:rPr>
              <a:t> Reporting Season Updates</a:t>
            </a:r>
            <a:endParaRPr b="1" sz="3600">
              <a:solidFill>
                <a:schemeClr val="dk2"/>
              </a:solidFill>
            </a:endParaRPr>
          </a:p>
        </p:txBody>
      </p:sp>
      <p:sp>
        <p:nvSpPr>
          <p:cNvPr id="224" name="Google Shape;224;p33"/>
          <p:cNvSpPr txBox="1"/>
          <p:nvPr>
            <p:ph idx="1" type="body"/>
          </p:nvPr>
        </p:nvSpPr>
        <p:spPr>
          <a:xfrm>
            <a:off x="311700" y="1230150"/>
            <a:ext cx="8520600" cy="7293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0" lvl="0" marL="0" rtl="0" algn="l">
              <a:lnSpc>
                <a:spcPct val="95000"/>
              </a:lnSpc>
              <a:spcBef>
                <a:spcPts val="0"/>
              </a:spcBef>
              <a:spcAft>
                <a:spcPts val="0"/>
              </a:spcAft>
              <a:buNone/>
            </a:pPr>
            <a:r>
              <a:rPr b="1" lang="en-US" sz="3100"/>
              <a:t>The LSA data is reported through a dashboard tool called Stella-P…</a:t>
            </a:r>
            <a:endParaRPr b="1" sz="3100"/>
          </a:p>
          <a:p>
            <a:pPr indent="0" lvl="0" marL="0" rtl="0" algn="l">
              <a:lnSpc>
                <a:spcPct val="95000"/>
              </a:lnSpc>
              <a:spcBef>
                <a:spcPts val="0"/>
              </a:spcBef>
              <a:spcAft>
                <a:spcPts val="0"/>
              </a:spcAft>
              <a:buNone/>
            </a:pPr>
            <a:r>
              <a:t/>
            </a:r>
            <a:endParaRPr b="1" sz="3100"/>
          </a:p>
          <a:p>
            <a:pPr indent="0" lvl="0" marL="0" rtl="0" algn="l">
              <a:lnSpc>
                <a:spcPct val="95000"/>
              </a:lnSpc>
              <a:spcBef>
                <a:spcPts val="0"/>
              </a:spcBef>
              <a:spcAft>
                <a:spcPts val="0"/>
              </a:spcAft>
              <a:buNone/>
            </a:pPr>
            <a:r>
              <a:t/>
            </a:r>
            <a:endParaRPr b="1" sz="3100"/>
          </a:p>
          <a:p>
            <a:pPr indent="0" lvl="0" marL="0" rtl="0" algn="ctr">
              <a:lnSpc>
                <a:spcPct val="95000"/>
              </a:lnSpc>
              <a:spcBef>
                <a:spcPts val="0"/>
              </a:spcBef>
              <a:spcAft>
                <a:spcPts val="0"/>
              </a:spcAft>
              <a:buNone/>
            </a:pPr>
            <a:r>
              <a:rPr b="1" lang="en-US" sz="3100"/>
              <a:t>Let’s take a look!</a:t>
            </a:r>
            <a:endParaRPr b="1" sz="3100"/>
          </a:p>
          <a:p>
            <a:pPr indent="0" lvl="0" marL="0" rtl="0" algn="l">
              <a:lnSpc>
                <a:spcPct val="95000"/>
              </a:lnSpc>
              <a:spcBef>
                <a:spcPts val="0"/>
              </a:spcBef>
              <a:spcAft>
                <a:spcPts val="0"/>
              </a:spcAft>
              <a:buSzPts val="770"/>
              <a:buNone/>
            </a:pPr>
            <a:r>
              <a:t/>
            </a:r>
            <a:endParaRPr b="1" sz="2900"/>
          </a:p>
        </p:txBody>
      </p:sp>
      <p:sp>
        <p:nvSpPr>
          <p:cNvPr id="225" name="Google Shape;225;p33"/>
          <p:cNvSpPr txBox="1"/>
          <p:nvPr/>
        </p:nvSpPr>
        <p:spPr>
          <a:xfrm>
            <a:off x="506000" y="2024050"/>
            <a:ext cx="7816200" cy="3628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Committee Roll-Call Vote</a:t>
            </a:r>
            <a:endParaRPr/>
          </a:p>
          <a:p>
            <a:pPr indent="0" lvl="0" marL="0" rtl="0" algn="ctr">
              <a:spcBef>
                <a:spcPts val="0"/>
              </a:spcBef>
              <a:spcAft>
                <a:spcPts val="0"/>
              </a:spcAft>
              <a:buNone/>
            </a:pPr>
            <a:r>
              <a:rPr lang="en-US"/>
              <a:t>HMIS Committee Officers</a:t>
            </a:r>
            <a:endParaRPr/>
          </a:p>
        </p:txBody>
      </p:sp>
      <p:sp>
        <p:nvSpPr>
          <p:cNvPr id="231" name="Google Shape;231;p34"/>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5"/>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Committee Roll-Call Vote</a:t>
            </a:r>
            <a:endParaRPr/>
          </a:p>
          <a:p>
            <a:pPr indent="0" lvl="0" marL="0" rtl="0" algn="ctr">
              <a:spcBef>
                <a:spcPts val="0"/>
              </a:spcBef>
              <a:spcAft>
                <a:spcPts val="0"/>
              </a:spcAft>
              <a:buNone/>
            </a:pPr>
            <a:r>
              <a:rPr lang="en-US"/>
              <a:t>Any other motion before committee</a:t>
            </a:r>
            <a:endParaRPr/>
          </a:p>
        </p:txBody>
      </p:sp>
      <p:sp>
        <p:nvSpPr>
          <p:cNvPr id="237" name="Google Shape;237;p35"/>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0" y="735825"/>
            <a:ext cx="9144000" cy="108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4200">
                <a:solidFill>
                  <a:srgbClr val="002060"/>
                </a:solidFill>
                <a:latin typeface="Cabin"/>
                <a:ea typeface="Cabin"/>
                <a:cs typeface="Cabin"/>
                <a:sym typeface="Cabin"/>
              </a:rPr>
              <a:t>Thank you for Attending!</a:t>
            </a:r>
            <a:endParaRPr b="1" sz="42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243" name="Google Shape;243;p36"/>
          <p:cNvSpPr txBox="1"/>
          <p:nvPr>
            <p:ph idx="1" type="body"/>
          </p:nvPr>
        </p:nvSpPr>
        <p:spPr>
          <a:xfrm>
            <a:off x="725850" y="1527300"/>
            <a:ext cx="75243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Next meeting date:</a:t>
            </a:r>
            <a:endParaRPr sz="3500"/>
          </a:p>
          <a:p>
            <a:pPr indent="0" lvl="0" marL="342900" rtl="0" algn="ctr">
              <a:lnSpc>
                <a:spcPct val="90000"/>
              </a:lnSpc>
              <a:spcBef>
                <a:spcPts val="640"/>
              </a:spcBef>
              <a:spcAft>
                <a:spcPts val="0"/>
              </a:spcAft>
              <a:buNone/>
            </a:pPr>
            <a:r>
              <a:t/>
            </a:r>
            <a:endParaRPr sz="3500"/>
          </a:p>
          <a:p>
            <a:pPr indent="0" lvl="0" marL="800100" rtl="0" algn="ctr">
              <a:lnSpc>
                <a:spcPct val="90000"/>
              </a:lnSpc>
              <a:spcBef>
                <a:spcPts val="640"/>
              </a:spcBef>
              <a:spcAft>
                <a:spcPts val="0"/>
              </a:spcAft>
              <a:buNone/>
            </a:pPr>
            <a:r>
              <a:rPr b="1" lang="en-US" sz="3500"/>
              <a:t>Tuesday, March 12th, 2024</a:t>
            </a:r>
            <a:endParaRPr b="1" sz="3500"/>
          </a:p>
          <a:p>
            <a:pPr indent="0" lvl="0" marL="800100" rtl="0" algn="ctr">
              <a:lnSpc>
                <a:spcPct val="90000"/>
              </a:lnSpc>
              <a:spcBef>
                <a:spcPts val="640"/>
              </a:spcBef>
              <a:spcAft>
                <a:spcPts val="0"/>
              </a:spcAft>
              <a:buNone/>
            </a:pPr>
            <a:r>
              <a:rPr b="1" lang="en-US" sz="3500"/>
              <a:t>10:30 am to 12:00 pm</a:t>
            </a:r>
            <a:endParaRPr b="1" sz="3500"/>
          </a:p>
          <a:p>
            <a:pPr indent="0" lvl="0" marL="800100" rtl="0" algn="ctr">
              <a:lnSpc>
                <a:spcPct val="90000"/>
              </a:lnSpc>
              <a:spcBef>
                <a:spcPts val="640"/>
              </a:spcBef>
              <a:spcAft>
                <a:spcPts val="0"/>
              </a:spcAft>
              <a:buNone/>
            </a:pPr>
            <a:r>
              <a:t/>
            </a:r>
            <a:endParaRPr b="1" sz="3500">
              <a:solidFill>
                <a:srgbClr val="FF0000"/>
              </a:solidFill>
            </a:endParaRPr>
          </a:p>
          <a:p>
            <a:pPr indent="0" lvl="0" marL="342900" rtl="0" algn="ctr">
              <a:lnSpc>
                <a:spcPct val="90000"/>
              </a:lnSpc>
              <a:spcBef>
                <a:spcPts val="640"/>
              </a:spcBef>
              <a:spcAft>
                <a:spcPts val="0"/>
              </a:spcAft>
              <a:buNone/>
            </a:pPr>
            <a:r>
              <a:t/>
            </a:r>
            <a:endParaRPr sz="1300"/>
          </a:p>
        </p:txBody>
      </p:sp>
      <p:sp>
        <p:nvSpPr>
          <p:cNvPr id="244" name="Google Shape;244;p36"/>
          <p:cNvSpPr txBox="1"/>
          <p:nvPr/>
        </p:nvSpPr>
        <p:spPr>
          <a:xfrm>
            <a:off x="0" y="58626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250" name="Google Shape;250;p37"/>
          <p:cNvSpPr txBox="1"/>
          <p:nvPr>
            <p:ph idx="1" type="body"/>
          </p:nvPr>
        </p:nvSpPr>
        <p:spPr>
          <a:xfrm>
            <a:off x="457200" y="1600200"/>
            <a:ext cx="36873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200"/>
              <a:t>Angel Jones</a:t>
            </a:r>
            <a:endParaRPr b="1" sz="2200"/>
          </a:p>
          <a:p>
            <a:pPr indent="0" lvl="0" marL="0" rtl="0" algn="l">
              <a:spcBef>
                <a:spcPts val="360"/>
              </a:spcBef>
              <a:spcAft>
                <a:spcPts val="0"/>
              </a:spcAft>
              <a:buNone/>
            </a:pPr>
            <a:r>
              <a:rPr lang="en-US" sz="2200"/>
              <a:t>HMIS Operations </a:t>
            </a:r>
            <a:r>
              <a:rPr lang="en-US" sz="2200"/>
              <a:t>Manager</a:t>
            </a:r>
            <a:endParaRPr sz="2200"/>
          </a:p>
          <a:p>
            <a:pPr indent="0" lvl="0" marL="0" rtl="0" algn="l">
              <a:spcBef>
                <a:spcPts val="360"/>
              </a:spcBef>
              <a:spcAft>
                <a:spcPts val="0"/>
              </a:spcAft>
              <a:buNone/>
            </a:pPr>
            <a:r>
              <a:t/>
            </a:r>
            <a:endParaRPr sz="2200"/>
          </a:p>
          <a:p>
            <a:pPr indent="0" lvl="0" marL="0" rtl="0" algn="l">
              <a:spcBef>
                <a:spcPts val="360"/>
              </a:spcBef>
              <a:spcAft>
                <a:spcPts val="0"/>
              </a:spcAft>
              <a:buClr>
                <a:schemeClr val="dk1"/>
              </a:buClr>
              <a:buSzPts val="1100"/>
              <a:buFont typeface="Arial"/>
              <a:buNone/>
            </a:pPr>
            <a:r>
              <a:rPr b="1" lang="en-US" sz="2200">
                <a:solidFill>
                  <a:schemeClr val="dk1"/>
                </a:solidFill>
              </a:rPr>
              <a:t>Agustin “Tino” Paz</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Senior Data Analyst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solidFill>
                  <a:schemeClr val="dk1"/>
                </a:solidFill>
              </a:rPr>
              <a:t>Ashley Brozenske</a:t>
            </a:r>
            <a:endParaRPr b="1" sz="2200">
              <a:solidFill>
                <a:schemeClr val="dk1"/>
              </a:solidFill>
            </a:endParaRPr>
          </a:p>
          <a:p>
            <a:pPr indent="0" lvl="0" marL="0" rtl="0" algn="l">
              <a:spcBef>
                <a:spcPts val="360"/>
              </a:spcBef>
              <a:spcAft>
                <a:spcPts val="0"/>
              </a:spcAft>
              <a:buNone/>
            </a:pPr>
            <a:r>
              <a:rPr lang="en-US" sz="2200">
                <a:solidFill>
                  <a:schemeClr val="dk1"/>
                </a:solidFill>
              </a:rPr>
              <a:t>HMIS Data Analyst I</a:t>
            </a:r>
            <a:endParaRPr b="1" sz="2200">
              <a:solidFill>
                <a:schemeClr val="dk1"/>
              </a:solidFill>
            </a:endParaRPr>
          </a:p>
          <a:p>
            <a:pPr indent="0" lvl="0" marL="0" rtl="0" algn="l">
              <a:spcBef>
                <a:spcPts val="360"/>
              </a:spcBef>
              <a:spcAft>
                <a:spcPts val="0"/>
              </a:spcAft>
              <a:buNone/>
            </a:pPr>
            <a:r>
              <a:t/>
            </a:r>
            <a:endParaRPr b="1" sz="2200">
              <a:solidFill>
                <a:schemeClr val="dk1"/>
              </a:solidFill>
            </a:endParaRPr>
          </a:p>
          <a:p>
            <a:pPr indent="0" lvl="0" marL="0" rtl="0" algn="l">
              <a:spcBef>
                <a:spcPts val="360"/>
              </a:spcBef>
              <a:spcAft>
                <a:spcPts val="0"/>
              </a:spcAft>
              <a:buClr>
                <a:schemeClr val="dk1"/>
              </a:buClr>
              <a:buSzPts val="1100"/>
              <a:buFont typeface="Arial"/>
              <a:buNone/>
            </a:pPr>
            <a:r>
              <a:rPr b="1" lang="en-US" sz="2200">
                <a:solidFill>
                  <a:schemeClr val="dk1"/>
                </a:solidFill>
              </a:rPr>
              <a:t>Brittney Behr</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Project Coordinator</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251" name="Google Shape;251;p37"/>
          <p:cNvSpPr txBox="1"/>
          <p:nvPr>
            <p:ph idx="1" type="body"/>
          </p:nvPr>
        </p:nvSpPr>
        <p:spPr>
          <a:xfrm>
            <a:off x="4450300" y="1600200"/>
            <a:ext cx="4693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200"/>
              <a:t>Racquel McGlashen</a:t>
            </a:r>
            <a:endParaRPr sz="2200"/>
          </a:p>
          <a:p>
            <a:pPr indent="0" lvl="0" marL="0" rtl="0" algn="l">
              <a:spcBef>
                <a:spcPts val="360"/>
              </a:spcBef>
              <a:spcAft>
                <a:spcPts val="0"/>
              </a:spcAft>
              <a:buNone/>
            </a:pPr>
            <a:r>
              <a:rPr lang="en-US" sz="2200"/>
              <a:t>HMIS Partner Success Specialist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t>Tyler Claitt</a:t>
            </a:r>
            <a:endParaRPr b="1" sz="2200"/>
          </a:p>
          <a:p>
            <a:pPr indent="0" lvl="0" marL="0" rtl="0" algn="l">
              <a:spcBef>
                <a:spcPts val="360"/>
              </a:spcBef>
              <a:spcAft>
                <a:spcPts val="0"/>
              </a:spcAft>
              <a:buClr>
                <a:schemeClr val="dk1"/>
              </a:buClr>
              <a:buSzPts val="1100"/>
              <a:buFont typeface="Arial"/>
              <a:buNone/>
            </a:pPr>
            <a:r>
              <a:rPr lang="en-US" sz="2200">
                <a:solidFill>
                  <a:schemeClr val="dk1"/>
                </a:solidFill>
              </a:rPr>
              <a:t>HMIS System Success Specialist</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a:t>
            </a:r>
            <a:endParaRPr b="1" sz="3600">
              <a:solidFill>
                <a:srgbClr val="002060"/>
              </a:solidFill>
              <a:latin typeface="Cabin"/>
              <a:ea typeface="Cabin"/>
              <a:cs typeface="Cabin"/>
              <a:sym typeface="Cabin"/>
            </a:endParaRPr>
          </a:p>
        </p:txBody>
      </p:sp>
      <p:graphicFrame>
        <p:nvGraphicFramePr>
          <p:cNvPr id="80" name="Google Shape;80;p16"/>
          <p:cNvGraphicFramePr/>
          <p:nvPr/>
        </p:nvGraphicFramePr>
        <p:xfrm>
          <a:off x="680363" y="1234550"/>
          <a:ext cx="3000000" cy="3000000"/>
        </p:xfrm>
        <a:graphic>
          <a:graphicData uri="http://schemas.openxmlformats.org/drawingml/2006/table">
            <a:tbl>
              <a:tblPr>
                <a:noFill/>
                <a:tableStyleId>{FB98F60C-1297-4C87-9DAE-87C98EC29972}</a:tableStyleId>
              </a:tblPr>
              <a:tblGrid>
                <a:gridCol w="2461800"/>
                <a:gridCol w="5445175"/>
              </a:tblGrid>
              <a:tr h="457175">
                <a:tc>
                  <a:txBody>
                    <a:bodyPr/>
                    <a:lstStyle/>
                    <a:p>
                      <a:pPr indent="0" lvl="0" marL="0" rtl="0" algn="ctr">
                        <a:spcBef>
                          <a:spcPts val="0"/>
                        </a:spcBef>
                        <a:spcAft>
                          <a:spcPts val="0"/>
                        </a:spcAft>
                        <a:buNone/>
                      </a:pPr>
                      <a:r>
                        <a:rPr b="1" lang="en-US" sz="1800">
                          <a:solidFill>
                            <a:srgbClr val="E36C09"/>
                          </a:solidFill>
                        </a:rPr>
                        <a:t>Chair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Brad Sefter | Health Care Center for the Homeless</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Vice Chair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Danielle Landaal | IDignity</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Secretary/Recorder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Tracy Dale</a:t>
                      </a:r>
                      <a:r>
                        <a:rPr lang="en-US" sz="1800">
                          <a:solidFill>
                            <a:schemeClr val="dk1"/>
                          </a:solidFill>
                        </a:rPr>
                        <a:t> | Catholic Charities</a:t>
                      </a:r>
                      <a:endParaRPr sz="1800"/>
                    </a:p>
                  </a:txBody>
                  <a:tcPr marT="91425" marB="91425" marR="91425" marL="91425"/>
                </a:tc>
              </a:tr>
              <a:tr h="454400">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Corey Berg</a:t>
                      </a:r>
                      <a:r>
                        <a:rPr lang="en-US" sz="1800">
                          <a:solidFill>
                            <a:schemeClr val="dk1"/>
                          </a:solidFill>
                        </a:rPr>
                        <a:t> | Family Promise of Greater Orlando</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Keisha Thomas | The Sharing Center</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Deborah</a:t>
                      </a:r>
                      <a:r>
                        <a:rPr lang="en-US" sz="1800">
                          <a:solidFill>
                            <a:schemeClr val="dk1"/>
                          </a:solidFill>
                        </a:rPr>
                        <a:t> Del Moral | The Sharing Center</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HMIS Team Liaison</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Brittney Behr | HSN - HMIS Project Coordinator</a:t>
                      </a:r>
                      <a:endParaRPr sz="1800"/>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86" name="Google Shape;86;p17"/>
          <p:cNvSpPr txBox="1"/>
          <p:nvPr>
            <p:ph idx="1" type="body"/>
          </p:nvPr>
        </p:nvSpPr>
        <p:spPr>
          <a:xfrm>
            <a:off x="462550" y="825475"/>
            <a:ext cx="7640400" cy="5925600"/>
          </a:xfrm>
          <a:prstGeom prst="rect">
            <a:avLst/>
          </a:prstGeom>
          <a:noFill/>
          <a:ln>
            <a:noFill/>
          </a:ln>
        </p:spPr>
        <p:txBody>
          <a:bodyPr anchorCtr="0" anchor="t" bIns="45700" lIns="91425" spcFirstLastPara="1" rIns="91425" wrap="square" tIns="45700">
            <a:noAutofit/>
          </a:bodyPr>
          <a:lstStyle/>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Call to Order</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Roll Call</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Approval - </a:t>
            </a:r>
            <a:r>
              <a:rPr b="1" lang="en-US" sz="1600">
                <a:solidFill>
                  <a:schemeClr val="dk1"/>
                </a:solidFill>
              </a:rPr>
              <a:t>Minutes from Nov 14th, 2023</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Voice Vote - Agenda for Jan 9th, 2023</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HMIS Team Reports:</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PIT Count: Changes to Data Collection - Brittney Behr</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Onsite Refreshers Announcement - Racquel McGlashen</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HMIS Dashboard Demo - Ashley Brozenske</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Referrals Update - Angel Jones</a:t>
            </a:r>
            <a:endParaRPr b="1" sz="1600">
              <a:solidFill>
                <a:schemeClr val="dk1"/>
              </a:solidFill>
            </a:endParaRPr>
          </a:p>
          <a:p>
            <a:pPr indent="-273050" lvl="1" marL="742950" rtl="0" algn="l">
              <a:lnSpc>
                <a:spcPct val="150000"/>
              </a:lnSpc>
              <a:spcBef>
                <a:spcPts val="0"/>
              </a:spcBef>
              <a:spcAft>
                <a:spcPts val="0"/>
              </a:spcAft>
              <a:buSzPts val="1600"/>
              <a:buChar char="○"/>
            </a:pPr>
            <a:r>
              <a:rPr b="1" lang="en-US" sz="1600">
                <a:solidFill>
                  <a:schemeClr val="dk1"/>
                </a:solidFill>
              </a:rPr>
              <a:t>Reporting Season Updates: LSA and SPMs - Brittney Behr</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COMMITTEE VOTE - All motions before committee</a:t>
            </a:r>
            <a:endParaRPr b="1" sz="1600"/>
          </a:p>
          <a:p>
            <a:pPr indent="0" lvl="0" marL="342900" rtl="0" algn="l">
              <a:lnSpc>
                <a:spcPct val="150000"/>
              </a:lnSpc>
              <a:spcBef>
                <a:spcPts val="640"/>
              </a:spcBef>
              <a:spcAft>
                <a:spcPts val="0"/>
              </a:spcAft>
              <a:buNone/>
            </a:pPr>
            <a:r>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ctrTitle"/>
          </p:nvPr>
        </p:nvSpPr>
        <p:spPr>
          <a:xfrm>
            <a:off x="571500" y="1530050"/>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Officer Reports</a:t>
            </a:r>
            <a:endParaRPr/>
          </a:p>
        </p:txBody>
      </p:sp>
      <p:sp>
        <p:nvSpPr>
          <p:cNvPr id="92" name="Google Shape;92;p18"/>
          <p:cNvSpPr txBox="1"/>
          <p:nvPr>
            <p:ph idx="1" type="subTitle"/>
          </p:nvPr>
        </p:nvSpPr>
        <p:spPr>
          <a:xfrm>
            <a:off x="294300" y="2736200"/>
            <a:ext cx="8326800" cy="3873000"/>
          </a:xfrm>
          <a:prstGeom prst="rect">
            <a:avLst/>
          </a:prstGeom>
        </p:spPr>
        <p:txBody>
          <a:bodyPr anchorCtr="0" anchor="t" bIns="91425" lIns="91425" spcFirstLastPara="1" rIns="91425" wrap="square" tIns="91425">
            <a:noAutofit/>
          </a:bodyPr>
          <a:lstStyle/>
          <a:p>
            <a:pPr indent="-273050" lvl="1" marL="742950" rtl="0" algn="l">
              <a:lnSpc>
                <a:spcPct val="150000"/>
              </a:lnSpc>
              <a:spcBef>
                <a:spcPts val="640"/>
              </a:spcBef>
              <a:spcAft>
                <a:spcPts val="0"/>
              </a:spcAft>
              <a:buClr>
                <a:schemeClr val="dk1"/>
              </a:buClr>
              <a:buSzPts val="1600"/>
              <a:buChar char="○"/>
            </a:pPr>
            <a:r>
              <a:rPr b="1" lang="en-US" sz="1600">
                <a:solidFill>
                  <a:schemeClr val="dk1"/>
                </a:solidFill>
                <a:latin typeface="Arial"/>
                <a:ea typeface="Arial"/>
                <a:cs typeface="Arial"/>
                <a:sym typeface="Arial"/>
              </a:rPr>
              <a:t>PIT Count: Changes to Data Collection - Brittney Behr</a:t>
            </a:r>
            <a:endParaRPr b="1" sz="1600">
              <a:solidFill>
                <a:schemeClr val="dk1"/>
              </a:solidFill>
              <a:latin typeface="Arial"/>
              <a:ea typeface="Arial"/>
              <a:cs typeface="Arial"/>
              <a:sym typeface="Aria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latin typeface="Arial"/>
                <a:ea typeface="Arial"/>
                <a:cs typeface="Arial"/>
                <a:sym typeface="Arial"/>
              </a:rPr>
              <a:t>Onsite Refreshers Announcement - Racquel McGlashen</a:t>
            </a:r>
            <a:endParaRPr b="1" sz="1600">
              <a:solidFill>
                <a:schemeClr val="dk1"/>
              </a:solidFill>
              <a:latin typeface="Arial"/>
              <a:ea typeface="Arial"/>
              <a:cs typeface="Arial"/>
              <a:sym typeface="Aria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latin typeface="Arial"/>
                <a:ea typeface="Arial"/>
                <a:cs typeface="Arial"/>
                <a:sym typeface="Arial"/>
              </a:rPr>
              <a:t>HMIS Dashboard Demo - Ashley Brozenske</a:t>
            </a:r>
            <a:endParaRPr b="1" sz="1600">
              <a:solidFill>
                <a:schemeClr val="dk1"/>
              </a:solidFill>
              <a:latin typeface="Arial"/>
              <a:ea typeface="Arial"/>
              <a:cs typeface="Arial"/>
              <a:sym typeface="Aria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latin typeface="Arial"/>
                <a:ea typeface="Arial"/>
                <a:cs typeface="Arial"/>
                <a:sym typeface="Arial"/>
              </a:rPr>
              <a:t>Referrals Update - Angel Jones</a:t>
            </a:r>
            <a:endParaRPr b="1" sz="1600">
              <a:solidFill>
                <a:schemeClr val="dk1"/>
              </a:solidFill>
              <a:latin typeface="Arial"/>
              <a:ea typeface="Arial"/>
              <a:cs typeface="Arial"/>
              <a:sym typeface="Arial"/>
            </a:endParaRPr>
          </a:p>
          <a:p>
            <a:pPr indent="-273050" lvl="1" marL="742950" rtl="0" algn="l">
              <a:lnSpc>
                <a:spcPct val="150000"/>
              </a:lnSpc>
              <a:spcBef>
                <a:spcPts val="0"/>
              </a:spcBef>
              <a:spcAft>
                <a:spcPts val="0"/>
              </a:spcAft>
              <a:buClr>
                <a:schemeClr val="dk1"/>
              </a:buClr>
              <a:buSzPts val="1600"/>
              <a:buChar char="○"/>
            </a:pPr>
            <a:r>
              <a:rPr b="1" lang="en-US" sz="1600">
                <a:solidFill>
                  <a:schemeClr val="dk1"/>
                </a:solidFill>
                <a:latin typeface="Arial"/>
                <a:ea typeface="Arial"/>
                <a:cs typeface="Arial"/>
                <a:sym typeface="Arial"/>
              </a:rPr>
              <a:t>Reporting Season Updates: LSA and SPMs - Brittney Behr</a:t>
            </a:r>
            <a:endParaRPr b="1" sz="1600">
              <a:solidFill>
                <a:schemeClr val="dk1"/>
              </a:solidFill>
              <a:latin typeface="Arial"/>
              <a:ea typeface="Arial"/>
              <a:cs typeface="Arial"/>
              <a:sym typeface="Arial"/>
            </a:endParaRPr>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sz="2600"/>
          </a:p>
          <a:p>
            <a:pPr indent="0" lvl="0" marL="0" rtl="0" algn="ctr">
              <a:spcBef>
                <a:spcPts val="64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3600">
                <a:solidFill>
                  <a:schemeClr val="dk2"/>
                </a:solidFill>
              </a:rPr>
              <a:t>PIT Count - Volunteers needed!</a:t>
            </a:r>
            <a:endParaRPr b="1" sz="3600">
              <a:solidFill>
                <a:schemeClr val="dk2"/>
              </a:solidFill>
            </a:endParaRPr>
          </a:p>
        </p:txBody>
      </p:sp>
      <p:sp>
        <p:nvSpPr>
          <p:cNvPr id="98" name="Google Shape;98;p19"/>
          <p:cNvSpPr txBox="1"/>
          <p:nvPr>
            <p:ph idx="1" type="body"/>
          </p:nvPr>
        </p:nvSpPr>
        <p:spPr>
          <a:xfrm>
            <a:off x="311700" y="1456250"/>
            <a:ext cx="8520600" cy="4860600"/>
          </a:xfrm>
          <a:prstGeom prst="rect">
            <a:avLst/>
          </a:prstGeom>
        </p:spPr>
        <p:txBody>
          <a:bodyPr anchorCtr="0" anchor="t" bIns="91425" lIns="91425" spcFirstLastPara="1" rIns="91425" wrap="square" tIns="91425">
            <a:noAutofit/>
          </a:bodyPr>
          <a:lstStyle/>
          <a:p>
            <a:pPr indent="-400050" lvl="0" marL="457200" rtl="0" algn="l">
              <a:lnSpc>
                <a:spcPct val="100000"/>
              </a:lnSpc>
              <a:spcBef>
                <a:spcPts val="0"/>
              </a:spcBef>
              <a:spcAft>
                <a:spcPts val="0"/>
              </a:spcAft>
              <a:buClr>
                <a:schemeClr val="dk1"/>
              </a:buClr>
              <a:buSzPts val="2700"/>
              <a:buChar char="●"/>
            </a:pPr>
            <a:r>
              <a:rPr b="1" lang="en-US" sz="2700">
                <a:solidFill>
                  <a:schemeClr val="dk1"/>
                </a:solidFill>
              </a:rPr>
              <a:t>The PIT count will take place on: Jan 23rd-25th</a:t>
            </a:r>
            <a:endParaRPr b="1" sz="2700">
              <a:solidFill>
                <a:schemeClr val="dk1"/>
              </a:solidFill>
            </a:endParaRPr>
          </a:p>
          <a:p>
            <a:pPr indent="-400050" lvl="0" marL="457200" rtl="0" algn="l">
              <a:lnSpc>
                <a:spcPct val="100000"/>
              </a:lnSpc>
              <a:spcBef>
                <a:spcPts val="1000"/>
              </a:spcBef>
              <a:spcAft>
                <a:spcPts val="0"/>
              </a:spcAft>
              <a:buClr>
                <a:schemeClr val="dk1"/>
              </a:buClr>
              <a:buSzPts val="2700"/>
              <a:buChar char="●"/>
            </a:pPr>
            <a:r>
              <a:rPr lang="en-US" sz="2700">
                <a:solidFill>
                  <a:schemeClr val="dk1"/>
                </a:solidFill>
              </a:rPr>
              <a:t>Multiple shifts available: 9am-Noon, Noon-3pm, 3-6pm, 6-9pm</a:t>
            </a:r>
            <a:endParaRPr sz="2700">
              <a:solidFill>
                <a:schemeClr val="dk1"/>
              </a:solidFill>
            </a:endParaRPr>
          </a:p>
          <a:p>
            <a:pPr indent="-400050" lvl="0" marL="457200" rtl="0" algn="l">
              <a:lnSpc>
                <a:spcPct val="100000"/>
              </a:lnSpc>
              <a:spcBef>
                <a:spcPts val="1000"/>
              </a:spcBef>
              <a:spcAft>
                <a:spcPts val="0"/>
              </a:spcAft>
              <a:buClr>
                <a:schemeClr val="dk1"/>
              </a:buClr>
              <a:buSzPts val="2700"/>
              <a:buChar char="●"/>
            </a:pPr>
            <a:r>
              <a:rPr lang="en-US" sz="2700">
                <a:solidFill>
                  <a:schemeClr val="dk1"/>
                </a:solidFill>
              </a:rPr>
              <a:t>Shifts available in </a:t>
            </a:r>
            <a:r>
              <a:rPr lang="en-US" sz="2700" u="sng">
                <a:solidFill>
                  <a:schemeClr val="hlink"/>
                </a:solidFill>
                <a:hlinkClick r:id="rId3"/>
              </a:rPr>
              <a:t>Orange</a:t>
            </a:r>
            <a:r>
              <a:rPr lang="en-US" sz="2700">
                <a:solidFill>
                  <a:schemeClr val="dk1"/>
                </a:solidFill>
              </a:rPr>
              <a:t>, </a:t>
            </a:r>
            <a:r>
              <a:rPr lang="en-US" sz="2700" u="sng">
                <a:solidFill>
                  <a:schemeClr val="hlink"/>
                </a:solidFill>
                <a:hlinkClick r:id="rId4"/>
              </a:rPr>
              <a:t>Osceola</a:t>
            </a:r>
            <a:r>
              <a:rPr lang="en-US" sz="2700">
                <a:solidFill>
                  <a:schemeClr val="dk1"/>
                </a:solidFill>
              </a:rPr>
              <a:t> and </a:t>
            </a:r>
            <a:r>
              <a:rPr lang="en-US" sz="2700" u="sng">
                <a:solidFill>
                  <a:schemeClr val="hlink"/>
                </a:solidFill>
                <a:hlinkClick r:id="rId5"/>
              </a:rPr>
              <a:t>Seminole</a:t>
            </a:r>
            <a:r>
              <a:rPr lang="en-US" sz="2700">
                <a:solidFill>
                  <a:schemeClr val="dk1"/>
                </a:solidFill>
              </a:rPr>
              <a:t> Counties</a:t>
            </a:r>
            <a:endParaRPr sz="2700">
              <a:solidFill>
                <a:schemeClr val="dk1"/>
              </a:solidFill>
            </a:endParaRPr>
          </a:p>
          <a:p>
            <a:pPr indent="-400050" lvl="0" marL="457200" rtl="0" algn="l">
              <a:lnSpc>
                <a:spcPct val="100000"/>
              </a:lnSpc>
              <a:spcBef>
                <a:spcPts val="1000"/>
              </a:spcBef>
              <a:spcAft>
                <a:spcPts val="1000"/>
              </a:spcAft>
              <a:buClr>
                <a:schemeClr val="dk1"/>
              </a:buClr>
              <a:buSzPts val="2700"/>
              <a:buChar char="●"/>
            </a:pPr>
            <a:r>
              <a:rPr lang="en-US" sz="2700">
                <a:solidFill>
                  <a:schemeClr val="dk1"/>
                </a:solidFill>
              </a:rPr>
              <a:t>Click the links above to sign up!</a:t>
            </a:r>
            <a:endParaRPr sz="27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3600">
                <a:solidFill>
                  <a:schemeClr val="dk2"/>
                </a:solidFill>
              </a:rPr>
              <a:t>PIT Count</a:t>
            </a:r>
            <a:endParaRPr b="1" sz="3600">
              <a:solidFill>
                <a:schemeClr val="dk2"/>
              </a:solidFill>
            </a:endParaRPr>
          </a:p>
        </p:txBody>
      </p:sp>
      <p:sp>
        <p:nvSpPr>
          <p:cNvPr id="104" name="Google Shape;104;p20"/>
          <p:cNvSpPr txBox="1"/>
          <p:nvPr>
            <p:ph idx="1" type="body"/>
          </p:nvPr>
        </p:nvSpPr>
        <p:spPr>
          <a:xfrm>
            <a:off x="311700" y="1456250"/>
            <a:ext cx="8520600" cy="48606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dk1"/>
              </a:buClr>
              <a:buSzPts val="1900"/>
              <a:buChar char="●"/>
            </a:pPr>
            <a:r>
              <a:rPr b="1" lang="en-US" sz="1900">
                <a:solidFill>
                  <a:schemeClr val="dk1"/>
                </a:solidFill>
              </a:rPr>
              <a:t>Per updates to the FY2024 HMIS Data Standards, HUD combined the race and ethnicity options into a single element that now allows for the response options below.</a:t>
            </a:r>
            <a:r>
              <a:rPr lang="en-US" sz="1900">
                <a:solidFill>
                  <a:schemeClr val="dk1"/>
                </a:solidFill>
              </a:rPr>
              <a:t> </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US" sz="1900">
                <a:solidFill>
                  <a:schemeClr val="dk1"/>
                </a:solidFill>
              </a:rPr>
              <a:t>1) American Indian, Alaska Native, or Indigenous </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US" sz="1900">
                <a:solidFill>
                  <a:schemeClr val="dk1"/>
                </a:solidFill>
              </a:rPr>
              <a:t>2) Asian or Asian American </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US" sz="1900">
                <a:solidFill>
                  <a:schemeClr val="dk1"/>
                </a:solidFill>
              </a:rPr>
              <a:t>3) Black, African American, or African </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US" sz="1900">
                <a:solidFill>
                  <a:schemeClr val="dk1"/>
                </a:solidFill>
              </a:rPr>
              <a:t>4) Hispanic/Latina/e/o </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US" sz="1900">
                <a:solidFill>
                  <a:schemeClr val="dk1"/>
                </a:solidFill>
              </a:rPr>
              <a:t>5) Middle Eastern or North African </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lang="en-US" sz="1900">
                <a:solidFill>
                  <a:schemeClr val="dk1"/>
                </a:solidFill>
              </a:rPr>
              <a:t>6) Native Hawaiian or Pacific Islander </a:t>
            </a:r>
            <a:endParaRPr sz="1900">
              <a:solidFill>
                <a:schemeClr val="dk1"/>
              </a:solidFill>
            </a:endParaRPr>
          </a:p>
          <a:p>
            <a:pPr indent="-349250" lvl="0" marL="457200" rtl="0" algn="l">
              <a:lnSpc>
                <a:spcPct val="100000"/>
              </a:lnSpc>
              <a:spcBef>
                <a:spcPts val="1000"/>
              </a:spcBef>
              <a:spcAft>
                <a:spcPts val="1000"/>
              </a:spcAft>
              <a:buClr>
                <a:schemeClr val="dk1"/>
              </a:buClr>
              <a:buSzPts val="1900"/>
              <a:buChar char="●"/>
            </a:pPr>
            <a:r>
              <a:rPr lang="en-US" sz="1900">
                <a:solidFill>
                  <a:schemeClr val="dk1"/>
                </a:solidFill>
              </a:rPr>
              <a:t>7) </a:t>
            </a:r>
            <a:r>
              <a:rPr lang="en-US" sz="1900">
                <a:solidFill>
                  <a:schemeClr val="dk1"/>
                </a:solidFill>
              </a:rPr>
              <a:t>White </a:t>
            </a:r>
            <a:endParaRPr sz="1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3600">
                <a:solidFill>
                  <a:schemeClr val="dk2"/>
                </a:solidFill>
              </a:rPr>
              <a:t>PIT Count</a:t>
            </a:r>
            <a:endParaRPr b="1" sz="3600">
              <a:solidFill>
                <a:schemeClr val="dk2"/>
              </a:solidFill>
            </a:endParaRPr>
          </a:p>
        </p:txBody>
      </p:sp>
      <p:sp>
        <p:nvSpPr>
          <p:cNvPr id="110" name="Google Shape;110;p21"/>
          <p:cNvSpPr txBox="1"/>
          <p:nvPr>
            <p:ph idx="1" type="body"/>
          </p:nvPr>
        </p:nvSpPr>
        <p:spPr>
          <a:xfrm>
            <a:off x="311700" y="1456250"/>
            <a:ext cx="8520600" cy="48606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dk1"/>
              </a:buClr>
              <a:buSzPts val="1900"/>
              <a:buChar char="●"/>
            </a:pPr>
            <a:r>
              <a:rPr b="1" lang="en-US" sz="1900">
                <a:solidFill>
                  <a:schemeClr val="dk1"/>
                </a:solidFill>
              </a:rPr>
              <a:t>CoCs should continue to allow people experiencing homelessness to select as many options that apply to them as they want. When reporting to HUD CoCs will report based on the following categories. </a:t>
            </a:r>
            <a:endParaRPr b="1" sz="1900">
              <a:solidFill>
                <a:schemeClr val="dk1"/>
              </a:solidFill>
            </a:endParaRPr>
          </a:p>
          <a:p>
            <a:pPr indent="-349250" lvl="0" marL="457200" rtl="0" algn="l">
              <a:lnSpc>
                <a:spcPct val="100000"/>
              </a:lnSpc>
              <a:spcBef>
                <a:spcPts val="0"/>
              </a:spcBef>
              <a:spcAft>
                <a:spcPts val="0"/>
              </a:spcAft>
              <a:buClr>
                <a:schemeClr val="dk1"/>
              </a:buClr>
              <a:buSzPts val="1900"/>
              <a:buChar char="●"/>
            </a:pPr>
            <a:r>
              <a:rPr lang="en-US" sz="1900">
                <a:solidFill>
                  <a:schemeClr val="dk1"/>
                </a:solidFill>
              </a:rPr>
              <a:t>1)</a:t>
            </a:r>
            <a:r>
              <a:rPr lang="en-US" sz="1600">
                <a:solidFill>
                  <a:schemeClr val="dk1"/>
                </a:solidFill>
              </a:rPr>
              <a:t> American Indian, Alaska Native, or Indigenous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2) American Indian, Alaska Native, or Indigenous &amp; Hispanic/Latina/e/o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3) Asian or Asian American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4) Asian or Asian American &amp; Hispanic/Latina/e/o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5) Black, African American, or African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6) Black, African American, or African &amp; Hispanic/Latina/e/o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7) Hispanic/Latina/e/o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8) Middle Eastern or North African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9) Middle Eastern or North African &amp; Hispanic/Latina/e/o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10) Native Hawaiian or Pacific Islander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11) Native Hawaiian or Pacific Islander &amp; Hispanic/Latina/e/o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12) White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13) White &amp; Hispanic/Latina/e/o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14) Multi-Racial &amp; Hispanic/Latina/e/o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15) Multi-Racial (not Hispanic/Latina/e/o)</a:t>
            </a:r>
            <a:endParaRPr sz="1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363400"/>
            <a:ext cx="8520600" cy="98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3600">
                <a:solidFill>
                  <a:schemeClr val="dk2"/>
                </a:solidFill>
              </a:rPr>
              <a:t>PIT Count</a:t>
            </a:r>
            <a:endParaRPr b="1" sz="3600">
              <a:solidFill>
                <a:schemeClr val="dk2"/>
              </a:solidFill>
            </a:endParaRPr>
          </a:p>
        </p:txBody>
      </p:sp>
      <p:sp>
        <p:nvSpPr>
          <p:cNvPr id="116" name="Google Shape;116;p22"/>
          <p:cNvSpPr txBox="1"/>
          <p:nvPr>
            <p:ph idx="1" type="body"/>
          </p:nvPr>
        </p:nvSpPr>
        <p:spPr>
          <a:xfrm>
            <a:off x="311700" y="1456250"/>
            <a:ext cx="8520600" cy="48606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dk1"/>
              </a:buClr>
              <a:buSzPts val="1900"/>
              <a:buChar char="●"/>
            </a:pPr>
            <a:r>
              <a:rPr b="1" lang="en-US" sz="1900">
                <a:solidFill>
                  <a:schemeClr val="dk1"/>
                </a:solidFill>
              </a:rPr>
              <a:t>Changes to the Gender data element will work similarly.People </a:t>
            </a:r>
            <a:r>
              <a:rPr b="1" lang="en-US" sz="1900">
                <a:solidFill>
                  <a:schemeClr val="dk1"/>
                </a:solidFill>
              </a:rPr>
              <a:t>experiencing</a:t>
            </a:r>
            <a:r>
              <a:rPr b="1" lang="en-US" sz="1900">
                <a:solidFill>
                  <a:schemeClr val="dk1"/>
                </a:solidFill>
              </a:rPr>
              <a:t> homelessness will have the ability to select multiple gender response options. </a:t>
            </a:r>
            <a:r>
              <a:rPr b="1" lang="en-US" sz="1900">
                <a:solidFill>
                  <a:schemeClr val="dk1"/>
                </a:solidFill>
              </a:rPr>
              <a:t>If more than one gender is selected, CoC’s will report the data in the following categories:</a:t>
            </a:r>
            <a:endParaRPr b="1" sz="1900">
              <a:solidFill>
                <a:schemeClr val="dk1"/>
              </a:solidFill>
            </a:endParaRPr>
          </a:p>
          <a:p>
            <a:pPr indent="-349250" lvl="0" marL="457200" rtl="0" algn="l">
              <a:lnSpc>
                <a:spcPct val="100000"/>
              </a:lnSpc>
              <a:spcBef>
                <a:spcPts val="0"/>
              </a:spcBef>
              <a:spcAft>
                <a:spcPts val="0"/>
              </a:spcAft>
              <a:buClr>
                <a:schemeClr val="dk1"/>
              </a:buClr>
              <a:buSzPts val="1900"/>
              <a:buChar char="●"/>
            </a:pPr>
            <a:r>
              <a:rPr lang="en-US" sz="1900">
                <a:solidFill>
                  <a:schemeClr val="dk1"/>
                </a:solidFill>
              </a:rPr>
              <a:t>1) Includes Woman (Girl if child) </a:t>
            </a:r>
            <a:endParaRPr sz="1900">
              <a:solidFill>
                <a:schemeClr val="dk1"/>
              </a:solidFill>
            </a:endParaRPr>
          </a:p>
          <a:p>
            <a:pPr indent="-349250" lvl="0" marL="457200" rtl="0" algn="l">
              <a:lnSpc>
                <a:spcPct val="100000"/>
              </a:lnSpc>
              <a:spcBef>
                <a:spcPts val="0"/>
              </a:spcBef>
              <a:spcAft>
                <a:spcPts val="0"/>
              </a:spcAft>
              <a:buClr>
                <a:schemeClr val="dk1"/>
              </a:buClr>
              <a:buSzPts val="1900"/>
              <a:buChar char="●"/>
            </a:pPr>
            <a:r>
              <a:rPr lang="en-US" sz="1900">
                <a:solidFill>
                  <a:schemeClr val="dk1"/>
                </a:solidFill>
              </a:rPr>
              <a:t>2) Includes Man (Boy if child) </a:t>
            </a:r>
            <a:endParaRPr sz="1900">
              <a:solidFill>
                <a:schemeClr val="dk1"/>
              </a:solidFill>
            </a:endParaRPr>
          </a:p>
          <a:p>
            <a:pPr indent="-349250" lvl="0" marL="457200" rtl="0" algn="l">
              <a:lnSpc>
                <a:spcPct val="100000"/>
              </a:lnSpc>
              <a:spcBef>
                <a:spcPts val="0"/>
              </a:spcBef>
              <a:spcAft>
                <a:spcPts val="0"/>
              </a:spcAft>
              <a:buClr>
                <a:schemeClr val="dk1"/>
              </a:buClr>
              <a:buSzPts val="1900"/>
              <a:buChar char="●"/>
            </a:pPr>
            <a:r>
              <a:rPr lang="en-US" sz="1900">
                <a:solidFill>
                  <a:schemeClr val="dk1"/>
                </a:solidFill>
              </a:rPr>
              <a:t>3) Includes Culturally Specific Identity (e.g., Two-Spirit) </a:t>
            </a:r>
            <a:endParaRPr sz="1900">
              <a:solidFill>
                <a:schemeClr val="dk1"/>
              </a:solidFill>
            </a:endParaRPr>
          </a:p>
          <a:p>
            <a:pPr indent="-349250" lvl="0" marL="457200" rtl="0" algn="l">
              <a:lnSpc>
                <a:spcPct val="100000"/>
              </a:lnSpc>
              <a:spcBef>
                <a:spcPts val="0"/>
              </a:spcBef>
              <a:spcAft>
                <a:spcPts val="0"/>
              </a:spcAft>
              <a:buClr>
                <a:schemeClr val="dk1"/>
              </a:buClr>
              <a:buSzPts val="1900"/>
              <a:buChar char="●"/>
            </a:pPr>
            <a:r>
              <a:rPr lang="en-US" sz="1900">
                <a:solidFill>
                  <a:schemeClr val="dk1"/>
                </a:solidFill>
              </a:rPr>
              <a:t>4) Includes Transgender </a:t>
            </a:r>
            <a:endParaRPr sz="1900">
              <a:solidFill>
                <a:schemeClr val="dk1"/>
              </a:solidFill>
            </a:endParaRPr>
          </a:p>
          <a:p>
            <a:pPr indent="-349250" lvl="0" marL="457200" rtl="0" algn="l">
              <a:lnSpc>
                <a:spcPct val="100000"/>
              </a:lnSpc>
              <a:spcBef>
                <a:spcPts val="0"/>
              </a:spcBef>
              <a:spcAft>
                <a:spcPts val="0"/>
              </a:spcAft>
              <a:buClr>
                <a:schemeClr val="dk1"/>
              </a:buClr>
              <a:buSzPts val="1900"/>
              <a:buChar char="●"/>
            </a:pPr>
            <a:r>
              <a:rPr lang="en-US" sz="1900">
                <a:solidFill>
                  <a:schemeClr val="dk1"/>
                </a:solidFill>
              </a:rPr>
              <a:t>5) Includes Non-Binary </a:t>
            </a:r>
            <a:endParaRPr sz="1900">
              <a:solidFill>
                <a:schemeClr val="dk1"/>
              </a:solidFill>
            </a:endParaRPr>
          </a:p>
          <a:p>
            <a:pPr indent="-349250" lvl="0" marL="457200" rtl="0" algn="l">
              <a:lnSpc>
                <a:spcPct val="100000"/>
              </a:lnSpc>
              <a:spcBef>
                <a:spcPts val="0"/>
              </a:spcBef>
              <a:spcAft>
                <a:spcPts val="0"/>
              </a:spcAft>
              <a:buClr>
                <a:schemeClr val="dk1"/>
              </a:buClr>
              <a:buSzPts val="1900"/>
              <a:buChar char="●"/>
            </a:pPr>
            <a:r>
              <a:rPr lang="en-US" sz="1900">
                <a:solidFill>
                  <a:schemeClr val="dk1"/>
                </a:solidFill>
              </a:rPr>
              <a:t>6) Includes Questioning </a:t>
            </a:r>
            <a:endParaRPr sz="1900">
              <a:solidFill>
                <a:schemeClr val="dk1"/>
              </a:solidFill>
            </a:endParaRPr>
          </a:p>
          <a:p>
            <a:pPr indent="-349250" lvl="0" marL="457200" rtl="0" algn="l">
              <a:lnSpc>
                <a:spcPct val="100000"/>
              </a:lnSpc>
              <a:spcBef>
                <a:spcPts val="0"/>
              </a:spcBef>
              <a:spcAft>
                <a:spcPts val="0"/>
              </a:spcAft>
              <a:buClr>
                <a:schemeClr val="dk1"/>
              </a:buClr>
              <a:buSzPts val="1900"/>
              <a:buChar char="●"/>
            </a:pPr>
            <a:r>
              <a:rPr lang="en-US" sz="1900">
                <a:solidFill>
                  <a:schemeClr val="dk1"/>
                </a:solidFill>
              </a:rPr>
              <a:t>7) Includes Different Identity</a:t>
            </a:r>
            <a:endParaRPr sz="19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