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y="6858000" cx="9144000"/>
  <p:notesSz cx="6858000" cy="9144000"/>
  <p:embeddedFontLst>
    <p:embeddedFont>
      <p:font typeface="Roboto"/>
      <p:regular r:id="rId43"/>
      <p:bold r:id="rId44"/>
      <p:italic r:id="rId45"/>
      <p:boldItalic r:id="rId46"/>
    </p:embeddedFont>
    <p:embeddedFont>
      <p:font typeface="Garamond"/>
      <p:regular r:id="rId47"/>
      <p:bold r:id="rId48"/>
      <p:italic r:id="rId49"/>
      <p:boldItalic r:id="rId50"/>
    </p:embeddedFont>
    <p:embeddedFont>
      <p:font typeface="Cabin"/>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ACFA6D-D7F1-4C4F-AD5C-7348F4950D83}">
  <a:tblStyle styleId="{0EACFA6D-D7F1-4C4F-AD5C-7348F4950D8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0C1C85C-67B4-4467-A167-25BE648578D3}"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Garamond-bold.fntdata"/><Relationship Id="rId47" Type="http://schemas.openxmlformats.org/officeDocument/2006/relationships/font" Target="fonts/Garamond-regular.fntdata"/><Relationship Id="rId49" Type="http://schemas.openxmlformats.org/officeDocument/2006/relationships/font" Target="fonts/Garamon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Cabin-regular.fntdata"/><Relationship Id="rId50" Type="http://schemas.openxmlformats.org/officeDocument/2006/relationships/font" Target="fonts/Garamond-boldItalic.fntdata"/><Relationship Id="rId53" Type="http://schemas.openxmlformats.org/officeDocument/2006/relationships/font" Target="fonts/Cabin-italic.fntdata"/><Relationship Id="rId52" Type="http://schemas.openxmlformats.org/officeDocument/2006/relationships/font" Target="fonts/Cabin-bold.fntdata"/><Relationship Id="rId11" Type="http://schemas.openxmlformats.org/officeDocument/2006/relationships/slide" Target="slides/slide3.xml"/><Relationship Id="rId10" Type="http://schemas.openxmlformats.org/officeDocument/2006/relationships/slide" Target="slides/slide2.xml"/><Relationship Id="rId54" Type="http://schemas.openxmlformats.org/officeDocument/2006/relationships/font" Target="fonts/Cabin-bold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miscfl.org/hmis-advisory-committee-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Call to order: Brad   -All in attendance verify name, add agency</a:t>
            </a:r>
            <a:endParaRPr/>
          </a:p>
          <a:p>
            <a:pPr indent="0" lvl="0" marL="0" rtl="0" algn="l">
              <a:spcBef>
                <a:spcPts val="0"/>
              </a:spcBef>
              <a:spcAft>
                <a:spcPts val="0"/>
              </a:spcAft>
              <a:buNone/>
            </a:pPr>
            <a:r>
              <a:rPr lang="en-US"/>
              <a:t>Next slide: Brad (agenda)</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15259823e_3_10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199" name="Google Shape;199;g2615259823e_3_1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15259823e_3_10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05" name="Google Shape;205;g2615259823e_3_1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615259823e_3_11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11" name="Google Shape;211;g2615259823e_3_1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615259823e_3_11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19" name="Google Shape;219;g2615259823e_3_1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615259823e_3_12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26" name="Google Shape;226;g2615259823e_3_1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615259823e_3_13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33" name="Google Shape;233;g2615259823e_3_1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615259823e_3_13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40" name="Google Shape;240;g2615259823e_3_1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15259823e_3_14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47" name="Google Shape;247;g2615259823e_3_1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15259823e_3_15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255" name="Google Shape;255;g2615259823e_3_1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615259823e_3_1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Presenter: Dr. Sullivan</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Aja Hunter</a:t>
            </a:r>
            <a:endParaRPr>
              <a:solidFill>
                <a:schemeClr val="dk1"/>
              </a:solidFill>
            </a:endParaRPr>
          </a:p>
        </p:txBody>
      </p:sp>
      <p:sp>
        <p:nvSpPr>
          <p:cNvPr id="261" name="Google Shape;261;g2615259823e_3_1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cdd47279f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Brad</a:t>
            </a:r>
            <a:endParaRPr/>
          </a:p>
          <a:p>
            <a:pPr indent="0" lvl="0" marL="0" rtl="0" algn="l">
              <a:spcBef>
                <a:spcPts val="0"/>
              </a:spcBef>
              <a:spcAft>
                <a:spcPts val="0"/>
              </a:spcAft>
              <a:buNone/>
            </a:pPr>
            <a:r>
              <a:rPr lang="en-US"/>
              <a:t>Next Slide: Brad</a:t>
            </a:r>
            <a:endParaRPr/>
          </a:p>
        </p:txBody>
      </p:sp>
      <p:sp>
        <p:nvSpPr>
          <p:cNvPr id="148" name="Google Shape;148;gecdd47279f_3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e60b8de553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e60b8de5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Ashley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Ashley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ea614f2b19_1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ea614f2b1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Ashley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Angel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e60b8de553_0_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e60b8de55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Angel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Angel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ea3c26545f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ea3c2654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Angel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Angel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e4604fa7df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e4604fa7d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Brittney/Chuck</a:t>
            </a:r>
            <a:endParaRPr/>
          </a:p>
          <a:p>
            <a:pPr indent="0" lvl="0" marL="0" rtl="0" algn="l">
              <a:spcBef>
                <a:spcPts val="0"/>
              </a:spcBef>
              <a:spcAft>
                <a:spcPts val="0"/>
              </a:spcAft>
              <a:buNone/>
            </a:pPr>
            <a:r>
              <a:rPr lang="en-US"/>
              <a:t>Next Slide: Wyatt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921134a5c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921134a5c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Racquel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Racquel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Racquel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Raquel</a:t>
            </a:r>
            <a:endParaRPr/>
          </a:p>
        </p:txBody>
      </p:sp>
      <p:sp>
        <p:nvSpPr>
          <p:cNvPr id="310" name="Google Shape;310;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5ff49fa9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75ff49fa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Racquel</a:t>
            </a:r>
            <a:endParaRPr/>
          </a:p>
          <a:p>
            <a:pPr indent="0" lvl="0" marL="0" rtl="0" algn="l">
              <a:spcBef>
                <a:spcPts val="0"/>
              </a:spcBef>
              <a:spcAft>
                <a:spcPts val="0"/>
              </a:spcAft>
              <a:buNone/>
            </a:pPr>
            <a:r>
              <a:rPr lang="en-US"/>
              <a:t>Next Slide: Racquel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eeb3639e0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Racquel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323" name="Google Shape;323;geeb3639e0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752f2d6245_0_2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752f2d624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Brittney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d6a6a52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Brad   -Committee Roll Call  </a:t>
            </a:r>
            <a:endParaRPr/>
          </a:p>
          <a:p>
            <a:pPr indent="0" lvl="0" marL="0" rtl="0" algn="l">
              <a:spcBef>
                <a:spcPts val="0"/>
              </a:spcBef>
              <a:spcAft>
                <a:spcPts val="0"/>
              </a:spcAft>
              <a:buNone/>
            </a:pPr>
            <a:r>
              <a:rPr lang="en-US"/>
              <a:t>Next Slide: Brad (Agenda Roll Call)</a:t>
            </a:r>
            <a:endParaRPr/>
          </a:p>
        </p:txBody>
      </p:sp>
      <p:sp>
        <p:nvSpPr>
          <p:cNvPr id="156" name="Google Shape;156;gfd6a6a52c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93be4fff86_0_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93be4fff8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Brad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38ff9372b8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38ff9372b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Brad</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Brad</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38ff9372b8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38ff9372b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Brad  -Open to motions by committee members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Brad</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14149fa151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Brad</a:t>
            </a:r>
            <a:r>
              <a:rPr lang="en-US">
                <a:solidFill>
                  <a:schemeClr val="dk1"/>
                </a:solidFill>
              </a:rPr>
              <a:t> Closes Meeting</a:t>
            </a:r>
            <a:endParaRPr/>
          </a:p>
        </p:txBody>
      </p:sp>
      <p:sp>
        <p:nvSpPr>
          <p:cNvPr id="387" name="Google Shape;387;g114149fa151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94e12a40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Brad    -Agenda Roll Call Vote (meeting minutes from last meeting uploaded here: </a:t>
            </a:r>
            <a:r>
              <a:rPr lang="en-US" u="sng">
                <a:solidFill>
                  <a:schemeClr val="hlink"/>
                </a:solidFill>
                <a:hlinkClick r:id="rId2"/>
              </a:rPr>
              <a:t>https://www.hmiscfl.org/hmis-advisory-committee-2/</a:t>
            </a:r>
            <a:r>
              <a:rPr lang="en-US"/>
              <a:t>)</a:t>
            </a:r>
            <a:endParaRPr/>
          </a:p>
          <a:p>
            <a:pPr indent="0" lvl="0" marL="0" rtl="0" algn="l">
              <a:spcBef>
                <a:spcPts val="0"/>
              </a:spcBef>
              <a:spcAft>
                <a:spcPts val="0"/>
              </a:spcAft>
              <a:buNone/>
            </a:pPr>
            <a:r>
              <a:rPr lang="en-US"/>
              <a:t>Next:  Brad</a:t>
            </a:r>
            <a:endParaRPr/>
          </a:p>
          <a:p>
            <a:pPr indent="0" lvl="0" marL="0" rtl="0" algn="l">
              <a:spcBef>
                <a:spcPts val="0"/>
              </a:spcBef>
              <a:spcAft>
                <a:spcPts val="0"/>
              </a:spcAft>
              <a:buNone/>
            </a:pPr>
            <a:r>
              <a:t/>
            </a:r>
            <a:endParaRPr/>
          </a:p>
        </p:txBody>
      </p:sp>
      <p:sp>
        <p:nvSpPr>
          <p:cNvPr id="162" name="Google Shape;162;g1394e12a40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8ff9372b8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8ff9372b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Brad</a:t>
            </a:r>
            <a:endParaRPr/>
          </a:p>
          <a:p>
            <a:pPr indent="0" lvl="0" marL="0" rtl="0" algn="l">
              <a:spcBef>
                <a:spcPts val="0"/>
              </a:spcBef>
              <a:spcAft>
                <a:spcPts val="0"/>
              </a:spcAft>
              <a:buNone/>
            </a:pPr>
            <a:r>
              <a:rPr lang="en-US"/>
              <a:t>Next Slide: Danielle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752f2d6245_0_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752f2d624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Danielle</a:t>
            </a:r>
            <a:endParaRPr/>
          </a:p>
          <a:p>
            <a:pPr indent="0" lvl="0" marL="0" rtl="0" algn="l">
              <a:spcBef>
                <a:spcPts val="0"/>
              </a:spcBef>
              <a:spcAft>
                <a:spcPts val="0"/>
              </a:spcAft>
              <a:buNone/>
            </a:pPr>
            <a:r>
              <a:rPr lang="en-US"/>
              <a:t>Next Slide: Dr. Andrew Sullivan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615259823e_3_7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Dr. Sullivan</a:t>
            </a:r>
            <a:endParaRPr/>
          </a:p>
        </p:txBody>
      </p:sp>
      <p:sp>
        <p:nvSpPr>
          <p:cNvPr id="181" name="Google Shape;181;g2615259823e_3_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615259823e_3_9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187" name="Google Shape;187;g2615259823e_3_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615259823e_3_9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Dr. Sullivan</a:t>
            </a:r>
            <a:endParaRPr/>
          </a:p>
        </p:txBody>
      </p:sp>
      <p:sp>
        <p:nvSpPr>
          <p:cNvPr id="193" name="Google Shape;193;g2615259823e_3_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 name="Shape 51"/>
        <p:cNvGrpSpPr/>
        <p:nvPr/>
      </p:nvGrpSpPr>
      <p:grpSpPr>
        <a:xfrm>
          <a:off x="0" y="0"/>
          <a:ext cx="0" cy="0"/>
          <a:chOff x="0" y="0"/>
          <a:chExt cx="0" cy="0"/>
        </a:xfrm>
      </p:grpSpPr>
      <p:sp>
        <p:nvSpPr>
          <p:cNvPr id="52" name="Google Shape;52;p12"/>
          <p:cNvSpPr txBox="1"/>
          <p:nvPr>
            <p:ph type="title"/>
          </p:nvPr>
        </p:nvSpPr>
        <p:spPr>
          <a:xfrm rot="5400000">
            <a:off x="4732151" y="2171589"/>
            <a:ext cx="58516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12"/>
          <p:cNvSpPr txBox="1"/>
          <p:nvPr>
            <p:ph idx="1" type="body"/>
          </p:nvPr>
        </p:nvSpPr>
        <p:spPr>
          <a:xfrm rot="5400000">
            <a:off x="541450" y="190689"/>
            <a:ext cx="58516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12"/>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3"/>
          <p:cNvSpPr txBox="1"/>
          <p:nvPr>
            <p:ph type="title"/>
          </p:nvPr>
        </p:nvSpPr>
        <p:spPr>
          <a:xfrm>
            <a:off x="457200" y="274638"/>
            <a:ext cx="82296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13"/>
          <p:cNvSpPr txBox="1"/>
          <p:nvPr>
            <p:ph idx="1" type="body"/>
          </p:nvPr>
        </p:nvSpPr>
        <p:spPr>
          <a:xfrm>
            <a:off x="457200" y="1600200"/>
            <a:ext cx="8229600" cy="4526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8" name="Google Shape;58;p13"/>
          <p:cNvSpPr txBox="1"/>
          <p:nvPr>
            <p:ph idx="10" type="dt"/>
          </p:nvPr>
        </p:nvSpPr>
        <p:spPr>
          <a:xfrm>
            <a:off x="457200" y="6356350"/>
            <a:ext cx="2133600" cy="365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3"/>
          <p:cNvSpPr txBox="1"/>
          <p:nvPr>
            <p:ph idx="11" type="ftr"/>
          </p:nvPr>
        </p:nvSpPr>
        <p:spPr>
          <a:xfrm>
            <a:off x="3124200" y="6356350"/>
            <a:ext cx="2895600" cy="365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3"/>
          <p:cNvSpPr txBox="1"/>
          <p:nvPr>
            <p:ph idx="12" type="sldNum"/>
          </p:nvPr>
        </p:nvSpPr>
        <p:spPr>
          <a:xfrm>
            <a:off x="6553200" y="6356350"/>
            <a:ext cx="2133600" cy="365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5"/>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Garamon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2" name="Google Shape;72;p1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5"/>
          <p:cNvSpPr/>
          <p:nvPr/>
        </p:nvSpPr>
        <p:spPr>
          <a:xfrm>
            <a:off x="0" y="6633009"/>
            <a:ext cx="9144000" cy="224991"/>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76" name="Google Shape;76;p15"/>
          <p:cNvPicPr preferRelativeResize="0"/>
          <p:nvPr/>
        </p:nvPicPr>
        <p:blipFill rotWithShape="1">
          <a:blip r:embed="rId2">
            <a:alphaModFix/>
          </a:blip>
          <a:srcRect b="0" l="0" r="0" t="0"/>
          <a:stretch/>
        </p:blipFill>
        <p:spPr>
          <a:xfrm>
            <a:off x="8615421" y="6087031"/>
            <a:ext cx="428507" cy="5782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p17"/>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Garamon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7"/>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6" name="Google Shape;86;p1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6" name="Shape 96"/>
        <p:cNvGrpSpPr/>
        <p:nvPr/>
      </p:nvGrpSpPr>
      <p:grpSpPr>
        <a:xfrm>
          <a:off x="0" y="0"/>
          <a:ext cx="0" cy="0"/>
          <a:chOff x="0" y="0"/>
          <a:chExt cx="0" cy="0"/>
        </a:xfrm>
      </p:grpSpPr>
      <p:sp>
        <p:nvSpPr>
          <p:cNvPr id="97" name="Google Shape;97;p19"/>
          <p:cNvSpPr txBox="1"/>
          <p:nvPr>
            <p:ph type="title"/>
          </p:nvPr>
        </p:nvSpPr>
        <p:spPr>
          <a:xfrm>
            <a:off x="629841"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9"/>
          <p:cNvSpPr txBox="1"/>
          <p:nvPr>
            <p:ph idx="1" type="body"/>
          </p:nvPr>
        </p:nvSpPr>
        <p:spPr>
          <a:xfrm>
            <a:off x="629841"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9" name="Google Shape;99;p19"/>
          <p:cNvSpPr txBox="1"/>
          <p:nvPr>
            <p:ph idx="2" type="body"/>
          </p:nvPr>
        </p:nvSpPr>
        <p:spPr>
          <a:xfrm>
            <a:off x="629841"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1" name="Google Shape;101;p1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aramon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2"/>
          <p:cNvSpPr txBox="1"/>
          <p:nvPr>
            <p:ph idx="1" type="body"/>
          </p:nvPr>
        </p:nvSpPr>
        <p:spPr>
          <a:xfrm>
            <a:off x="3887391" y="987425"/>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7" name="Google Shape;117;p2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8" name="Google Shape;118;p2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aramon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3"/>
          <p:cNvSpPr/>
          <p:nvPr>
            <p:ph idx="2" type="pic"/>
          </p:nvPr>
        </p:nvSpPr>
        <p:spPr>
          <a:xfrm>
            <a:off x="3887391" y="987425"/>
            <a:ext cx="4629150" cy="4873625"/>
          </a:xfrm>
          <a:prstGeom prst="rect">
            <a:avLst/>
          </a:prstGeom>
          <a:noFill/>
          <a:ln>
            <a:noFill/>
          </a:ln>
        </p:spPr>
      </p:sp>
      <p:sp>
        <p:nvSpPr>
          <p:cNvPr id="124" name="Google Shape;124;p23"/>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5" name="Google Shape;125;p2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4"/>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2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5"/>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5"/>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2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7"/>
          <p:cNvSpPr txBox="1"/>
          <p:nvPr>
            <p:ph type="title"/>
          </p:nvPr>
        </p:nvSpPr>
        <p:spPr>
          <a:xfrm>
            <a:off x="311700" y="593367"/>
            <a:ext cx="8520600" cy="76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3" name="Google Shape;33;p7"/>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4" name="Google Shape;34;p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0" name="Shape 40"/>
        <p:cNvGrpSpPr/>
        <p:nvPr/>
      </p:nvGrpSpPr>
      <p:grpSpPr>
        <a:xfrm>
          <a:off x="0" y="0"/>
          <a:ext cx="0" cy="0"/>
          <a:chOff x="0" y="0"/>
          <a:chExt cx="0" cy="0"/>
        </a:xfrm>
      </p:grpSpPr>
      <p:sp>
        <p:nvSpPr>
          <p:cNvPr id="41" name="Google Shape;41;p9"/>
          <p:cNvSpPr/>
          <p:nvPr/>
        </p:nvSpPr>
        <p:spPr>
          <a:xfrm>
            <a:off x="0" y="1537930"/>
            <a:ext cx="9144000" cy="483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42" name="Google Shape;42;p9"/>
          <p:cNvPicPr preferRelativeResize="0"/>
          <p:nvPr/>
        </p:nvPicPr>
        <p:blipFill rotWithShape="1">
          <a:blip r:embed="rId2">
            <a:alphaModFix/>
          </a:blip>
          <a:srcRect b="0" l="0" r="0" t="0"/>
          <a:stretch/>
        </p:blipFill>
        <p:spPr>
          <a:xfrm>
            <a:off x="3543142" y="428151"/>
            <a:ext cx="1543284" cy="9679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10"/>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0"/>
          <p:cNvSpPr txBox="1"/>
          <p:nvPr>
            <p:ph idx="1" type="subTitle"/>
          </p:nvPr>
        </p:nvSpPr>
        <p:spPr>
          <a:xfrm>
            <a:off x="1371600" y="3886200"/>
            <a:ext cx="6400800" cy="1752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6" name="Google Shape;46;p10"/>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7" name="Shape 47"/>
        <p:cNvGrpSpPr/>
        <p:nvPr/>
      </p:nvGrpSpPr>
      <p:grpSpPr>
        <a:xfrm>
          <a:off x="0" y="0"/>
          <a:ext cx="0" cy="0"/>
          <a:chOff x="0" y="0"/>
          <a:chExt cx="0" cy="0"/>
        </a:xfrm>
      </p:grpSpPr>
      <p:sp>
        <p:nvSpPr>
          <p:cNvPr id="48" name="Google Shape;48;p11"/>
          <p:cNvSpPr txBox="1"/>
          <p:nvPr>
            <p:ph type="title"/>
          </p:nvPr>
        </p:nvSpPr>
        <p:spPr>
          <a:xfrm>
            <a:off x="457200" y="274638"/>
            <a:ext cx="8229600" cy="1143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1"/>
          <p:cNvSpPr txBox="1"/>
          <p:nvPr>
            <p:ph idx="1" type="body"/>
          </p:nvPr>
        </p:nvSpPr>
        <p:spPr>
          <a:xfrm rot="5400000">
            <a:off x="2309001" y="-251600"/>
            <a:ext cx="45260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11.png"/><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a:blip r:embed="rId2">
            <a:alphaModFix/>
          </a:blip>
          <a:stretch>
            <a:fillRect/>
          </a:stretch>
        </p:blipFill>
        <p:spPr>
          <a:xfrm>
            <a:off x="7831000" y="139325"/>
            <a:ext cx="1114225" cy="676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35" name="Shape 35"/>
        <p:cNvGrpSpPr/>
        <p:nvPr/>
      </p:nvGrpSpPr>
      <p:grpSpPr>
        <a:xfrm>
          <a:off x="0" y="0"/>
          <a:ext cx="0" cy="0"/>
          <a:chOff x="0" y="0"/>
          <a:chExt cx="0" cy="0"/>
        </a:xfrm>
      </p:grpSpPr>
      <p:sp>
        <p:nvSpPr>
          <p:cNvPr id="36" name="Google Shape;36;p8"/>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8"/>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8"/>
          <p:cNvSpPr txBox="1"/>
          <p:nvPr>
            <p:ph idx="10" type="dt"/>
          </p:nvPr>
        </p:nvSpPr>
        <p:spPr>
          <a:xfrm>
            <a:off x="457200" y="6356748"/>
            <a:ext cx="2133600" cy="364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9" name="Google Shape;39;p8"/>
          <p:cNvPicPr preferRelativeResize="0"/>
          <p:nvPr/>
        </p:nvPicPr>
        <p:blipFill>
          <a:blip r:embed="rId2">
            <a:alphaModFix/>
          </a:blip>
          <a:stretch>
            <a:fillRect/>
          </a:stretch>
        </p:blipFill>
        <p:spPr>
          <a:xfrm>
            <a:off x="7831000" y="139333"/>
            <a:ext cx="1005800" cy="729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 id="214748365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Garamond"/>
              <a:buNone/>
              <a:defRPr b="0" i="0" sz="4400" u="none" cap="none" strike="noStrik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Garamond"/>
                <a:ea typeface="Garamond"/>
                <a:cs typeface="Garamond"/>
                <a:sym typeface="Garamon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Garamond"/>
                <a:ea typeface="Garamond"/>
                <a:cs typeface="Garamond"/>
                <a:sym typeface="Garamond"/>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Garamond"/>
                <a:ea typeface="Garamond"/>
                <a:cs typeface="Garamond"/>
                <a:sym typeface="Garamond"/>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aramond"/>
                <a:ea typeface="Garamond"/>
                <a:cs typeface="Garamond"/>
                <a:sym typeface="Garamond"/>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aramond"/>
                <a:ea typeface="Garamond"/>
                <a:cs typeface="Garamond"/>
                <a:sym typeface="Garamond"/>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14"/>
          <p:cNvSpPr/>
          <p:nvPr/>
        </p:nvSpPr>
        <p:spPr>
          <a:xfrm>
            <a:off x="0" y="6633009"/>
            <a:ext cx="9144000" cy="224991"/>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A29"/>
              </a:solidFill>
              <a:latin typeface="Calibri"/>
              <a:ea typeface="Calibri"/>
              <a:cs typeface="Calibri"/>
              <a:sym typeface="Calibri"/>
            </a:endParaRPr>
          </a:p>
        </p:txBody>
      </p:sp>
      <p:pic>
        <p:nvPicPr>
          <p:cNvPr id="68" name="Google Shape;68;p14"/>
          <p:cNvPicPr preferRelativeResize="0"/>
          <p:nvPr/>
        </p:nvPicPr>
        <p:blipFill rotWithShape="1">
          <a:blip r:embed="rId1">
            <a:alphaModFix/>
          </a:blip>
          <a:srcRect b="0" l="0" r="0" t="0"/>
          <a:stretch/>
        </p:blipFill>
        <p:spPr>
          <a:xfrm>
            <a:off x="8643996" y="6087031"/>
            <a:ext cx="428507" cy="5782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mailto:Andrew.sullivan@ucf.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mailto:referral@youragency.org" TargetMode="External"/><Relationship Id="rId4" Type="http://schemas.openxmlformats.org/officeDocument/2006/relationships/hyperlink" Target="http://hmiscfl.org/referral-setu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hsnuniversity.litmos.com/?C=1168507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www.hmiscfl.org" TargetMode="External"/><Relationship Id="rId4" Type="http://schemas.openxmlformats.org/officeDocument/2006/relationships/hyperlink" Target="mailto:hmis@hsncfl.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calendly.com/hmis/dataqualitymonitor" TargetMode="External"/><Relationship Id="rId4" Type="http://schemas.openxmlformats.org/officeDocument/2006/relationships/hyperlink" Target="http://www.hmiscfl.org" TargetMode="External"/><Relationship Id="rId5"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www.hmiscfl.org/system-performance-overview/" TargetMode="External"/><Relationship Id="rId4" Type="http://schemas.openxmlformats.org/officeDocument/2006/relationships/hyperlink" Target="https://www.hmiscfl.org/continuum-of-care-fl-507-system-performance-measure-dashboard/" TargetMode="External"/><Relationship Id="rId5" Type="http://schemas.openxmlformats.org/officeDocument/2006/relationships/hyperlink" Target="https://www.hmiscfl.org/reports/" TargetMode="External"/><Relationship Id="rId6" Type="http://schemas.openxmlformats.org/officeDocument/2006/relationships/hyperlink" Target="https://www.hmiscfl.org/repor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docs.google.com/forms/d/e/1FAIpQLSfWRuDpiCiyVnsNbeeZ-JEOB6JjQTwlYCGAVw_1JKDCjwuhlw/viewfor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hmiscfl.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ctrTitle"/>
          </p:nvPr>
        </p:nvSpPr>
        <p:spPr>
          <a:xfrm>
            <a:off x="685800" y="1620150"/>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145" name="Google Shape;145;p26"/>
          <p:cNvSpPr txBox="1"/>
          <p:nvPr>
            <p:ph idx="1" type="subTitle"/>
          </p:nvPr>
        </p:nvSpPr>
        <p:spPr>
          <a:xfrm>
            <a:off x="849100" y="348615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Nov 14th, 2023</a:t>
            </a:r>
            <a:br>
              <a:rPr lang="en-US">
                <a:solidFill>
                  <a:schemeClr val="dk1"/>
                </a:solidFill>
              </a:rPr>
            </a:br>
            <a:endParaRPr sz="1800">
              <a:solidFill>
                <a:schemeClr val="dk1"/>
              </a:solidFill>
            </a:endParaRPr>
          </a:p>
          <a:p>
            <a:pPr indent="0" lvl="0" marL="0" rtl="0" algn="ctr">
              <a:spcBef>
                <a:spcPts val="0"/>
              </a:spcBef>
              <a:spcAft>
                <a:spcPts val="0"/>
              </a:spcAft>
              <a:buClr>
                <a:srgbClr val="888888"/>
              </a:buClr>
              <a:buSzPts val="3200"/>
              <a:buNone/>
            </a:pPr>
            <a:r>
              <a:t/>
            </a:r>
            <a:endParaRPr sz="2700">
              <a:solidFill>
                <a:schemeClr val="dk1"/>
              </a:solidFill>
            </a:endParaRPr>
          </a:p>
          <a:p>
            <a:pPr indent="0" lvl="0" marL="0" rtl="0" algn="ctr">
              <a:spcBef>
                <a:spcPts val="0"/>
              </a:spcBef>
              <a:spcAft>
                <a:spcPts val="0"/>
              </a:spcAft>
              <a:buClr>
                <a:srgbClr val="888888"/>
              </a:buClr>
              <a:buSzPts val="3200"/>
              <a:buNone/>
            </a:pPr>
            <a:r>
              <a:rPr lang="en-US" sz="2700">
                <a:solidFill>
                  <a:schemeClr val="dk1"/>
                </a:solidFill>
              </a:rPr>
              <a:t>Brad Sefter</a:t>
            </a:r>
            <a:r>
              <a:rPr lang="en-US" sz="2700">
                <a:solidFill>
                  <a:schemeClr val="dk1"/>
                </a:solidFill>
              </a:rPr>
              <a:t>,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aramond"/>
              <a:buNone/>
            </a:pPr>
            <a:r>
              <a:rPr lang="en-US"/>
              <a:t>Data</a:t>
            </a:r>
            <a:endParaRPr/>
          </a:p>
        </p:txBody>
      </p:sp>
      <p:sp>
        <p:nvSpPr>
          <p:cNvPr id="202" name="Google Shape;202;p3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Homeless Management Information System (HMIS)</a:t>
            </a:r>
            <a:r>
              <a:rPr lang="en-US"/>
              <a:t> data </a:t>
            </a:r>
            <a:endParaRPr/>
          </a:p>
          <a:p>
            <a:pPr indent="-228600" lvl="1" marL="685800" rtl="0" algn="l">
              <a:lnSpc>
                <a:spcPct val="90000"/>
              </a:lnSpc>
              <a:spcBef>
                <a:spcPts val="500"/>
              </a:spcBef>
              <a:spcAft>
                <a:spcPts val="0"/>
              </a:spcAft>
              <a:buClr>
                <a:schemeClr val="dk1"/>
              </a:buClr>
              <a:buSzPts val="2400"/>
              <a:buChar char="•"/>
            </a:pPr>
            <a:r>
              <a:rPr lang="en-US"/>
              <a:t>2002-May 2023</a:t>
            </a:r>
            <a:endParaRPr/>
          </a:p>
          <a:p>
            <a:pPr indent="-228600" lvl="1" marL="685800" rtl="0" algn="l">
              <a:lnSpc>
                <a:spcPct val="90000"/>
              </a:lnSpc>
              <a:spcBef>
                <a:spcPts val="500"/>
              </a:spcBef>
              <a:spcAft>
                <a:spcPts val="0"/>
              </a:spcAft>
              <a:buClr>
                <a:schemeClr val="dk1"/>
              </a:buClr>
              <a:buSzPts val="2400"/>
              <a:buChar char="•"/>
            </a:pPr>
            <a:r>
              <a:rPr lang="en-US"/>
              <a:t>All shelter, transitional housing, permanent supportive housing, rapid rehousing, support services, and coordinated entry enrollments</a:t>
            </a:r>
            <a:endParaRPr/>
          </a:p>
          <a:p>
            <a:pPr indent="0" lvl="1" marL="457200" rtl="0" algn="l">
              <a:lnSpc>
                <a:spcPct val="90000"/>
              </a:lnSpc>
              <a:spcBef>
                <a:spcPts val="5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800"/>
              <a:buChar char="•"/>
            </a:pPr>
            <a:r>
              <a:rPr lang="en-US"/>
              <a:t>Limit sample to the 15,179 youth</a:t>
            </a:r>
            <a:endParaRPr/>
          </a:p>
          <a:p>
            <a:pPr indent="-228600" lvl="1" marL="685800" rtl="0" algn="l">
              <a:lnSpc>
                <a:spcPct val="90000"/>
              </a:lnSpc>
              <a:spcBef>
                <a:spcPts val="500"/>
              </a:spcBef>
              <a:spcAft>
                <a:spcPts val="0"/>
              </a:spcAft>
              <a:buClr>
                <a:schemeClr val="dk1"/>
              </a:buClr>
              <a:buSzPts val="2400"/>
              <a:buChar char="•"/>
            </a:pPr>
            <a:r>
              <a:rPr lang="en-US"/>
              <a:t>Look at youth-episode observations</a:t>
            </a:r>
            <a:endParaRPr/>
          </a:p>
          <a:p>
            <a:pPr indent="-228600" lvl="1" marL="685800" rtl="0" algn="l">
              <a:lnSpc>
                <a:spcPct val="90000"/>
              </a:lnSpc>
              <a:spcBef>
                <a:spcPts val="500"/>
              </a:spcBef>
              <a:spcAft>
                <a:spcPts val="0"/>
              </a:spcAft>
              <a:buClr>
                <a:schemeClr val="dk1"/>
              </a:buClr>
              <a:buSzPts val="2400"/>
              <a:buChar char="•"/>
            </a:pPr>
            <a:r>
              <a:rPr lang="en-US"/>
              <a:t>Consider multiple enrollments one episode if &lt;7 between enrollments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aramond"/>
              <a:buNone/>
            </a:pPr>
            <a:r>
              <a:rPr lang="en-US"/>
              <a:t>Methods</a:t>
            </a:r>
            <a:endParaRPr/>
          </a:p>
        </p:txBody>
      </p:sp>
      <p:sp>
        <p:nvSpPr>
          <p:cNvPr id="208" name="Google Shape;208;p36"/>
          <p:cNvSpPr txBox="1"/>
          <p:nvPr>
            <p:ph idx="1" type="body"/>
          </p:nvPr>
        </p:nvSpPr>
        <p:spPr>
          <a:xfrm>
            <a:off x="628650" y="1784225"/>
            <a:ext cx="7886700" cy="46674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t>Network Analysis</a:t>
            </a:r>
            <a:endParaRPr/>
          </a:p>
          <a:p>
            <a:pPr indent="-228600" lvl="1" marL="685800" rtl="0" algn="l">
              <a:lnSpc>
                <a:spcPct val="90000"/>
              </a:lnSpc>
              <a:spcBef>
                <a:spcPts val="500"/>
              </a:spcBef>
              <a:spcAft>
                <a:spcPts val="0"/>
              </a:spcAft>
              <a:buClr>
                <a:schemeClr val="dk1"/>
              </a:buClr>
              <a:buSzPts val="2400"/>
              <a:buChar char="•"/>
            </a:pPr>
            <a:r>
              <a:rPr lang="en-US"/>
              <a:t>Shows the multiple pathways youth took depending on exit type</a:t>
            </a:r>
            <a:endParaRPr/>
          </a:p>
          <a:p>
            <a:pPr indent="-228600" lvl="1" marL="685800" rtl="0" algn="l">
              <a:lnSpc>
                <a:spcPct val="90000"/>
              </a:lnSpc>
              <a:spcBef>
                <a:spcPts val="500"/>
              </a:spcBef>
              <a:spcAft>
                <a:spcPts val="0"/>
              </a:spcAft>
              <a:buClr>
                <a:schemeClr val="dk1"/>
              </a:buClr>
              <a:buSzPts val="2400"/>
              <a:buChar char="•"/>
            </a:pPr>
            <a:r>
              <a:rPr lang="en-US"/>
              <a:t>Exits</a:t>
            </a:r>
            <a:endParaRPr/>
          </a:p>
          <a:p>
            <a:pPr indent="-228600" lvl="2" marL="1143000" rtl="0" algn="l">
              <a:lnSpc>
                <a:spcPct val="90000"/>
              </a:lnSpc>
              <a:spcBef>
                <a:spcPts val="500"/>
              </a:spcBef>
              <a:spcAft>
                <a:spcPts val="0"/>
              </a:spcAft>
              <a:buClr>
                <a:schemeClr val="dk1"/>
              </a:buClr>
              <a:buSzPts val="2000"/>
              <a:buChar char="•"/>
            </a:pPr>
            <a:r>
              <a:rPr lang="en-US"/>
              <a:t>Permanent supportive housing, independent housing, transitional housing, institution, other shelter, unsheltered</a:t>
            </a:r>
            <a:endParaRPr/>
          </a:p>
          <a:p>
            <a:pPr indent="-101600" lvl="2" marL="1143000" rtl="0" algn="l">
              <a:lnSpc>
                <a:spcPct val="90000"/>
              </a:lnSpc>
              <a:spcBef>
                <a:spcPts val="500"/>
              </a:spcBef>
              <a:spcAft>
                <a:spcPts val="0"/>
              </a:spcAft>
              <a:buClr>
                <a:schemeClr val="dk1"/>
              </a:buClr>
              <a:buSzPts val="2000"/>
              <a:buNone/>
            </a:pPr>
            <a:r>
              <a:t/>
            </a:r>
            <a:endParaRPr/>
          </a:p>
          <a:p>
            <a:pPr indent="-228600" lvl="0" marL="228600" rtl="0" algn="l">
              <a:lnSpc>
                <a:spcPct val="90000"/>
              </a:lnSpc>
              <a:spcBef>
                <a:spcPts val="1000"/>
              </a:spcBef>
              <a:spcAft>
                <a:spcPts val="0"/>
              </a:spcAft>
              <a:buClr>
                <a:schemeClr val="dk1"/>
              </a:buClr>
              <a:buSzPts val="2800"/>
              <a:buChar char="•"/>
            </a:pPr>
            <a:r>
              <a:rPr lang="en-US"/>
              <a:t>Survival analysis</a:t>
            </a:r>
            <a:endParaRPr/>
          </a:p>
          <a:p>
            <a:pPr indent="-228600" lvl="1" marL="685800" rtl="0" algn="l">
              <a:lnSpc>
                <a:spcPct val="90000"/>
              </a:lnSpc>
              <a:spcBef>
                <a:spcPts val="500"/>
              </a:spcBef>
              <a:spcAft>
                <a:spcPts val="0"/>
              </a:spcAft>
              <a:buClr>
                <a:schemeClr val="dk1"/>
              </a:buClr>
              <a:buSzPts val="2400"/>
              <a:buChar char="•"/>
            </a:pPr>
            <a:r>
              <a:rPr lang="en-US"/>
              <a:t>How long until achieve housing, contingent on no return?</a:t>
            </a:r>
            <a:endParaRPr/>
          </a:p>
          <a:p>
            <a:pPr indent="-228600" lvl="1" marL="685800" rtl="0" algn="l">
              <a:lnSpc>
                <a:spcPct val="90000"/>
              </a:lnSpc>
              <a:spcBef>
                <a:spcPts val="500"/>
              </a:spcBef>
              <a:spcAft>
                <a:spcPts val="0"/>
              </a:spcAft>
              <a:buClr>
                <a:schemeClr val="dk1"/>
              </a:buClr>
              <a:buSzPts val="2400"/>
              <a:buChar char="•"/>
            </a:pPr>
            <a:r>
              <a:rPr b="1" lang="en-US"/>
              <a:t>Treatment: </a:t>
            </a:r>
            <a:r>
              <a:rPr lang="en-US"/>
              <a:t>using youth shelter compared with others</a:t>
            </a:r>
            <a:endParaRPr/>
          </a:p>
          <a:p>
            <a:pPr indent="-228600" lvl="1" marL="685800" rtl="0" algn="l">
              <a:lnSpc>
                <a:spcPct val="90000"/>
              </a:lnSpc>
              <a:spcBef>
                <a:spcPts val="500"/>
              </a:spcBef>
              <a:spcAft>
                <a:spcPts val="0"/>
              </a:spcAft>
              <a:buClr>
                <a:schemeClr val="dk1"/>
              </a:buClr>
              <a:buSzPts val="2400"/>
              <a:buChar char="•"/>
            </a:pPr>
            <a:r>
              <a:rPr lang="en-US"/>
              <a:t>Exact match youth based on demographics (race, gender, disability, veteran, age at entry) and control for entry month and year</a:t>
            </a:r>
            <a:endParaRPr/>
          </a:p>
          <a:p>
            <a:pPr indent="-228600" lvl="1" marL="685800" rtl="0" algn="l">
              <a:lnSpc>
                <a:spcPct val="90000"/>
              </a:lnSpc>
              <a:spcBef>
                <a:spcPts val="500"/>
              </a:spcBef>
              <a:spcAft>
                <a:spcPts val="0"/>
              </a:spcAft>
              <a:buClr>
                <a:schemeClr val="dk1"/>
              </a:buClr>
              <a:buSzPts val="2400"/>
              <a:buChar char="•"/>
            </a:pPr>
            <a:r>
              <a:rPr lang="en-US"/>
              <a:t>Limit to youth not returning for this analysis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aramond"/>
              <a:buNone/>
            </a:pPr>
            <a:r>
              <a:rPr lang="en-US"/>
              <a:t>The number of youth emergency shelter entries has declined</a:t>
            </a:r>
            <a:endParaRPr/>
          </a:p>
        </p:txBody>
      </p:sp>
      <p:sp>
        <p:nvSpPr>
          <p:cNvPr id="214" name="Google Shape;214;p3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15" name="Google Shape;215;p37"/>
          <p:cNvPicPr preferRelativeResize="0"/>
          <p:nvPr/>
        </p:nvPicPr>
        <p:blipFill rotWithShape="1">
          <a:blip r:embed="rId3">
            <a:alphaModFix/>
          </a:blip>
          <a:srcRect b="0" l="0" r="0" t="0"/>
          <a:stretch/>
        </p:blipFill>
        <p:spPr>
          <a:xfrm>
            <a:off x="1714499" y="2407525"/>
            <a:ext cx="5715000" cy="3428999"/>
          </a:xfrm>
          <a:prstGeom prst="rect">
            <a:avLst/>
          </a:prstGeom>
          <a:noFill/>
          <a:ln>
            <a:noFill/>
          </a:ln>
        </p:spPr>
      </p:pic>
      <p:pic>
        <p:nvPicPr>
          <p:cNvPr id="216" name="Google Shape;216;p37"/>
          <p:cNvPicPr preferRelativeResize="0"/>
          <p:nvPr/>
        </p:nvPicPr>
        <p:blipFill>
          <a:blip r:embed="rId4">
            <a:alphaModFix/>
          </a:blip>
          <a:stretch>
            <a:fillRect/>
          </a:stretch>
        </p:blipFill>
        <p:spPr>
          <a:xfrm>
            <a:off x="1287400" y="2023900"/>
            <a:ext cx="6992599" cy="41962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aramond"/>
              <a:buNone/>
            </a:pPr>
            <a:r>
              <a:rPr lang="en-US"/>
              <a:t>Most (71%) youth only had one episode</a:t>
            </a:r>
            <a:endParaRPr/>
          </a:p>
        </p:txBody>
      </p:sp>
      <p:sp>
        <p:nvSpPr>
          <p:cNvPr id="222" name="Google Shape;222;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23" name="Google Shape;223;p38"/>
          <p:cNvPicPr preferRelativeResize="0"/>
          <p:nvPr/>
        </p:nvPicPr>
        <p:blipFill>
          <a:blip r:embed="rId3">
            <a:alphaModFix/>
          </a:blip>
          <a:stretch>
            <a:fillRect/>
          </a:stretch>
        </p:blipFill>
        <p:spPr>
          <a:xfrm>
            <a:off x="1714500" y="2369150"/>
            <a:ext cx="57150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aramond"/>
              <a:buNone/>
            </a:pPr>
            <a:r>
              <a:rPr lang="en-US"/>
              <a:t>Half spent less than 24 days in services</a:t>
            </a:r>
            <a:endParaRPr/>
          </a:p>
        </p:txBody>
      </p:sp>
      <p:sp>
        <p:nvSpPr>
          <p:cNvPr id="229" name="Google Shape;229;p3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30" name="Google Shape;230;p39"/>
          <p:cNvPicPr preferRelativeResize="0"/>
          <p:nvPr/>
        </p:nvPicPr>
        <p:blipFill rotWithShape="1">
          <a:blip r:embed="rId3">
            <a:alphaModFix/>
          </a:blip>
          <a:srcRect b="0" l="0" r="0" t="0"/>
          <a:stretch/>
        </p:blipFill>
        <p:spPr>
          <a:xfrm>
            <a:off x="1714500" y="2220500"/>
            <a:ext cx="5715000" cy="3428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aramond"/>
              <a:buNone/>
            </a:pPr>
            <a:r>
              <a:rPr lang="en-US"/>
              <a:t>Emergency shelter is the most commonly last-used service type and central to network</a:t>
            </a:r>
            <a:endParaRPr/>
          </a:p>
        </p:txBody>
      </p:sp>
      <p:sp>
        <p:nvSpPr>
          <p:cNvPr id="236" name="Google Shape;236;p4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A diagram of a network&#10;&#10;Description automatically generated" id="237" name="Google Shape;237;p40"/>
          <p:cNvPicPr preferRelativeResize="0"/>
          <p:nvPr/>
        </p:nvPicPr>
        <p:blipFill rotWithShape="1">
          <a:blip r:embed="rId3">
            <a:alphaModFix/>
          </a:blip>
          <a:srcRect b="0" l="0" r="0" t="0"/>
          <a:stretch/>
        </p:blipFill>
        <p:spPr>
          <a:xfrm>
            <a:off x="2754689" y="2407663"/>
            <a:ext cx="3634623" cy="36346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aramond"/>
              <a:buNone/>
            </a:pPr>
            <a:r>
              <a:rPr lang="en-US"/>
              <a:t>Using youth shelter relates with shorter duration</a:t>
            </a:r>
            <a:endParaRPr/>
          </a:p>
        </p:txBody>
      </p:sp>
      <p:sp>
        <p:nvSpPr>
          <p:cNvPr id="243" name="Google Shape;243;p4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44" name="Google Shape;244;p41"/>
          <p:cNvPicPr preferRelativeResize="0"/>
          <p:nvPr/>
        </p:nvPicPr>
        <p:blipFill rotWithShape="1">
          <a:blip r:embed="rId3">
            <a:alphaModFix/>
          </a:blip>
          <a:srcRect b="0" l="0" r="0" t="0"/>
          <a:stretch/>
        </p:blipFill>
        <p:spPr>
          <a:xfrm>
            <a:off x="695546" y="2532634"/>
            <a:ext cx="7752907" cy="24274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aramond"/>
              <a:buNone/>
            </a:pPr>
            <a:r>
              <a:rPr lang="en-US"/>
              <a:t>Hazard Function</a:t>
            </a:r>
            <a:endParaRPr/>
          </a:p>
        </p:txBody>
      </p:sp>
      <p:sp>
        <p:nvSpPr>
          <p:cNvPr id="250" name="Google Shape;250;p4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51" name="Google Shape;251;p42"/>
          <p:cNvPicPr preferRelativeResize="0"/>
          <p:nvPr/>
        </p:nvPicPr>
        <p:blipFill rotWithShape="1">
          <a:blip r:embed="rId3">
            <a:alphaModFix/>
          </a:blip>
          <a:srcRect b="0" l="0" r="0" t="0"/>
          <a:stretch/>
        </p:blipFill>
        <p:spPr>
          <a:xfrm>
            <a:off x="3817856" y="1536570"/>
            <a:ext cx="5105547" cy="3063329"/>
          </a:xfrm>
          <a:prstGeom prst="rect">
            <a:avLst/>
          </a:prstGeom>
          <a:noFill/>
          <a:ln>
            <a:noFill/>
          </a:ln>
        </p:spPr>
      </p:pic>
      <p:pic>
        <p:nvPicPr>
          <p:cNvPr id="252" name="Google Shape;252;p42"/>
          <p:cNvPicPr preferRelativeResize="0"/>
          <p:nvPr/>
        </p:nvPicPr>
        <p:blipFill rotWithShape="1">
          <a:blip r:embed="rId4">
            <a:alphaModFix/>
          </a:blip>
          <a:srcRect b="0" l="0" r="0" t="0"/>
          <a:stretch/>
        </p:blipFill>
        <p:spPr>
          <a:xfrm>
            <a:off x="0" y="4896624"/>
            <a:ext cx="4736969" cy="124042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aramond"/>
              <a:buNone/>
            </a:pPr>
            <a:r>
              <a:rPr lang="en-US"/>
              <a:t>Takeaway and next steps</a:t>
            </a:r>
            <a:endParaRPr/>
          </a:p>
        </p:txBody>
      </p:sp>
      <p:sp>
        <p:nvSpPr>
          <p:cNvPr id="258" name="Google Shape;258;p4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Using a youth shelter with emergency shelter related with a short duration of homelessness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Next steps</a:t>
            </a:r>
            <a:endParaRPr/>
          </a:p>
          <a:p>
            <a:pPr indent="-228600" lvl="1" marL="685800" rtl="0" algn="l">
              <a:lnSpc>
                <a:spcPct val="90000"/>
              </a:lnSpc>
              <a:spcBef>
                <a:spcPts val="500"/>
              </a:spcBef>
              <a:spcAft>
                <a:spcPts val="0"/>
              </a:spcAft>
              <a:buClr>
                <a:schemeClr val="dk1"/>
              </a:buClr>
              <a:buSzPts val="2400"/>
              <a:buChar char="•"/>
            </a:pPr>
            <a:r>
              <a:rPr lang="en-US"/>
              <a:t>Exploring information pathways to see pathway to youth shelter</a:t>
            </a:r>
            <a:endParaRPr/>
          </a:p>
          <a:p>
            <a:pPr indent="-228600" lvl="1" marL="685800" rtl="0" algn="l">
              <a:lnSpc>
                <a:spcPct val="90000"/>
              </a:lnSpc>
              <a:spcBef>
                <a:spcPts val="500"/>
              </a:spcBef>
              <a:spcAft>
                <a:spcPts val="0"/>
              </a:spcAft>
              <a:buClr>
                <a:schemeClr val="dk1"/>
              </a:buClr>
              <a:buSzPts val="2400"/>
              <a:buChar char="•"/>
            </a:pPr>
            <a:r>
              <a:rPr lang="en-US"/>
              <a:t>Factoring into the analysis returns to homelessness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Garamond"/>
              <a:buNone/>
            </a:pPr>
            <a:r>
              <a:rPr lang="en-US" sz="6000"/>
              <a:t>Q&amp;A</a:t>
            </a:r>
            <a:endParaRPr/>
          </a:p>
        </p:txBody>
      </p:sp>
      <p:sp>
        <p:nvSpPr>
          <p:cNvPr id="264" name="Google Shape;264;p4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None/>
            </a:pPr>
            <a:r>
              <a:rPr lang="en-US" sz="6000"/>
              <a:t>Thank you!</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US" u="sng">
                <a:solidFill>
                  <a:schemeClr val="hlink"/>
                </a:solidFill>
                <a:hlinkClick r:id="rId3"/>
              </a:rPr>
              <a:t>Andrew.sullivan@ucf.edu</a:t>
            </a: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Mission</a:t>
            </a:r>
            <a:endParaRPr b="1" sz="3600">
              <a:solidFill>
                <a:srgbClr val="002060"/>
              </a:solidFill>
              <a:latin typeface="Cabin"/>
              <a:ea typeface="Cabin"/>
              <a:cs typeface="Cabin"/>
              <a:sym typeface="Cabin"/>
            </a:endParaRPr>
          </a:p>
        </p:txBody>
      </p:sp>
      <p:sp>
        <p:nvSpPr>
          <p:cNvPr id="151" name="Google Shape;151;p27"/>
          <p:cNvSpPr txBox="1"/>
          <p:nvPr>
            <p:ph idx="1" type="body"/>
          </p:nvPr>
        </p:nvSpPr>
        <p:spPr>
          <a:xfrm>
            <a:off x="540375" y="854675"/>
            <a:ext cx="7640400" cy="4429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640"/>
              </a:spcBef>
              <a:spcAft>
                <a:spcPts val="0"/>
              </a:spcAft>
              <a:buNone/>
            </a:pPr>
            <a:r>
              <a:rPr b="1" lang="en-US" sz="2000"/>
              <a:t>Our mission is to effectively use data, which includes inputs from those in need of services, those providing services, and from members of the community, to eliminate homelessness in Central Florida.</a:t>
            </a:r>
            <a:endParaRPr b="1" sz="2000"/>
          </a:p>
        </p:txBody>
      </p:sp>
      <p:sp>
        <p:nvSpPr>
          <p:cNvPr id="152" name="Google Shape;152;p27"/>
          <p:cNvSpPr txBox="1"/>
          <p:nvPr>
            <p:ph type="title"/>
          </p:nvPr>
        </p:nvSpPr>
        <p:spPr>
          <a:xfrm>
            <a:off x="245775" y="3715975"/>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Purpose</a:t>
            </a:r>
            <a:endParaRPr b="1" sz="3600">
              <a:solidFill>
                <a:srgbClr val="002060"/>
              </a:solidFill>
              <a:latin typeface="Cabin"/>
              <a:ea typeface="Cabin"/>
              <a:cs typeface="Cabin"/>
              <a:sym typeface="Cabin"/>
            </a:endParaRPr>
          </a:p>
        </p:txBody>
      </p:sp>
      <p:sp>
        <p:nvSpPr>
          <p:cNvPr id="153" name="Google Shape;153;p27"/>
          <p:cNvSpPr txBox="1"/>
          <p:nvPr>
            <p:ph idx="1" type="body"/>
          </p:nvPr>
        </p:nvSpPr>
        <p:spPr>
          <a:xfrm>
            <a:off x="751800" y="4645375"/>
            <a:ext cx="7640400" cy="1013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5"/>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3600">
                <a:solidFill>
                  <a:schemeClr val="dk2"/>
                </a:solidFill>
              </a:rPr>
              <a:t>HMIS Entry Assessment Update</a:t>
            </a:r>
            <a:endParaRPr b="1" sz="3600">
              <a:solidFill>
                <a:schemeClr val="dk2"/>
              </a:solidFill>
            </a:endParaRPr>
          </a:p>
        </p:txBody>
      </p:sp>
      <p:sp>
        <p:nvSpPr>
          <p:cNvPr id="270" name="Google Shape;270;p45"/>
          <p:cNvSpPr txBox="1"/>
          <p:nvPr>
            <p:ph idx="1" type="body"/>
          </p:nvPr>
        </p:nvSpPr>
        <p:spPr>
          <a:xfrm>
            <a:off x="311700" y="1456250"/>
            <a:ext cx="8520600" cy="48606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dk1"/>
              </a:buClr>
              <a:buSzPts val="1900"/>
              <a:buChar char="●"/>
            </a:pPr>
            <a:r>
              <a:rPr lang="en-US" sz="1900">
                <a:solidFill>
                  <a:schemeClr val="dk1"/>
                </a:solidFill>
              </a:rPr>
              <a:t>In early October 3792 enrollments in our HMIS were identified with the error of missing entry assessments.</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US" sz="1900">
                <a:solidFill>
                  <a:schemeClr val="dk1"/>
                </a:solidFill>
              </a:rPr>
              <a:t>It is imperative that these errors are resolved because they create issues when troubleshooting and submitting annual reports.</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US" sz="1900">
                <a:solidFill>
                  <a:schemeClr val="dk1"/>
                </a:solidFill>
              </a:rPr>
              <a:t>An email was sent October 9th asking agencies to fix these errors with instructions on how to do so.</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US" sz="1900">
                <a:solidFill>
                  <a:schemeClr val="dk1"/>
                </a:solidFill>
              </a:rPr>
              <a:t>Currently there are 2568 enrollments with this error (</a:t>
            </a:r>
            <a:r>
              <a:rPr lang="en-US" sz="1900">
                <a:solidFill>
                  <a:srgbClr val="6AA84F"/>
                </a:solidFill>
              </a:rPr>
              <a:t>32% error resolution</a:t>
            </a:r>
            <a:r>
              <a:rPr lang="en-US" sz="1900">
                <a:solidFill>
                  <a:schemeClr val="dk1"/>
                </a:solidFill>
              </a:rPr>
              <a:t>).</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US" sz="1900">
                <a:solidFill>
                  <a:schemeClr val="dk1"/>
                </a:solidFill>
              </a:rPr>
              <a:t>Soon Eccovia (our software vendor) will run a script to fix these errors by creating entry assessments for the remaining enrollments missing entry assessments.</a:t>
            </a:r>
            <a:endParaRPr sz="1900">
              <a:solidFill>
                <a:schemeClr val="dk1"/>
              </a:solidFill>
            </a:endParaRPr>
          </a:p>
          <a:p>
            <a:pPr indent="-349250" lvl="0" marL="457200" rtl="0" algn="l">
              <a:lnSpc>
                <a:spcPct val="100000"/>
              </a:lnSpc>
              <a:spcBef>
                <a:spcPts val="1000"/>
              </a:spcBef>
              <a:spcAft>
                <a:spcPts val="1000"/>
              </a:spcAft>
              <a:buClr>
                <a:schemeClr val="dk1"/>
              </a:buClr>
              <a:buSzPts val="1900"/>
              <a:buChar char="●"/>
            </a:pPr>
            <a:r>
              <a:rPr lang="en-US" sz="1900">
                <a:solidFill>
                  <a:schemeClr val="dk1"/>
                </a:solidFill>
              </a:rPr>
              <a:t>Once the script is run, the error of missing entry assessments will be resolved, but data quality errors will persist (assessment will be populated with blanks for all responses except CoC - Client Location).</a:t>
            </a:r>
            <a:endParaRPr sz="19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6"/>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3600">
                <a:solidFill>
                  <a:schemeClr val="dk2"/>
                </a:solidFill>
              </a:rPr>
              <a:t>HMIS Entry Assessment Update</a:t>
            </a:r>
            <a:endParaRPr b="1" sz="3600">
              <a:solidFill>
                <a:schemeClr val="dk2"/>
              </a:solidFill>
            </a:endParaRPr>
          </a:p>
        </p:txBody>
      </p:sp>
      <p:sp>
        <p:nvSpPr>
          <p:cNvPr id="276" name="Google Shape;276;p46"/>
          <p:cNvSpPr txBox="1"/>
          <p:nvPr>
            <p:ph idx="1" type="body"/>
          </p:nvPr>
        </p:nvSpPr>
        <p:spPr>
          <a:xfrm>
            <a:off x="311700" y="1456250"/>
            <a:ext cx="8520600" cy="4860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US" sz="2300">
                <a:solidFill>
                  <a:schemeClr val="dk1"/>
                </a:solidFill>
              </a:rPr>
              <a:t>TAKEAWAYS</a:t>
            </a:r>
            <a:endParaRPr b="1" sz="2300">
              <a:solidFill>
                <a:schemeClr val="dk1"/>
              </a:solidFill>
            </a:endParaRPr>
          </a:p>
          <a:p>
            <a:pPr indent="0" lvl="0" marL="0" rtl="0" algn="l">
              <a:lnSpc>
                <a:spcPct val="100000"/>
              </a:lnSpc>
              <a:spcBef>
                <a:spcPts val="1000"/>
              </a:spcBef>
              <a:spcAft>
                <a:spcPts val="0"/>
              </a:spcAft>
              <a:buNone/>
            </a:pPr>
            <a:r>
              <a:rPr lang="en-US" sz="1900">
                <a:solidFill>
                  <a:schemeClr val="dk1"/>
                </a:solidFill>
              </a:rPr>
              <a:t>Once the script is run, the system will have NO MISSING ENTRY ASSESSMENT.  Please help to keep the system healthy by refraining from creating these errors in the future!</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1" lang="en-US" sz="1900">
                <a:solidFill>
                  <a:schemeClr val="dk1"/>
                </a:solidFill>
              </a:rPr>
              <a:t>Complete all workflows</a:t>
            </a:r>
            <a:r>
              <a:rPr lang="en-US" sz="1900">
                <a:solidFill>
                  <a:schemeClr val="dk1"/>
                </a:solidFill>
              </a:rPr>
              <a:t> - </a:t>
            </a:r>
            <a:r>
              <a:rPr b="1" lang="en-US" sz="1900">
                <a:solidFill>
                  <a:srgbClr val="FF0000"/>
                </a:solidFill>
              </a:rPr>
              <a:t>do not cancel in the middle of the workflow.</a:t>
            </a:r>
            <a:endParaRPr b="1" sz="1900">
              <a:solidFill>
                <a:srgbClr val="FF0000"/>
              </a:solidFill>
            </a:endParaRPr>
          </a:p>
          <a:p>
            <a:pPr indent="-349250" lvl="1" marL="914400" rtl="0" algn="l">
              <a:lnSpc>
                <a:spcPct val="100000"/>
              </a:lnSpc>
              <a:spcBef>
                <a:spcPts val="0"/>
              </a:spcBef>
              <a:spcAft>
                <a:spcPts val="0"/>
              </a:spcAft>
              <a:buClr>
                <a:schemeClr val="dk1"/>
              </a:buClr>
              <a:buSzPts val="1900"/>
              <a:buChar char="○"/>
            </a:pPr>
            <a:r>
              <a:rPr lang="en-US" sz="1900">
                <a:solidFill>
                  <a:schemeClr val="dk1"/>
                </a:solidFill>
              </a:rPr>
              <a:t>If you do not have all the information you need to complete the workflow, use “data not collected” in the responses. You can always go back and change the responses later when you collect the information.</a:t>
            </a:r>
            <a:endParaRPr sz="1900">
              <a:solidFill>
                <a:schemeClr val="dk1"/>
              </a:solidFill>
            </a:endParaRPr>
          </a:p>
          <a:p>
            <a:pPr indent="-349250" lvl="0" marL="457200" rtl="0" algn="l">
              <a:lnSpc>
                <a:spcPct val="100000"/>
              </a:lnSpc>
              <a:spcBef>
                <a:spcPts val="0"/>
              </a:spcBef>
              <a:spcAft>
                <a:spcPts val="0"/>
              </a:spcAft>
              <a:buClr>
                <a:schemeClr val="dk1"/>
              </a:buClr>
              <a:buSzPts val="1900"/>
              <a:buChar char="●"/>
            </a:pPr>
            <a:r>
              <a:rPr lang="en-US" sz="1900">
                <a:solidFill>
                  <a:schemeClr val="dk1"/>
                </a:solidFill>
              </a:rPr>
              <a:t>Review your paused workflows to determine if you have incomplete enrollments.</a:t>
            </a:r>
            <a:endParaRPr sz="1900">
              <a:solidFill>
                <a:schemeClr val="dk1"/>
              </a:solidFill>
            </a:endParaRPr>
          </a:p>
          <a:p>
            <a:pPr indent="-349250" lvl="0" marL="457200" rtl="0" algn="l">
              <a:lnSpc>
                <a:spcPct val="100000"/>
              </a:lnSpc>
              <a:spcBef>
                <a:spcPts val="0"/>
              </a:spcBef>
              <a:spcAft>
                <a:spcPts val="0"/>
              </a:spcAft>
              <a:buClr>
                <a:schemeClr val="dk1"/>
              </a:buClr>
              <a:buSzPts val="1900"/>
              <a:buChar char="●"/>
            </a:pPr>
            <a:r>
              <a:rPr lang="en-US" sz="1900">
                <a:solidFill>
                  <a:schemeClr val="dk1"/>
                </a:solidFill>
              </a:rPr>
              <a:t>If an enrollment was made in error </a:t>
            </a:r>
            <a:r>
              <a:rPr b="1" lang="en-US" sz="1900">
                <a:solidFill>
                  <a:schemeClr val="dk1"/>
                </a:solidFill>
              </a:rPr>
              <a:t>notify your agency </a:t>
            </a:r>
            <a:r>
              <a:rPr b="1" lang="en-US" sz="1900">
                <a:solidFill>
                  <a:schemeClr val="dk1"/>
                </a:solidFill>
              </a:rPr>
              <a:t>liaison</a:t>
            </a:r>
            <a:r>
              <a:rPr b="1" lang="en-US" sz="1900">
                <a:solidFill>
                  <a:schemeClr val="dk1"/>
                </a:solidFill>
              </a:rPr>
              <a:t> or HMIS immediately so that the enrollment can be deleted.</a:t>
            </a:r>
            <a:endParaRPr b="1" sz="19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7"/>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Referrals Update - Set Up Form</a:t>
            </a:r>
            <a:endParaRPr b="1" sz="3600">
              <a:solidFill>
                <a:schemeClr val="dk2"/>
              </a:solidFill>
            </a:endParaRPr>
          </a:p>
        </p:txBody>
      </p:sp>
      <p:sp>
        <p:nvSpPr>
          <p:cNvPr id="282" name="Google Shape;282;p47"/>
          <p:cNvSpPr txBox="1"/>
          <p:nvPr>
            <p:ph idx="1" type="body"/>
          </p:nvPr>
        </p:nvSpPr>
        <p:spPr>
          <a:xfrm>
            <a:off x="311700" y="1456250"/>
            <a:ext cx="8520600" cy="3002100"/>
          </a:xfrm>
          <a:prstGeom prst="rect">
            <a:avLst/>
          </a:prstGeom>
        </p:spPr>
        <p:txBody>
          <a:bodyPr anchorCtr="0" anchor="t" bIns="91425" lIns="91425" spcFirstLastPara="1" rIns="91425" wrap="square" tIns="91425">
            <a:noAutofit/>
          </a:bodyPr>
          <a:lstStyle/>
          <a:p>
            <a:pPr indent="-355600" lvl="0" marL="457200" rtl="0" algn="l">
              <a:lnSpc>
                <a:spcPct val="95000"/>
              </a:lnSpc>
              <a:spcBef>
                <a:spcPts val="0"/>
              </a:spcBef>
              <a:spcAft>
                <a:spcPts val="0"/>
              </a:spcAft>
              <a:buSzPts val="2000"/>
              <a:buChar char="●"/>
            </a:pPr>
            <a:r>
              <a:rPr lang="en-US" sz="2000"/>
              <a:t>When?</a:t>
            </a:r>
            <a:endParaRPr sz="2000"/>
          </a:p>
          <a:p>
            <a:pPr indent="-355600" lvl="1" marL="914400" rtl="0" algn="l">
              <a:lnSpc>
                <a:spcPct val="95000"/>
              </a:lnSpc>
              <a:spcBef>
                <a:spcPts val="0"/>
              </a:spcBef>
              <a:spcAft>
                <a:spcPts val="0"/>
              </a:spcAft>
              <a:buSzPts val="2000"/>
              <a:buChar char="○"/>
            </a:pPr>
            <a:r>
              <a:rPr lang="en-US" sz="2000"/>
              <a:t>TBD</a:t>
            </a:r>
            <a:endParaRPr sz="2000"/>
          </a:p>
          <a:p>
            <a:pPr indent="-355600" lvl="0" marL="457200" rtl="0" algn="l">
              <a:lnSpc>
                <a:spcPct val="95000"/>
              </a:lnSpc>
              <a:spcBef>
                <a:spcPts val="0"/>
              </a:spcBef>
              <a:spcAft>
                <a:spcPts val="0"/>
              </a:spcAft>
              <a:buClr>
                <a:schemeClr val="dk1"/>
              </a:buClr>
              <a:buSzPts val="2000"/>
              <a:buChar char="●"/>
            </a:pPr>
            <a:r>
              <a:rPr lang="en-US" sz="2000">
                <a:solidFill>
                  <a:schemeClr val="dk1"/>
                </a:solidFill>
              </a:rPr>
              <a:t>Where?</a:t>
            </a:r>
            <a:endParaRPr sz="2000">
              <a:solidFill>
                <a:schemeClr val="dk1"/>
              </a:solidFill>
            </a:endParaRPr>
          </a:p>
          <a:p>
            <a:pPr indent="-355600" lvl="1" marL="914400" rtl="0" algn="l">
              <a:lnSpc>
                <a:spcPct val="95000"/>
              </a:lnSpc>
              <a:spcBef>
                <a:spcPts val="0"/>
              </a:spcBef>
              <a:spcAft>
                <a:spcPts val="0"/>
              </a:spcAft>
              <a:buClr>
                <a:schemeClr val="dk1"/>
              </a:buClr>
              <a:buSzPts val="2000"/>
              <a:buChar char="○"/>
            </a:pPr>
            <a:r>
              <a:rPr lang="en-US" sz="2000">
                <a:solidFill>
                  <a:schemeClr val="dk1"/>
                </a:solidFill>
              </a:rPr>
              <a:t>hmiscfl.org/referral-setup/</a:t>
            </a:r>
            <a:endParaRPr sz="2000"/>
          </a:p>
          <a:p>
            <a:pPr indent="-355600" lvl="0" marL="457200" rtl="0" algn="l">
              <a:lnSpc>
                <a:spcPct val="95000"/>
              </a:lnSpc>
              <a:spcBef>
                <a:spcPts val="0"/>
              </a:spcBef>
              <a:spcAft>
                <a:spcPts val="0"/>
              </a:spcAft>
              <a:buSzPts val="2000"/>
              <a:buChar char="●"/>
            </a:pPr>
            <a:r>
              <a:rPr lang="en-US" sz="2000"/>
              <a:t>Why?</a:t>
            </a:r>
            <a:endParaRPr sz="2000"/>
          </a:p>
          <a:p>
            <a:pPr indent="-355600" lvl="1" marL="914400" rtl="0" algn="l">
              <a:lnSpc>
                <a:spcPct val="95000"/>
              </a:lnSpc>
              <a:spcBef>
                <a:spcPts val="0"/>
              </a:spcBef>
              <a:spcAft>
                <a:spcPts val="0"/>
              </a:spcAft>
              <a:buSzPts val="2000"/>
              <a:buChar char="○"/>
            </a:pPr>
            <a:r>
              <a:rPr lang="en-US" sz="2000"/>
              <a:t>Facilitate the seamless &amp; organized sharing of participant needs</a:t>
            </a:r>
            <a:endParaRPr sz="2000"/>
          </a:p>
          <a:p>
            <a:pPr indent="-355600" lvl="2" marL="1371600" rtl="0" algn="l">
              <a:lnSpc>
                <a:spcPct val="95000"/>
              </a:lnSpc>
              <a:spcBef>
                <a:spcPts val="0"/>
              </a:spcBef>
              <a:spcAft>
                <a:spcPts val="0"/>
              </a:spcAft>
              <a:buSzPts val="2000"/>
              <a:buChar char="■"/>
            </a:pPr>
            <a:r>
              <a:rPr lang="en-US" sz="2000"/>
              <a:t>Streamlined Service Coordination</a:t>
            </a:r>
            <a:endParaRPr sz="2000"/>
          </a:p>
          <a:p>
            <a:pPr indent="-355600" lvl="2" marL="1371600" rtl="0" algn="l">
              <a:lnSpc>
                <a:spcPct val="95000"/>
              </a:lnSpc>
              <a:spcBef>
                <a:spcPts val="0"/>
              </a:spcBef>
              <a:spcAft>
                <a:spcPts val="0"/>
              </a:spcAft>
              <a:buSzPts val="2000"/>
              <a:buChar char="■"/>
            </a:pPr>
            <a:r>
              <a:rPr lang="en-US" sz="2000"/>
              <a:t>Client-Centered Care</a:t>
            </a:r>
            <a:endParaRPr sz="2000"/>
          </a:p>
          <a:p>
            <a:pPr indent="-355600" lvl="2" marL="1371600" rtl="0" algn="l">
              <a:lnSpc>
                <a:spcPct val="95000"/>
              </a:lnSpc>
              <a:spcBef>
                <a:spcPts val="0"/>
              </a:spcBef>
              <a:spcAft>
                <a:spcPts val="0"/>
              </a:spcAft>
              <a:buSzPts val="2000"/>
              <a:buChar char="■"/>
            </a:pPr>
            <a:r>
              <a:rPr lang="en-US" sz="2000"/>
              <a:t>Data Collection and Reporting</a:t>
            </a:r>
            <a:endParaRPr sz="2000"/>
          </a:p>
          <a:p>
            <a:pPr indent="-355600" lvl="2" marL="1371600" rtl="0" algn="l">
              <a:lnSpc>
                <a:spcPct val="95000"/>
              </a:lnSpc>
              <a:spcBef>
                <a:spcPts val="0"/>
              </a:spcBef>
              <a:spcAft>
                <a:spcPts val="0"/>
              </a:spcAft>
              <a:buSzPts val="2000"/>
              <a:buChar char="■"/>
            </a:pPr>
            <a:r>
              <a:rPr lang="en-US" sz="2000"/>
              <a:t>Coordinated Case Management</a:t>
            </a:r>
            <a:endParaRPr sz="2000"/>
          </a:p>
          <a:p>
            <a:pPr indent="-355600" lvl="2" marL="1371600" rtl="0" algn="l">
              <a:lnSpc>
                <a:spcPct val="95000"/>
              </a:lnSpc>
              <a:spcBef>
                <a:spcPts val="0"/>
              </a:spcBef>
              <a:spcAft>
                <a:spcPts val="0"/>
              </a:spcAft>
              <a:buSzPts val="2000"/>
              <a:buChar char="■"/>
            </a:pPr>
            <a:r>
              <a:rPr lang="en-US" sz="2000"/>
              <a:t>Efficiency and Resource Allocation</a:t>
            </a:r>
            <a:endParaRPr sz="2000"/>
          </a:p>
          <a:p>
            <a:pPr indent="-355600" lvl="0" marL="457200" rtl="0" algn="l">
              <a:lnSpc>
                <a:spcPct val="95000"/>
              </a:lnSpc>
              <a:spcBef>
                <a:spcPts val="0"/>
              </a:spcBef>
              <a:spcAft>
                <a:spcPts val="0"/>
              </a:spcAft>
              <a:buSzPts val="2000"/>
              <a:buChar char="●"/>
            </a:pPr>
            <a:r>
              <a:rPr lang="en-US" sz="2000"/>
              <a:t>How?</a:t>
            </a:r>
            <a:endParaRPr sz="2000"/>
          </a:p>
          <a:p>
            <a:pPr indent="-355600" lvl="1" marL="914400" rtl="0" algn="l">
              <a:lnSpc>
                <a:spcPct val="95000"/>
              </a:lnSpc>
              <a:spcBef>
                <a:spcPts val="0"/>
              </a:spcBef>
              <a:spcAft>
                <a:spcPts val="0"/>
              </a:spcAft>
              <a:buSzPts val="2000"/>
              <a:buChar char="○"/>
            </a:pPr>
            <a:r>
              <a:rPr lang="en-US" sz="2000"/>
              <a:t>Let’s take a look at the form together!</a:t>
            </a:r>
            <a:endParaRPr sz="2000"/>
          </a:p>
          <a:p>
            <a:pPr indent="0" lvl="0" marL="0" rtl="0" algn="l">
              <a:lnSpc>
                <a:spcPct val="95000"/>
              </a:lnSpc>
              <a:spcBef>
                <a:spcPts val="1000"/>
              </a:spcBef>
              <a:spcAft>
                <a:spcPts val="1000"/>
              </a:spcAft>
              <a:buNone/>
            </a:pPr>
            <a:r>
              <a:t/>
            </a:r>
            <a:endParaRPr sz="1260"/>
          </a:p>
        </p:txBody>
      </p:sp>
      <p:sp>
        <p:nvSpPr>
          <p:cNvPr id="283" name="Google Shape;283;p47"/>
          <p:cNvSpPr txBox="1"/>
          <p:nvPr/>
        </p:nvSpPr>
        <p:spPr>
          <a:xfrm>
            <a:off x="407300" y="5583950"/>
            <a:ext cx="8262000" cy="1362000"/>
          </a:xfrm>
          <a:prstGeom prst="rect">
            <a:avLst/>
          </a:prstGeom>
          <a:noFill/>
          <a:ln>
            <a:noFill/>
          </a:ln>
        </p:spPr>
        <p:txBody>
          <a:bodyPr anchorCtr="0" anchor="t" bIns="91425" lIns="91425" spcFirstLastPara="1" rIns="91425" wrap="square" tIns="91425">
            <a:spAutoFit/>
          </a:bodyPr>
          <a:lstStyle/>
          <a:p>
            <a:pPr indent="0" lvl="0" marL="0" rtl="0" algn="ctr">
              <a:lnSpc>
                <a:spcPct val="95000"/>
              </a:lnSpc>
              <a:spcBef>
                <a:spcPts val="0"/>
              </a:spcBef>
              <a:spcAft>
                <a:spcPts val="0"/>
              </a:spcAft>
              <a:buClr>
                <a:schemeClr val="dk1"/>
              </a:buClr>
              <a:buSzPts val="1100"/>
              <a:buFont typeface="Arial"/>
              <a:buNone/>
            </a:pPr>
            <a:r>
              <a:rPr lang="en-US" sz="1900">
                <a:solidFill>
                  <a:srgbClr val="002060"/>
                </a:solidFill>
              </a:rPr>
              <a:t>Referrals help streamline the complex process of addressing homelessness, improve the effectiveness of services, and contribute to the overall goal of reducing and preventing homelessness in communities.</a:t>
            </a:r>
            <a:endParaRPr sz="1900">
              <a:solidFill>
                <a:srgbClr val="002060"/>
              </a:solidFill>
            </a:endParaRPr>
          </a:p>
          <a:p>
            <a:pPr indent="0" lvl="0" marL="0" rtl="0" algn="l">
              <a:spcBef>
                <a:spcPts val="10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8"/>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Referrals Update - Set Up Form</a:t>
            </a:r>
            <a:endParaRPr b="1" sz="3600">
              <a:solidFill>
                <a:schemeClr val="dk2"/>
              </a:solidFill>
            </a:endParaRPr>
          </a:p>
        </p:txBody>
      </p:sp>
      <p:pic>
        <p:nvPicPr>
          <p:cNvPr id="289" name="Google Shape;289;p48"/>
          <p:cNvPicPr preferRelativeResize="0"/>
          <p:nvPr/>
        </p:nvPicPr>
        <p:blipFill rotWithShape="1">
          <a:blip r:embed="rId3">
            <a:alphaModFix/>
          </a:blip>
          <a:srcRect b="0" l="17116" r="20301" t="1117"/>
          <a:stretch/>
        </p:blipFill>
        <p:spPr>
          <a:xfrm>
            <a:off x="81250" y="1352500"/>
            <a:ext cx="3434799" cy="5142675"/>
          </a:xfrm>
          <a:prstGeom prst="rect">
            <a:avLst/>
          </a:prstGeom>
          <a:noFill/>
          <a:ln>
            <a:noFill/>
          </a:ln>
        </p:spPr>
      </p:pic>
      <p:pic>
        <p:nvPicPr>
          <p:cNvPr id="290" name="Google Shape;290;p48"/>
          <p:cNvPicPr preferRelativeResize="0"/>
          <p:nvPr/>
        </p:nvPicPr>
        <p:blipFill rotWithShape="1">
          <a:blip r:embed="rId4">
            <a:alphaModFix/>
          </a:blip>
          <a:srcRect b="0" l="22843" r="24095" t="0"/>
          <a:stretch/>
        </p:blipFill>
        <p:spPr>
          <a:xfrm>
            <a:off x="6294025" y="1618933"/>
            <a:ext cx="2642699" cy="4985858"/>
          </a:xfrm>
          <a:prstGeom prst="rect">
            <a:avLst/>
          </a:prstGeom>
          <a:noFill/>
          <a:ln>
            <a:noFill/>
          </a:ln>
        </p:spPr>
      </p:pic>
      <p:pic>
        <p:nvPicPr>
          <p:cNvPr id="291" name="Google Shape;291;p48"/>
          <p:cNvPicPr preferRelativeResize="0"/>
          <p:nvPr/>
        </p:nvPicPr>
        <p:blipFill rotWithShape="1">
          <a:blip r:embed="rId5">
            <a:alphaModFix/>
          </a:blip>
          <a:srcRect b="0" l="30463" r="25500" t="9828"/>
          <a:stretch/>
        </p:blipFill>
        <p:spPr>
          <a:xfrm>
            <a:off x="3253741" y="1719875"/>
            <a:ext cx="3268367" cy="4407925"/>
          </a:xfrm>
          <a:prstGeom prst="rect">
            <a:avLst/>
          </a:prstGeom>
          <a:noFill/>
          <a:ln>
            <a:noFill/>
          </a:ln>
        </p:spPr>
      </p:pic>
      <p:sp>
        <p:nvSpPr>
          <p:cNvPr id="292" name="Google Shape;292;p48"/>
          <p:cNvSpPr/>
          <p:nvPr/>
        </p:nvSpPr>
        <p:spPr>
          <a:xfrm rot="6627018">
            <a:off x="8576275" y="4811656"/>
            <a:ext cx="361482" cy="66924"/>
          </a:xfrm>
          <a:prstGeom prst="righ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 name="Google Shape;293;p48"/>
          <p:cNvSpPr txBox="1"/>
          <p:nvPr/>
        </p:nvSpPr>
        <p:spPr>
          <a:xfrm>
            <a:off x="7706325" y="4749125"/>
            <a:ext cx="1019100" cy="192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1000">
                <a:highlight>
                  <a:srgbClr val="00FF00"/>
                </a:highlight>
              </a:rPr>
              <a:t>DROPDOWN</a:t>
            </a:r>
            <a:endParaRPr b="1" sz="1000">
              <a:highlight>
                <a:srgbClr val="00FF00"/>
              </a:highlight>
            </a:endParaRPr>
          </a:p>
        </p:txBody>
      </p:sp>
      <p:sp>
        <p:nvSpPr>
          <p:cNvPr id="294" name="Google Shape;294;p48"/>
          <p:cNvSpPr/>
          <p:nvPr/>
        </p:nvSpPr>
        <p:spPr>
          <a:xfrm rot="6592654">
            <a:off x="6102272" y="2983821"/>
            <a:ext cx="361753" cy="66999"/>
          </a:xfrm>
          <a:prstGeom prst="righ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 name="Google Shape;295;p48"/>
          <p:cNvSpPr txBox="1"/>
          <p:nvPr/>
        </p:nvSpPr>
        <p:spPr>
          <a:xfrm>
            <a:off x="5230600" y="2921325"/>
            <a:ext cx="1019100" cy="192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1000">
                <a:highlight>
                  <a:srgbClr val="00FF00"/>
                </a:highlight>
              </a:rPr>
              <a:t>DROPDOWN</a:t>
            </a:r>
            <a:endParaRPr b="1" sz="1000">
              <a:highlight>
                <a:srgbClr val="00FF0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9"/>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Referrals</a:t>
            </a:r>
            <a:r>
              <a:rPr b="1" lang="en-US" sz="3600">
                <a:solidFill>
                  <a:schemeClr val="dk2"/>
                </a:solidFill>
              </a:rPr>
              <a:t> Next Steps</a:t>
            </a:r>
            <a:endParaRPr/>
          </a:p>
        </p:txBody>
      </p:sp>
      <p:sp>
        <p:nvSpPr>
          <p:cNvPr id="301" name="Google Shape;301;p49"/>
          <p:cNvSpPr txBox="1"/>
          <p:nvPr>
            <p:ph idx="1" type="body"/>
          </p:nvPr>
        </p:nvSpPr>
        <p:spPr>
          <a:xfrm>
            <a:off x="311700" y="1536625"/>
            <a:ext cx="8520600" cy="48171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SzPts val="1800"/>
              <a:buChar char="●"/>
            </a:pPr>
            <a:r>
              <a:rPr b="1" lang="en-US" sz="2000">
                <a:solidFill>
                  <a:schemeClr val="dk1"/>
                </a:solidFill>
              </a:rPr>
              <a:t>D</a:t>
            </a:r>
            <a:r>
              <a:rPr b="1" lang="en-US" sz="2000">
                <a:solidFill>
                  <a:schemeClr val="dk1"/>
                </a:solidFill>
              </a:rPr>
              <a:t>iscuss next steps for referral implementation</a:t>
            </a:r>
            <a:endParaRPr b="1" sz="2000">
              <a:solidFill>
                <a:schemeClr val="dk1"/>
              </a:solidFill>
            </a:endParaRPr>
          </a:p>
          <a:p>
            <a:pPr indent="0" lvl="0" marL="457200" rtl="0" algn="l">
              <a:lnSpc>
                <a:spcPct val="95000"/>
              </a:lnSpc>
              <a:spcBef>
                <a:spcPts val="1000"/>
              </a:spcBef>
              <a:spcAft>
                <a:spcPts val="0"/>
              </a:spcAft>
              <a:buNone/>
            </a:pPr>
            <a:r>
              <a:t/>
            </a:r>
            <a:endParaRPr b="1" sz="2000">
              <a:solidFill>
                <a:schemeClr val="dk1"/>
              </a:solidFill>
            </a:endParaRPr>
          </a:p>
          <a:p>
            <a:pPr indent="-342900" lvl="0" marL="457200" rtl="0" algn="l">
              <a:spcBef>
                <a:spcPts val="1000"/>
              </a:spcBef>
              <a:spcAft>
                <a:spcPts val="0"/>
              </a:spcAft>
              <a:buSzPts val="1800"/>
              <a:buChar char="●"/>
            </a:pPr>
            <a:r>
              <a:rPr b="1" lang="en-US" sz="1800"/>
              <a:t>HMIS Team</a:t>
            </a:r>
            <a:endParaRPr b="1" sz="1800"/>
          </a:p>
          <a:p>
            <a:pPr indent="-330200" lvl="1" marL="914400" rtl="0" algn="l">
              <a:spcBef>
                <a:spcPts val="0"/>
              </a:spcBef>
              <a:spcAft>
                <a:spcPts val="0"/>
              </a:spcAft>
              <a:buSzPts val="1600"/>
              <a:buChar char="○"/>
            </a:pPr>
            <a:r>
              <a:rPr b="1" lang="en-US" sz="1600"/>
              <a:t>Referrals training materials </a:t>
            </a:r>
            <a:endParaRPr b="1" sz="1600"/>
          </a:p>
          <a:p>
            <a:pPr indent="-330200" lvl="1" marL="914400" rtl="0" algn="l">
              <a:spcBef>
                <a:spcPts val="0"/>
              </a:spcBef>
              <a:spcAft>
                <a:spcPts val="0"/>
              </a:spcAft>
              <a:buSzPts val="1600"/>
              <a:buChar char="○"/>
            </a:pPr>
            <a:r>
              <a:rPr b="1" lang="en-US" sz="1600"/>
              <a:t>Set up Referrals in ClientTrack</a:t>
            </a:r>
            <a:endParaRPr b="1" sz="1600"/>
          </a:p>
          <a:p>
            <a:pPr indent="-330200" lvl="1" marL="914400" rtl="0" algn="l">
              <a:spcBef>
                <a:spcPts val="0"/>
              </a:spcBef>
              <a:spcAft>
                <a:spcPts val="0"/>
              </a:spcAft>
              <a:buSzPts val="1600"/>
              <a:buChar char="○"/>
            </a:pPr>
            <a:r>
              <a:rPr b="1" lang="en-US" sz="1600"/>
              <a:t>Create MOU with CoC Lead</a:t>
            </a:r>
            <a:endParaRPr b="1" sz="1600"/>
          </a:p>
          <a:p>
            <a:pPr indent="-330200" lvl="1" marL="914400" rtl="0" algn="l">
              <a:spcBef>
                <a:spcPts val="0"/>
              </a:spcBef>
              <a:spcAft>
                <a:spcPts val="0"/>
              </a:spcAft>
              <a:buSzPts val="1600"/>
              <a:buChar char="○"/>
            </a:pPr>
            <a:r>
              <a:rPr b="1" lang="en-US" sz="1600"/>
              <a:t>Provide Beta Testing Period</a:t>
            </a:r>
            <a:br>
              <a:rPr b="1" lang="en-US" sz="1600"/>
            </a:br>
            <a:r>
              <a:rPr b="1" lang="en-US" sz="1600"/>
              <a:t>Release Full Referral System in HMIS</a:t>
            </a:r>
            <a:endParaRPr b="1" sz="1600"/>
          </a:p>
          <a:p>
            <a:pPr indent="0" lvl="0" marL="0" rtl="0" algn="ctr">
              <a:spcBef>
                <a:spcPts val="0"/>
              </a:spcBef>
              <a:spcAft>
                <a:spcPts val="0"/>
              </a:spcAft>
              <a:buNone/>
            </a:pPr>
            <a:r>
              <a:t/>
            </a:r>
            <a:endParaRPr b="1" sz="1600"/>
          </a:p>
          <a:p>
            <a:pPr indent="-342900" lvl="0" marL="457200" rtl="0" algn="l">
              <a:spcBef>
                <a:spcPts val="0"/>
              </a:spcBef>
              <a:spcAft>
                <a:spcPts val="0"/>
              </a:spcAft>
              <a:buSzPts val="1800"/>
              <a:buChar char="●"/>
            </a:pPr>
            <a:r>
              <a:rPr b="1" lang="en-US" sz="1800"/>
              <a:t>Providers</a:t>
            </a:r>
            <a:endParaRPr b="1" sz="1800"/>
          </a:p>
          <a:p>
            <a:pPr indent="-330200" lvl="1" marL="914400" rtl="0" algn="l">
              <a:spcBef>
                <a:spcPts val="0"/>
              </a:spcBef>
              <a:spcAft>
                <a:spcPts val="0"/>
              </a:spcAft>
              <a:buSzPts val="1600"/>
              <a:buChar char="○"/>
            </a:pPr>
            <a:r>
              <a:rPr b="1" lang="en-US" sz="1600"/>
              <a:t>Set up a central email address (e.g. </a:t>
            </a:r>
            <a:r>
              <a:rPr b="1" lang="en-US" sz="1600" u="sng">
                <a:solidFill>
                  <a:schemeClr val="hlink"/>
                </a:solidFill>
                <a:hlinkClick r:id="rId3"/>
              </a:rPr>
              <a:t>referral@youragency.org</a:t>
            </a:r>
            <a:r>
              <a:rPr b="1" lang="en-US" sz="1600"/>
              <a:t>)</a:t>
            </a:r>
            <a:endParaRPr b="1" sz="1600"/>
          </a:p>
          <a:p>
            <a:pPr indent="-330200" lvl="1" marL="914400" rtl="0" algn="l">
              <a:spcBef>
                <a:spcPts val="0"/>
              </a:spcBef>
              <a:spcAft>
                <a:spcPts val="0"/>
              </a:spcAft>
              <a:buSzPts val="1600"/>
              <a:buChar char="○"/>
            </a:pPr>
            <a:r>
              <a:rPr b="1" lang="en-US" sz="1600"/>
              <a:t>Complete the new Setup form (</a:t>
            </a:r>
            <a:r>
              <a:rPr b="1" lang="en-US" sz="1600" u="sng">
                <a:solidFill>
                  <a:schemeClr val="hlink"/>
                </a:solidFill>
                <a:hlinkClick r:id="rId4"/>
              </a:rPr>
              <a:t>available here</a:t>
            </a:r>
            <a:r>
              <a:rPr b="1" lang="en-US" sz="1600"/>
              <a:t>)</a:t>
            </a:r>
            <a:endParaRPr b="1" sz="1600"/>
          </a:p>
          <a:p>
            <a:pPr indent="-330200" lvl="1" marL="914400" rtl="0" algn="l">
              <a:spcBef>
                <a:spcPts val="0"/>
              </a:spcBef>
              <a:spcAft>
                <a:spcPts val="0"/>
              </a:spcAft>
              <a:buSzPts val="1600"/>
              <a:buChar char="○"/>
            </a:pPr>
            <a:r>
              <a:rPr b="1" lang="en-US" sz="1600"/>
              <a:t>HMIS will reach out to collect the optional MOU with agencies, if indicated by the setup form</a:t>
            </a:r>
            <a:endParaRPr b="1" sz="1600"/>
          </a:p>
          <a:p>
            <a:pPr indent="-330200" lvl="1" marL="914400" rtl="0" algn="l">
              <a:spcBef>
                <a:spcPts val="0"/>
              </a:spcBef>
              <a:spcAft>
                <a:spcPts val="0"/>
              </a:spcAft>
              <a:buSzPts val="1600"/>
              <a:buChar char="○"/>
            </a:pPr>
            <a:r>
              <a:rPr b="1" lang="en-US" sz="1600"/>
              <a:t>Beta Testers Needed</a:t>
            </a:r>
            <a:endParaRPr b="1" sz="1600"/>
          </a:p>
          <a:p>
            <a:pPr indent="0" lvl="0" marL="914400" rtl="0" algn="l">
              <a:spcBef>
                <a:spcPts val="0"/>
              </a:spcBef>
              <a:spcAft>
                <a:spcPts val="0"/>
              </a:spcAft>
              <a:buNone/>
            </a:pPr>
            <a:r>
              <a:t/>
            </a:r>
            <a:endParaRPr b="1" sz="1600"/>
          </a:p>
          <a:p>
            <a:pPr indent="0" lvl="0" marL="914400" rtl="0" algn="l">
              <a:spcBef>
                <a:spcPts val="0"/>
              </a:spcBef>
              <a:spcAft>
                <a:spcPts val="0"/>
              </a:spcAft>
              <a:buNone/>
            </a:pPr>
            <a:r>
              <a:t/>
            </a:r>
            <a:endParaRPr b="1" sz="1600"/>
          </a:p>
          <a:p>
            <a:pPr indent="-342900" lvl="0" marL="457200" rtl="0" algn="l">
              <a:lnSpc>
                <a:spcPct val="95000"/>
              </a:lnSpc>
              <a:spcBef>
                <a:spcPts val="0"/>
              </a:spcBef>
              <a:spcAft>
                <a:spcPts val="0"/>
              </a:spcAft>
              <a:buClr>
                <a:schemeClr val="dk1"/>
              </a:buClr>
              <a:buSzPts val="1800"/>
              <a:buChar char="●"/>
            </a:pPr>
            <a:r>
              <a:rPr b="1" lang="en-US" sz="2000">
                <a:solidFill>
                  <a:schemeClr val="dk1"/>
                </a:solidFill>
              </a:rPr>
              <a:t>Feedback on referral implementation</a:t>
            </a:r>
            <a:endParaRPr b="1" sz="1600"/>
          </a:p>
          <a:p>
            <a:pPr indent="0" lvl="0" marL="457200" rtl="0" algn="l">
              <a:spcBef>
                <a:spcPts val="1000"/>
              </a:spcBef>
              <a:spcAft>
                <a:spcPts val="0"/>
              </a:spcAft>
              <a:buNone/>
            </a:pPr>
            <a:r>
              <a:t/>
            </a:r>
            <a:endParaRPr b="1" sz="1600"/>
          </a:p>
          <a:p>
            <a:pPr indent="0" lvl="0" marL="457200" rtl="0" algn="l">
              <a:spcBef>
                <a:spcPts val="0"/>
              </a:spcBef>
              <a:spcAft>
                <a:spcPts val="0"/>
              </a:spcAft>
              <a:buNone/>
            </a:pPr>
            <a:r>
              <a:t/>
            </a:r>
            <a:endParaRPr b="1"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0"/>
          <p:cNvSpPr txBox="1"/>
          <p:nvPr>
            <p:ph type="ctrTitle"/>
          </p:nvPr>
        </p:nvSpPr>
        <p:spPr>
          <a:xfrm>
            <a:off x="157725" y="595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HSN University </a:t>
            </a:r>
            <a:r>
              <a:rPr lang="en-US"/>
              <a:t>Training</a:t>
            </a:r>
            <a:endParaRPr/>
          </a:p>
        </p:txBody>
      </p:sp>
      <p:sp>
        <p:nvSpPr>
          <p:cNvPr id="307" name="Google Shape;307;p50"/>
          <p:cNvSpPr txBox="1"/>
          <p:nvPr>
            <p:ph idx="1" type="subTitle"/>
          </p:nvPr>
        </p:nvSpPr>
        <p:spPr>
          <a:xfrm>
            <a:off x="670700" y="1400175"/>
            <a:ext cx="8232900" cy="5386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1600">
                <a:solidFill>
                  <a:srgbClr val="002060"/>
                </a:solidFill>
                <a:highlight>
                  <a:srgbClr val="FFFF00"/>
                </a:highlight>
                <a:latin typeface="Arial"/>
                <a:ea typeface="Arial"/>
                <a:cs typeface="Arial"/>
                <a:sym typeface="Arial"/>
              </a:rPr>
              <a:t>Just as a reminder - when training requests are submitted to our team for New User training, the trainee is automatically assigned to the virtual course. This allows for your staff members to get through the training and into the live system more quickly vs waiting for the next available live training session (via Zoom).</a:t>
            </a:r>
            <a:endParaRPr sz="1600">
              <a:solidFill>
                <a:srgbClr val="002060"/>
              </a:solidFill>
              <a:latin typeface="Arial"/>
              <a:ea typeface="Arial"/>
              <a:cs typeface="Arial"/>
              <a:sym typeface="Arial"/>
            </a:endParaRPr>
          </a:p>
          <a:p>
            <a:pPr indent="0" lvl="0" marL="0" rtl="0" algn="l">
              <a:lnSpc>
                <a:spcPct val="100000"/>
              </a:lnSpc>
              <a:spcBef>
                <a:spcPts val="1000"/>
              </a:spcBef>
              <a:spcAft>
                <a:spcPts val="0"/>
              </a:spcAft>
              <a:buNone/>
            </a:pPr>
            <a:r>
              <a:rPr b="1" lang="en-US" sz="1600">
                <a:solidFill>
                  <a:srgbClr val="002060"/>
                </a:solidFill>
                <a:latin typeface="Arial"/>
                <a:ea typeface="Arial"/>
                <a:cs typeface="Arial"/>
                <a:sym typeface="Arial"/>
              </a:rPr>
              <a:t>HMIS 101 Course Requirements include:</a:t>
            </a:r>
            <a:endParaRPr b="1" sz="1600">
              <a:solidFill>
                <a:srgbClr val="002060"/>
              </a:solidFill>
              <a:latin typeface="Arial"/>
              <a:ea typeface="Arial"/>
              <a:cs typeface="Arial"/>
              <a:sym typeface="Arial"/>
            </a:endParaRPr>
          </a:p>
          <a:p>
            <a:pPr indent="-330200" lvl="1" marL="1371600" rtl="0" algn="l">
              <a:lnSpc>
                <a:spcPct val="100000"/>
              </a:lnSpc>
              <a:spcBef>
                <a:spcPts val="1000"/>
              </a:spcBef>
              <a:spcAft>
                <a:spcPts val="0"/>
              </a:spcAft>
              <a:buClr>
                <a:srgbClr val="002060"/>
              </a:buClr>
              <a:buSzPts val="1600"/>
              <a:buFont typeface="Arial"/>
              <a:buChar char="○"/>
            </a:pPr>
            <a:r>
              <a:rPr lang="en-US" sz="1600">
                <a:solidFill>
                  <a:srgbClr val="002060"/>
                </a:solidFill>
                <a:latin typeface="Arial"/>
                <a:ea typeface="Arial"/>
                <a:cs typeface="Arial"/>
                <a:sym typeface="Arial"/>
              </a:rPr>
              <a:t>Completion of all required course modules; </a:t>
            </a:r>
            <a:endParaRPr sz="1600">
              <a:solidFill>
                <a:srgbClr val="002060"/>
              </a:solidFill>
              <a:latin typeface="Arial"/>
              <a:ea typeface="Arial"/>
              <a:cs typeface="Arial"/>
              <a:sym typeface="Arial"/>
            </a:endParaRPr>
          </a:p>
          <a:p>
            <a:pPr indent="-330200" lvl="1" marL="13716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Demonstration knowledge in the practical portion of the training by completing required tasks/workflows in the HMIS training site;</a:t>
            </a:r>
            <a:endParaRPr sz="1600">
              <a:solidFill>
                <a:srgbClr val="002060"/>
              </a:solidFill>
              <a:latin typeface="Arial"/>
              <a:ea typeface="Arial"/>
              <a:cs typeface="Arial"/>
              <a:sym typeface="Arial"/>
            </a:endParaRPr>
          </a:p>
          <a:p>
            <a:pPr indent="-330200" lvl="1" marL="13716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Review, sign and submit the HMIS User Agreement</a:t>
            </a:r>
            <a:endParaRPr b="1" sz="1900">
              <a:solidFill>
                <a:srgbClr val="002060"/>
              </a:solidFill>
              <a:latin typeface="Arial"/>
              <a:ea typeface="Arial"/>
              <a:cs typeface="Arial"/>
              <a:sym typeface="Arial"/>
            </a:endParaRPr>
          </a:p>
          <a:p>
            <a:pPr indent="0" lvl="0" marL="0" marR="0" rtl="0" algn="ctr">
              <a:lnSpc>
                <a:spcPct val="150000"/>
              </a:lnSpc>
              <a:spcBef>
                <a:spcPts val="1000"/>
              </a:spcBef>
              <a:spcAft>
                <a:spcPts val="0"/>
              </a:spcAft>
              <a:buNone/>
            </a:pPr>
            <a:r>
              <a:rPr b="1" i="1" lang="en-US" sz="1900">
                <a:solidFill>
                  <a:srgbClr val="002060"/>
                </a:solidFill>
                <a:latin typeface="Arial"/>
                <a:ea typeface="Arial"/>
                <a:cs typeface="Arial"/>
                <a:sym typeface="Arial"/>
              </a:rPr>
              <a:t>Other courses available in HSN University at this time include:</a:t>
            </a:r>
            <a:endParaRPr b="1" i="1" sz="1900">
              <a:solidFill>
                <a:srgbClr val="002060"/>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002060"/>
                </a:solidFill>
                <a:latin typeface="Arial"/>
                <a:ea typeface="Arial"/>
                <a:cs typeface="Arial"/>
                <a:sym typeface="Arial"/>
              </a:rPr>
              <a:t>HMIS 101: Refresher</a:t>
            </a:r>
            <a:endParaRPr sz="1600">
              <a:solidFill>
                <a:srgbClr val="002060"/>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002060"/>
                </a:solidFill>
                <a:latin typeface="Arial"/>
                <a:ea typeface="Arial"/>
                <a:cs typeface="Arial"/>
                <a:sym typeface="Arial"/>
              </a:rPr>
              <a:t>HMIS 102: SSVF</a:t>
            </a:r>
            <a:endParaRPr sz="1600">
              <a:solidFill>
                <a:srgbClr val="002060"/>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002060"/>
                </a:solidFill>
                <a:latin typeface="Arial"/>
                <a:ea typeface="Arial"/>
                <a:cs typeface="Arial"/>
                <a:sym typeface="Arial"/>
              </a:rPr>
              <a:t>HUD FY24 Data Standard Updates: </a:t>
            </a:r>
            <a:r>
              <a:rPr b="1" lang="en-US" sz="1650">
                <a:solidFill>
                  <a:schemeClr val="hlink"/>
                </a:solidFill>
                <a:uFill>
                  <a:noFill/>
                </a:uFill>
                <a:latin typeface="Roboto"/>
                <a:ea typeface="Roboto"/>
                <a:cs typeface="Roboto"/>
                <a:sym typeface="Roboto"/>
                <a:hlinkClick r:id="rId3"/>
              </a:rPr>
              <a:t>https://hsnuniversity.litmos.com?C=11685072</a:t>
            </a:r>
            <a:endParaRPr sz="2200">
              <a:solidFill>
                <a:srgbClr val="002060"/>
              </a:solidFill>
              <a:latin typeface="Arial"/>
              <a:ea typeface="Arial"/>
              <a:cs typeface="Arial"/>
              <a:sym typeface="Arial"/>
            </a:endParaRPr>
          </a:p>
          <a:p>
            <a:pPr indent="0" lvl="0" marL="0" marR="0" rtl="0" algn="l">
              <a:lnSpc>
                <a:spcPct val="150000"/>
              </a:lnSpc>
              <a:spcBef>
                <a:spcPts val="0"/>
              </a:spcBef>
              <a:spcAft>
                <a:spcPts val="0"/>
              </a:spcAft>
              <a:buNone/>
            </a:pPr>
            <a:r>
              <a:t/>
            </a:r>
            <a:endParaRPr b="1" sz="900">
              <a:solidFill>
                <a:srgbClr val="002060"/>
              </a:solidFill>
              <a:latin typeface="Arial"/>
              <a:ea typeface="Arial"/>
              <a:cs typeface="Arial"/>
              <a:sym typeface="Arial"/>
            </a:endParaRPr>
          </a:p>
          <a:p>
            <a:pPr indent="0" lvl="0" marL="0" rtl="0" algn="l">
              <a:lnSpc>
                <a:spcPct val="150000"/>
              </a:lnSpc>
              <a:spcBef>
                <a:spcPts val="0"/>
              </a:spcBef>
              <a:spcAft>
                <a:spcPts val="0"/>
              </a:spcAft>
              <a:buNone/>
            </a:pPr>
            <a:r>
              <a:rPr b="1" lang="en-US" sz="1900">
                <a:solidFill>
                  <a:srgbClr val="002060"/>
                </a:solidFill>
                <a:latin typeface="Arial"/>
                <a:ea typeface="Arial"/>
                <a:cs typeface="Arial"/>
                <a:sym typeface="Arial"/>
              </a:rPr>
              <a:t>Upcoming Virtual Courses:</a:t>
            </a:r>
            <a:r>
              <a:rPr lang="en-US" sz="1900">
                <a:solidFill>
                  <a:srgbClr val="002060"/>
                </a:solidFill>
                <a:latin typeface="Arial"/>
                <a:ea typeface="Arial"/>
                <a:cs typeface="Arial"/>
                <a:sym typeface="Arial"/>
              </a:rPr>
              <a:t> HMIS 102: Street Outreach &amp; PATH</a:t>
            </a:r>
            <a:endParaRPr b="1" sz="1900">
              <a:solidFill>
                <a:srgbClr val="00206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1"/>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313" name="Google Shape;313;p51"/>
          <p:cNvSpPr txBox="1"/>
          <p:nvPr>
            <p:ph idx="1" type="body"/>
          </p:nvPr>
        </p:nvSpPr>
        <p:spPr>
          <a:xfrm>
            <a:off x="457200" y="595525"/>
            <a:ext cx="8229600" cy="5713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1700">
                <a:solidFill>
                  <a:schemeClr val="dk1"/>
                </a:solidFill>
              </a:rPr>
              <a:t>Our r</a:t>
            </a:r>
            <a:r>
              <a:rPr b="1" lang="en-US" sz="1700">
                <a:solidFill>
                  <a:schemeClr val="dk1"/>
                </a:solidFill>
              </a:rPr>
              <a:t>outine monthly training calendar:</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1st &amp; 3rd Tuesday: HMIS 101 New User Training (9a - 2p)</a:t>
            </a:r>
            <a:endParaRPr b="1" i="1" sz="1700">
              <a:solidFill>
                <a:schemeClr val="dk1"/>
              </a:solidFill>
            </a:endParaRPr>
          </a:p>
          <a:p>
            <a:pPr indent="0" lvl="0" marL="0" rtl="0" algn="l">
              <a:lnSpc>
                <a:spcPct val="115000"/>
              </a:lnSpc>
              <a:spcBef>
                <a:spcPts val="640"/>
              </a:spcBef>
              <a:spcAft>
                <a:spcPts val="0"/>
              </a:spcAft>
              <a:buNone/>
            </a:pPr>
            <a:r>
              <a:rPr lang="en-US" sz="1700">
                <a:solidFill>
                  <a:schemeClr val="dk1"/>
                </a:solidFill>
              </a:rPr>
              <a:t>2nd &amp; 4th Wednesday: HMIS 101/102 Refreshers (2p - 4p)</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3rd Tuesday: ClientTrack Introduction to Reports Training</a:t>
            </a:r>
            <a:r>
              <a:rPr lang="en-US" sz="1700">
                <a:solidFill>
                  <a:schemeClr val="dk1"/>
                </a:solidFill>
              </a:rPr>
              <a:t> (3p - 4:</a:t>
            </a:r>
            <a:r>
              <a:rPr lang="en-US" sz="1700">
                <a:solidFill>
                  <a:schemeClr val="dk1"/>
                </a:solidFill>
              </a:rPr>
              <a:t>30p</a:t>
            </a:r>
            <a:r>
              <a:rPr lang="en-US" sz="1700">
                <a:solidFill>
                  <a:schemeClr val="dk1"/>
                </a:solidFill>
              </a:rPr>
              <a:t>)</a:t>
            </a:r>
            <a:endParaRPr sz="1700">
              <a:solidFill>
                <a:schemeClr val="dk1"/>
              </a:solidFill>
            </a:endParaRPr>
          </a:p>
          <a:p>
            <a:pPr indent="0" lvl="0" marL="0" rtl="0" algn="l">
              <a:lnSpc>
                <a:spcPct val="115000"/>
              </a:lnSpc>
              <a:spcBef>
                <a:spcPts val="640"/>
              </a:spcBef>
              <a:spcAft>
                <a:spcPts val="0"/>
              </a:spcAft>
              <a:buNone/>
            </a:pPr>
            <a:r>
              <a:t/>
            </a:r>
            <a:endParaRPr sz="500">
              <a:solidFill>
                <a:schemeClr val="dk1"/>
              </a:solidFill>
            </a:endParaRPr>
          </a:p>
          <a:p>
            <a:pPr indent="0" lvl="0" marL="0" rtl="0" algn="l">
              <a:lnSpc>
                <a:spcPct val="115000"/>
              </a:lnSpc>
              <a:spcBef>
                <a:spcPts val="640"/>
              </a:spcBef>
              <a:spcAft>
                <a:spcPts val="0"/>
              </a:spcAft>
              <a:buNone/>
            </a:pPr>
            <a:r>
              <a:rPr b="1" lang="en-US" sz="1700">
                <a:solidFill>
                  <a:schemeClr val="dk1"/>
                </a:solidFill>
              </a:rPr>
              <a:t>Ad-Hoc Reports Training (request via HMIS Support Ticket)</a:t>
            </a:r>
            <a:endParaRPr b="1" sz="1700">
              <a:solidFill>
                <a:schemeClr val="dk1"/>
              </a:solidFill>
            </a:endParaRPr>
          </a:p>
          <a:p>
            <a:pPr indent="0" lvl="0" marL="0" rtl="0" algn="l">
              <a:lnSpc>
                <a:spcPct val="115000"/>
              </a:lnSpc>
              <a:spcBef>
                <a:spcPts val="640"/>
              </a:spcBef>
              <a:spcAft>
                <a:spcPts val="0"/>
              </a:spcAft>
              <a:buNone/>
            </a:pPr>
            <a:r>
              <a:rPr lang="en-US" sz="1700">
                <a:solidFill>
                  <a:schemeClr val="dk1"/>
                </a:solidFill>
              </a:rPr>
              <a:t>APR/CAPER in ClientTrack</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Everyday Reporting in ClientTrack </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Explore Data Explorer</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Data Quality Workshop</a:t>
            </a:r>
            <a:endParaRPr sz="1700">
              <a:solidFill>
                <a:schemeClr val="dk1"/>
              </a:solidFill>
            </a:endParaRPr>
          </a:p>
          <a:p>
            <a:pPr indent="0" lvl="0" marL="0" rtl="0" algn="l">
              <a:lnSpc>
                <a:spcPct val="115000"/>
              </a:lnSpc>
              <a:spcBef>
                <a:spcPts val="640"/>
              </a:spcBef>
              <a:spcAft>
                <a:spcPts val="0"/>
              </a:spcAft>
              <a:buNone/>
            </a:pPr>
            <a:r>
              <a:t/>
            </a:r>
            <a:endParaRPr i="1" sz="400">
              <a:solidFill>
                <a:schemeClr val="dk1"/>
              </a:solidFill>
            </a:endParaRPr>
          </a:p>
          <a:p>
            <a:pPr indent="0" lvl="0" marL="0" rtl="0" algn="l">
              <a:lnSpc>
                <a:spcPct val="115000"/>
              </a:lnSpc>
              <a:spcBef>
                <a:spcPts val="640"/>
              </a:spcBef>
              <a:spcAft>
                <a:spcPts val="0"/>
              </a:spcAft>
              <a:buNone/>
            </a:pPr>
            <a:r>
              <a:rPr lang="en-US" sz="1500" u="sng">
                <a:solidFill>
                  <a:schemeClr val="hlink"/>
                </a:solidFill>
                <a:hlinkClick r:id="rId3"/>
              </a:rPr>
              <a:t>Join</a:t>
            </a:r>
            <a:r>
              <a:rPr lang="en-US" sz="1500">
                <a:solidFill>
                  <a:schemeClr val="dk1"/>
                </a:solidFill>
              </a:rPr>
              <a:t> us for our office hours M/W from 1p - 2p for additional one-on-one HMIS support.</a:t>
            </a:r>
            <a:endParaRPr sz="1500">
              <a:solidFill>
                <a:schemeClr val="dk1"/>
              </a:solidFill>
            </a:endParaRPr>
          </a:p>
          <a:p>
            <a:pPr indent="0" lvl="0" marL="0" rtl="0" algn="l">
              <a:lnSpc>
                <a:spcPct val="115000"/>
              </a:lnSpc>
              <a:spcBef>
                <a:spcPts val="640"/>
              </a:spcBef>
              <a:spcAft>
                <a:spcPts val="0"/>
              </a:spcAft>
              <a:buNone/>
            </a:pPr>
            <a:r>
              <a:t/>
            </a:r>
            <a:endParaRPr b="1" sz="400">
              <a:solidFill>
                <a:srgbClr val="FF0000"/>
              </a:solidFill>
            </a:endParaRPr>
          </a:p>
          <a:p>
            <a:pPr indent="0" lvl="0" marL="0" rtl="0" algn="l">
              <a:lnSpc>
                <a:spcPct val="115000"/>
              </a:lnSpc>
              <a:spcBef>
                <a:spcPts val="640"/>
              </a:spcBef>
              <a:spcAft>
                <a:spcPts val="0"/>
              </a:spcAft>
              <a:buNone/>
            </a:pPr>
            <a:r>
              <a:rPr b="1" lang="en-US" sz="1500">
                <a:solidFill>
                  <a:srgbClr val="FF0000"/>
                </a:solidFill>
              </a:rPr>
              <a:t>Reminders:</a:t>
            </a:r>
            <a:r>
              <a:rPr b="1" lang="en-US" sz="1500">
                <a:solidFill>
                  <a:schemeClr val="dk1"/>
                </a:solidFill>
              </a:rPr>
              <a:t> </a:t>
            </a:r>
            <a:endParaRPr b="1" sz="1500">
              <a:solidFill>
                <a:schemeClr val="dk1"/>
              </a:solidFill>
            </a:endParaRPr>
          </a:p>
          <a:p>
            <a:pPr indent="0" lvl="0" marL="0" rtl="0" algn="l">
              <a:lnSpc>
                <a:spcPct val="115000"/>
              </a:lnSpc>
              <a:spcBef>
                <a:spcPts val="640"/>
              </a:spcBef>
              <a:spcAft>
                <a:spcPts val="0"/>
              </a:spcAft>
              <a:buNone/>
            </a:pPr>
            <a:r>
              <a:rPr i="1" lang="en-US" sz="1500">
                <a:solidFill>
                  <a:schemeClr val="dk1"/>
                </a:solidFill>
              </a:rPr>
              <a:t>All </a:t>
            </a:r>
            <a:r>
              <a:rPr b="1" i="1" lang="en-US" sz="1500">
                <a:solidFill>
                  <a:schemeClr val="dk1"/>
                </a:solidFill>
              </a:rPr>
              <a:t>new user</a:t>
            </a:r>
            <a:r>
              <a:rPr i="1" lang="en-US" sz="1500">
                <a:solidFill>
                  <a:schemeClr val="dk1"/>
                </a:solidFill>
              </a:rPr>
              <a:t> training requests must come through the Agency Liaison.</a:t>
            </a:r>
            <a:endParaRPr sz="1600"/>
          </a:p>
          <a:p>
            <a:pPr indent="0" lvl="0" marL="0" rtl="0" algn="l">
              <a:lnSpc>
                <a:spcPct val="115000"/>
              </a:lnSpc>
              <a:spcBef>
                <a:spcPts val="640"/>
              </a:spcBef>
              <a:spcAft>
                <a:spcPts val="0"/>
              </a:spcAft>
              <a:buNone/>
            </a:pPr>
            <a:r>
              <a:rPr b="1" i="1" lang="en-US"/>
              <a:t>Agency Liaison</a:t>
            </a:r>
            <a:r>
              <a:rPr i="1" lang="en-US"/>
              <a:t> needs to </a:t>
            </a:r>
            <a:r>
              <a:rPr b="1" i="1" lang="en-US"/>
              <a:t>let the HMIS team know ASAP when someone leaves</a:t>
            </a:r>
            <a:endParaRPr b="1" i="1"/>
          </a:p>
          <a:p>
            <a:pPr indent="0" lvl="0" marL="0" rtl="0" algn="l">
              <a:lnSpc>
                <a:spcPct val="115000"/>
              </a:lnSpc>
              <a:spcBef>
                <a:spcPts val="640"/>
              </a:spcBef>
              <a:spcAft>
                <a:spcPts val="0"/>
              </a:spcAft>
              <a:buNone/>
            </a:pPr>
            <a:r>
              <a:rPr b="1" i="1" lang="en-US"/>
              <a:t>the agency</a:t>
            </a:r>
            <a:r>
              <a:rPr i="1" lang="en-US"/>
              <a:t> so we can inactivate accounts. This is to protect the system and keep an accurate count of available subscriptions for assignment.</a:t>
            </a:r>
            <a:endParaRPr i="1"/>
          </a:p>
        </p:txBody>
      </p:sp>
      <p:pic>
        <p:nvPicPr>
          <p:cNvPr id="314" name="Google Shape;314;p51">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solidFill>
                <a:schemeClr val="dk1"/>
              </a:solidFill>
            </a:endParaRPr>
          </a:p>
          <a:p>
            <a:pPr indent="0" lvl="0" marL="0" rtl="0" algn="ctr">
              <a:spcBef>
                <a:spcPts val="0"/>
              </a:spcBef>
              <a:spcAft>
                <a:spcPts val="0"/>
              </a:spcAft>
              <a:buNone/>
            </a:pPr>
            <a:r>
              <a:t/>
            </a:r>
            <a:endParaRPr/>
          </a:p>
        </p:txBody>
      </p:sp>
      <p:sp>
        <p:nvSpPr>
          <p:cNvPr id="320" name="Google Shape;320;p52"/>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1700"/>
              <a:t>HMIS data collection templates are available on our website at: </a:t>
            </a:r>
            <a:r>
              <a:rPr b="1" lang="en-US" sz="1700" u="sng">
                <a:solidFill>
                  <a:schemeClr val="hlink"/>
                </a:solidFill>
                <a:hlinkClick r:id="rId3"/>
              </a:rPr>
              <a:t>www.hmiscfl.org</a:t>
            </a:r>
            <a:endParaRPr b="1" sz="1700"/>
          </a:p>
          <a:p>
            <a:pPr indent="0" lvl="0" marL="0" rtl="0" algn="l">
              <a:spcBef>
                <a:spcPts val="360"/>
              </a:spcBef>
              <a:spcAft>
                <a:spcPts val="0"/>
              </a:spcAft>
              <a:buNone/>
            </a:pPr>
            <a:r>
              <a:t/>
            </a:r>
            <a:endParaRPr sz="1600"/>
          </a:p>
          <a:p>
            <a:pPr indent="-355600" lvl="0" marL="457200" rtl="0" algn="l">
              <a:spcBef>
                <a:spcPts val="360"/>
              </a:spcBef>
              <a:spcAft>
                <a:spcPts val="0"/>
              </a:spcAft>
              <a:buSzPts val="2000"/>
              <a:buChar char="●"/>
            </a:pPr>
            <a:r>
              <a:rPr lang="en-US" sz="1600"/>
              <a:t>Recommended to have hard copies on hand in the event that inclement weather results in a power outage.</a:t>
            </a:r>
            <a:endParaRPr sz="1600"/>
          </a:p>
          <a:p>
            <a:pPr indent="-355600" lvl="0" marL="457200" rtl="0" algn="l">
              <a:spcBef>
                <a:spcPts val="0"/>
              </a:spcBef>
              <a:spcAft>
                <a:spcPts val="0"/>
              </a:spcAft>
              <a:buSzPts val="2000"/>
              <a:buChar char="●"/>
            </a:pPr>
            <a:r>
              <a:rPr lang="en-US" sz="1600"/>
              <a:t>Templates available for all projects types and collection points</a:t>
            </a:r>
            <a:endParaRPr sz="1600"/>
          </a:p>
          <a:p>
            <a:pPr indent="-355600" lvl="1" marL="914400" rtl="0" algn="l">
              <a:spcBef>
                <a:spcPts val="0"/>
              </a:spcBef>
              <a:spcAft>
                <a:spcPts val="0"/>
              </a:spcAft>
              <a:buSzPts val="2000"/>
              <a:buChar char="○"/>
            </a:pPr>
            <a:r>
              <a:rPr lang="en-US" sz="1600"/>
              <a:t>entry, exit, update and annual assessment templates</a:t>
            </a:r>
            <a:endParaRPr sz="1600"/>
          </a:p>
          <a:p>
            <a:pPr indent="-355600" lvl="1" marL="914400" rtl="0" algn="l">
              <a:spcBef>
                <a:spcPts val="0"/>
              </a:spcBef>
              <a:spcAft>
                <a:spcPts val="0"/>
              </a:spcAft>
              <a:buSzPts val="2000"/>
              <a:buChar char="○"/>
            </a:pPr>
            <a:r>
              <a:rPr lang="en-US" sz="1600"/>
              <a:t>emergency shelter, transitional, rapid-rehousing, PATH, SSVF, ect.</a:t>
            </a:r>
            <a:endParaRPr sz="1600"/>
          </a:p>
          <a:p>
            <a:pPr indent="-330200" lvl="0" marL="457200" rtl="0" algn="l">
              <a:spcBef>
                <a:spcPts val="0"/>
              </a:spcBef>
              <a:spcAft>
                <a:spcPts val="0"/>
              </a:spcAft>
              <a:buSzPts val="1600"/>
              <a:buChar char="●"/>
            </a:pPr>
            <a:r>
              <a:rPr lang="en-US" sz="1600">
                <a:solidFill>
                  <a:schemeClr val="dk1"/>
                </a:solidFill>
              </a:rPr>
              <a:t>Fillable version of the data collection templates will be available on our website by the end of this week, November 17th, 2023.</a:t>
            </a:r>
            <a:endParaRPr sz="1600"/>
          </a:p>
          <a:p>
            <a:pPr indent="0" lvl="0" marL="0" rtl="0" algn="l">
              <a:spcBef>
                <a:spcPts val="360"/>
              </a:spcBef>
              <a:spcAft>
                <a:spcPts val="0"/>
              </a:spcAft>
              <a:buNone/>
            </a:pPr>
            <a:r>
              <a:t/>
            </a:r>
            <a:endParaRPr sz="1600"/>
          </a:p>
          <a:p>
            <a:pPr indent="0" lvl="0" marL="0" rtl="0" algn="l">
              <a:spcBef>
                <a:spcPts val="360"/>
              </a:spcBef>
              <a:spcAft>
                <a:spcPts val="0"/>
              </a:spcAft>
              <a:buNone/>
            </a:pPr>
            <a:r>
              <a:t/>
            </a:r>
            <a:endParaRPr sz="1600"/>
          </a:p>
          <a:p>
            <a:pPr indent="0" lvl="0" marL="0" rtl="0" algn="ctr">
              <a:spcBef>
                <a:spcPts val="360"/>
              </a:spcBef>
              <a:spcAft>
                <a:spcPts val="0"/>
              </a:spcAft>
              <a:buNone/>
            </a:pPr>
            <a:r>
              <a:rPr lang="en-US" sz="1600"/>
              <a:t>Questions? Contact us at </a:t>
            </a:r>
            <a:r>
              <a:rPr lang="en-US" sz="1600" u="sng">
                <a:solidFill>
                  <a:schemeClr val="hlink"/>
                </a:solidFill>
                <a:hlinkClick r:id="rId4"/>
              </a:rPr>
              <a:t>hmis@hsncfl.org</a:t>
            </a:r>
            <a:r>
              <a:rPr lang="en-US" sz="1600"/>
              <a:t> </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3"/>
          <p:cNvSpPr txBox="1"/>
          <p:nvPr>
            <p:ph type="title"/>
          </p:nvPr>
        </p:nvSpPr>
        <p:spPr>
          <a:xfrm>
            <a:off x="551025"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Quality Monitori</a:t>
            </a:r>
            <a:r>
              <a:rPr b="1" lang="en-US" sz="3600">
                <a:solidFill>
                  <a:srgbClr val="002060"/>
                </a:solidFill>
                <a:latin typeface="Cabin"/>
                <a:ea typeface="Cabin"/>
                <a:cs typeface="Cabin"/>
                <a:sym typeface="Cabin"/>
              </a:rPr>
              <a:t>ng</a:t>
            </a:r>
            <a:endParaRPr b="1" sz="2400"/>
          </a:p>
        </p:txBody>
      </p:sp>
      <p:sp>
        <p:nvSpPr>
          <p:cNvPr id="326" name="Google Shape;326;p53"/>
          <p:cNvSpPr txBox="1"/>
          <p:nvPr>
            <p:ph idx="1" type="body"/>
          </p:nvPr>
        </p:nvSpPr>
        <p:spPr>
          <a:xfrm>
            <a:off x="495300" y="1341450"/>
            <a:ext cx="8153400" cy="5011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b="1" lang="en-US" sz="1900">
                <a:solidFill>
                  <a:srgbClr val="002060"/>
                </a:solidFill>
              </a:rPr>
              <a:t>End of Fiscal Year HMIS Check-in</a:t>
            </a:r>
            <a:endParaRPr b="1" sz="1900">
              <a:solidFill>
                <a:srgbClr val="002060"/>
              </a:solidFill>
            </a:endParaRPr>
          </a:p>
          <a:p>
            <a:pPr indent="0" lvl="0" marL="0" rtl="0" algn="l">
              <a:lnSpc>
                <a:spcPct val="115000"/>
              </a:lnSpc>
              <a:spcBef>
                <a:spcPts val="1000"/>
              </a:spcBef>
              <a:spcAft>
                <a:spcPts val="0"/>
              </a:spcAft>
              <a:buNone/>
            </a:pPr>
            <a:r>
              <a:rPr lang="en-US" sz="1600"/>
              <a:t>We are in the midst of meeting with partnering agencies to review users and projects in the system. Scorecards will be sent out to all agencies by mid-December, providing ample time for data clean up for FY22-23 in preparation for report submissions occurring around April/May of 2024.</a:t>
            </a:r>
            <a:endParaRPr sz="1600"/>
          </a:p>
          <a:p>
            <a:pPr indent="0" lvl="0" marL="0" rtl="0" algn="l">
              <a:lnSpc>
                <a:spcPct val="115000"/>
              </a:lnSpc>
              <a:spcBef>
                <a:spcPts val="1000"/>
              </a:spcBef>
              <a:spcAft>
                <a:spcPts val="0"/>
              </a:spcAft>
              <a:buNone/>
            </a:pPr>
            <a:r>
              <a:rPr b="1" lang="en-US">
                <a:solidFill>
                  <a:srgbClr val="073763"/>
                </a:solidFill>
              </a:rPr>
              <a:t>The Agenda</a:t>
            </a:r>
            <a:endParaRPr b="1">
              <a:solidFill>
                <a:srgbClr val="073763"/>
              </a:solidFill>
            </a:endParaRPr>
          </a:p>
          <a:p>
            <a:pPr indent="0" lvl="0" marL="0" rtl="0" algn="l">
              <a:lnSpc>
                <a:spcPct val="115000"/>
              </a:lnSpc>
              <a:spcBef>
                <a:spcPts val="1000"/>
              </a:spcBef>
              <a:spcAft>
                <a:spcPts val="0"/>
              </a:spcAft>
              <a:buNone/>
            </a:pPr>
            <a:r>
              <a:rPr lang="en-US"/>
              <a:t>For agency liaisons attending, you can expect the following items to be covered in this session:</a:t>
            </a:r>
            <a:endParaRPr/>
          </a:p>
          <a:p>
            <a:pPr indent="-317500" lvl="0" marL="457200" rtl="0" algn="l">
              <a:lnSpc>
                <a:spcPct val="115000"/>
              </a:lnSpc>
              <a:spcBef>
                <a:spcPts val="1000"/>
              </a:spcBef>
              <a:spcAft>
                <a:spcPts val="0"/>
              </a:spcAft>
              <a:buSzPts val="1400"/>
              <a:buChar char="-"/>
            </a:pPr>
            <a:r>
              <a:rPr lang="en-US"/>
              <a:t>Review of active users at your agency</a:t>
            </a:r>
            <a:endParaRPr/>
          </a:p>
          <a:p>
            <a:pPr indent="-317500" lvl="0" marL="457200" rtl="0" algn="l">
              <a:lnSpc>
                <a:spcPct val="115000"/>
              </a:lnSpc>
              <a:spcBef>
                <a:spcPts val="0"/>
              </a:spcBef>
              <a:spcAft>
                <a:spcPts val="0"/>
              </a:spcAft>
              <a:buSzPts val="1400"/>
              <a:buChar char="-"/>
            </a:pPr>
            <a:r>
              <a:rPr lang="en-US"/>
              <a:t>Project review: start/end dates, funding source(s), funding start/end dates</a:t>
            </a:r>
            <a:endParaRPr/>
          </a:p>
          <a:p>
            <a:pPr indent="-317500" lvl="0" marL="457200" rtl="0" algn="l">
              <a:lnSpc>
                <a:spcPct val="115000"/>
              </a:lnSpc>
              <a:spcBef>
                <a:spcPts val="0"/>
              </a:spcBef>
              <a:spcAft>
                <a:spcPts val="0"/>
              </a:spcAft>
              <a:buSzPts val="1400"/>
              <a:buChar char="-"/>
            </a:pPr>
            <a:r>
              <a:rPr lang="en-US"/>
              <a:t>Project review: bed count for applicable projects (ES, TH, PH, PSH, RRH)</a:t>
            </a:r>
            <a:endParaRPr/>
          </a:p>
          <a:p>
            <a:pPr indent="-317500" lvl="0" marL="457200" rtl="0" algn="l">
              <a:lnSpc>
                <a:spcPct val="115000"/>
              </a:lnSpc>
              <a:spcBef>
                <a:spcPts val="0"/>
              </a:spcBef>
              <a:spcAft>
                <a:spcPts val="0"/>
              </a:spcAft>
              <a:buSzPts val="1400"/>
              <a:buChar char="-"/>
            </a:pPr>
            <a:r>
              <a:rPr lang="en-US"/>
              <a:t>Project review: data quality for FY 22-23 (Oct. 1, 2022 to Sept. 30, 2023)</a:t>
            </a:r>
            <a:endParaRPr sz="800"/>
          </a:p>
          <a:p>
            <a:pPr indent="0" lvl="0" marL="0" rtl="0" algn="l">
              <a:lnSpc>
                <a:spcPct val="115000"/>
              </a:lnSpc>
              <a:spcBef>
                <a:spcPts val="1000"/>
              </a:spcBef>
              <a:spcAft>
                <a:spcPts val="0"/>
              </a:spcAft>
              <a:buNone/>
            </a:pPr>
            <a:r>
              <a:rPr b="1" lang="en-US">
                <a:solidFill>
                  <a:srgbClr val="073763"/>
                </a:solidFill>
              </a:rPr>
              <a:t>If you have not yet scheduled to meet with us, please do so at your easiest convenience using this scheduling link: </a:t>
            </a:r>
            <a:r>
              <a:rPr b="1" lang="en-US" u="sng">
                <a:solidFill>
                  <a:schemeClr val="hlink"/>
                </a:solidFill>
                <a:hlinkClick r:id="rId3"/>
              </a:rPr>
              <a:t>https://calendly.com/hmis/dataqualitymonitor</a:t>
            </a:r>
            <a:r>
              <a:rPr b="1" lang="en-US">
                <a:solidFill>
                  <a:srgbClr val="073763"/>
                </a:solidFill>
              </a:rPr>
              <a:t> </a:t>
            </a:r>
            <a:endParaRPr b="1">
              <a:solidFill>
                <a:srgbClr val="073763"/>
              </a:solidFill>
            </a:endParaRPr>
          </a:p>
          <a:p>
            <a:pPr indent="0" lvl="0" marL="0" rtl="0" algn="l">
              <a:lnSpc>
                <a:spcPct val="115000"/>
              </a:lnSpc>
              <a:spcBef>
                <a:spcPts val="1000"/>
              </a:spcBef>
              <a:spcAft>
                <a:spcPts val="1000"/>
              </a:spcAft>
              <a:buNone/>
            </a:pPr>
            <a:r>
              <a:rPr b="1" lang="en-US">
                <a:solidFill>
                  <a:srgbClr val="073763"/>
                </a:solidFill>
              </a:rPr>
              <a:t>Come prepared with knowledge of your existing projects, bed inventory if applicable, and related funding source information!</a:t>
            </a:r>
            <a:endParaRPr sz="2200">
              <a:solidFill>
                <a:schemeClr val="dk1"/>
              </a:solidFill>
            </a:endParaRPr>
          </a:p>
        </p:txBody>
      </p:sp>
      <p:pic>
        <p:nvPicPr>
          <p:cNvPr id="327" name="Google Shape;327;p53">
            <a:hlinkClick r:id="rId4"/>
          </p:cNvPr>
          <p:cNvPicPr preferRelativeResize="0"/>
          <p:nvPr/>
        </p:nvPicPr>
        <p:blipFill>
          <a:blip r:embed="rId5">
            <a:alphaModFix/>
          </a:blip>
          <a:stretch>
            <a:fillRect/>
          </a:stretch>
        </p:blipFill>
        <p:spPr>
          <a:xfrm>
            <a:off x="7815225" y="6353238"/>
            <a:ext cx="1220106" cy="4270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4"/>
          <p:cNvSpPr txBox="1"/>
          <p:nvPr>
            <p:ph type="title"/>
          </p:nvPr>
        </p:nvSpPr>
        <p:spPr>
          <a:xfrm>
            <a:off x="0" y="334875"/>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 Reporting Season Updates</a:t>
            </a:r>
            <a:endParaRPr b="1" sz="3600">
              <a:solidFill>
                <a:schemeClr val="dk2"/>
              </a:solidFill>
            </a:endParaRPr>
          </a:p>
        </p:txBody>
      </p:sp>
      <p:grpSp>
        <p:nvGrpSpPr>
          <p:cNvPr id="333" name="Google Shape;333;p54"/>
          <p:cNvGrpSpPr/>
          <p:nvPr/>
        </p:nvGrpSpPr>
        <p:grpSpPr>
          <a:xfrm>
            <a:off x="2583861" y="1323985"/>
            <a:ext cx="6437886" cy="1518472"/>
            <a:chOff x="3977400" y="946003"/>
            <a:chExt cx="4094305" cy="1193579"/>
          </a:xfrm>
        </p:grpSpPr>
        <p:grpSp>
          <p:nvGrpSpPr>
            <p:cNvPr id="334" name="Google Shape;334;p54"/>
            <p:cNvGrpSpPr/>
            <p:nvPr/>
          </p:nvGrpSpPr>
          <p:grpSpPr>
            <a:xfrm>
              <a:off x="4732925" y="1140987"/>
              <a:ext cx="529800" cy="998596"/>
              <a:chOff x="4318975" y="1083450"/>
              <a:chExt cx="529800" cy="591305"/>
            </a:xfrm>
          </p:grpSpPr>
          <p:sp>
            <p:nvSpPr>
              <p:cNvPr id="335" name="Google Shape;335;p54"/>
              <p:cNvSpPr/>
              <p:nvPr/>
            </p:nvSpPr>
            <p:spPr>
              <a:xfrm>
                <a:off x="4517129" y="1083455"/>
                <a:ext cx="133500" cy="5913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6" name="Google Shape;336;p54"/>
              <p:cNvCxnSpPr/>
              <p:nvPr/>
            </p:nvCxnSpPr>
            <p:spPr>
              <a:xfrm rot="10800000">
                <a:off x="4318975" y="1083450"/>
                <a:ext cx="529800" cy="0"/>
              </a:xfrm>
              <a:prstGeom prst="straightConnector1">
                <a:avLst/>
              </a:prstGeom>
              <a:noFill/>
              <a:ln cap="flat" cmpd="sng" w="9525">
                <a:solidFill>
                  <a:srgbClr val="0944A1"/>
                </a:solidFill>
                <a:prstDash val="solid"/>
                <a:round/>
                <a:headEnd len="sm" w="sm" type="none"/>
                <a:tailEnd len="sm" w="sm" type="none"/>
              </a:ln>
            </p:spPr>
          </p:cxnSp>
        </p:grpSp>
        <p:sp>
          <p:nvSpPr>
            <p:cNvPr id="337" name="Google Shape;337;p54"/>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0944A1"/>
                  </a:solidFill>
                  <a:latin typeface="Roboto"/>
                  <a:ea typeface="Roboto"/>
                  <a:cs typeface="Roboto"/>
                  <a:sym typeface="Roboto"/>
                </a:rPr>
                <a:t>Longitudinal Systems Analysis (LSA)</a:t>
              </a:r>
              <a:endParaRPr b="1" sz="1200">
                <a:solidFill>
                  <a:srgbClr val="0944A1"/>
                </a:solidFill>
                <a:latin typeface="Roboto"/>
                <a:ea typeface="Roboto"/>
                <a:cs typeface="Roboto"/>
                <a:sym typeface="Roboto"/>
              </a:endParaRPr>
            </a:p>
          </p:txBody>
        </p:sp>
        <p:sp>
          <p:nvSpPr>
            <p:cNvPr id="338" name="Google Shape;338;p54"/>
            <p:cNvSpPr txBox="1"/>
            <p:nvPr/>
          </p:nvSpPr>
          <p:spPr>
            <a:xfrm>
              <a:off x="5343505" y="1222249"/>
              <a:ext cx="2728200" cy="70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900">
                  <a:solidFill>
                    <a:srgbClr val="0944A1"/>
                  </a:solidFill>
                  <a:latin typeface="Roboto"/>
                  <a:ea typeface="Roboto"/>
                  <a:cs typeface="Roboto"/>
                  <a:sym typeface="Roboto"/>
                </a:rPr>
                <a:t>The LSA includes a 3-year  lookback of system-level data that can be filtered by demographics and system pathways. It gives a high-level understanding of a system’s response to homelessness. Stella-P uses LSA data to generate charts. View last year’s  submission  </a:t>
              </a:r>
              <a:r>
                <a:rPr lang="en-US" sz="900" u="sng">
                  <a:solidFill>
                    <a:srgbClr val="0000FF"/>
                  </a:solidFill>
                  <a:latin typeface="Roboto"/>
                  <a:ea typeface="Roboto"/>
                  <a:cs typeface="Roboto"/>
                  <a:sym typeface="Roboto"/>
                  <a:hlinkClick r:id="rId3">
                    <a:extLst>
                      <a:ext uri="{A12FA001-AC4F-418D-AE19-62706E023703}">
                        <ahyp:hlinkClr val="tx"/>
                      </a:ext>
                    </a:extLst>
                  </a:hlinkClick>
                </a:rPr>
                <a:t>here on our website</a:t>
              </a:r>
              <a:r>
                <a:rPr lang="en-US" sz="900">
                  <a:solidFill>
                    <a:srgbClr val="0944A1"/>
                  </a:solidFill>
                  <a:latin typeface="Roboto"/>
                  <a:ea typeface="Roboto"/>
                  <a:cs typeface="Roboto"/>
                  <a:sym typeface="Roboto"/>
                </a:rPr>
                <a:t>)</a:t>
              </a:r>
              <a:endParaRPr sz="900">
                <a:solidFill>
                  <a:srgbClr val="0944A1"/>
                </a:solidFill>
                <a:latin typeface="Roboto"/>
                <a:ea typeface="Roboto"/>
                <a:cs typeface="Roboto"/>
                <a:sym typeface="Roboto"/>
              </a:endParaRPr>
            </a:p>
          </p:txBody>
        </p:sp>
        <p:sp>
          <p:nvSpPr>
            <p:cNvPr id="339" name="Google Shape;339;p54"/>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1300">
                  <a:solidFill>
                    <a:srgbClr val="0944A1"/>
                  </a:solidFill>
                  <a:latin typeface="Roboto"/>
                  <a:ea typeface="Roboto"/>
                  <a:cs typeface="Roboto"/>
                  <a:sym typeface="Roboto"/>
                </a:rPr>
                <a:t>1/17/2024</a:t>
              </a:r>
              <a:endParaRPr b="1" sz="1300">
                <a:solidFill>
                  <a:srgbClr val="0944A1"/>
                </a:solidFill>
                <a:latin typeface="Roboto"/>
                <a:ea typeface="Roboto"/>
                <a:cs typeface="Roboto"/>
                <a:sym typeface="Roboto"/>
              </a:endParaRPr>
            </a:p>
          </p:txBody>
        </p:sp>
      </p:grpSp>
      <p:grpSp>
        <p:nvGrpSpPr>
          <p:cNvPr id="340" name="Google Shape;340;p54"/>
          <p:cNvGrpSpPr/>
          <p:nvPr/>
        </p:nvGrpSpPr>
        <p:grpSpPr>
          <a:xfrm>
            <a:off x="2583861" y="2597240"/>
            <a:ext cx="6437886" cy="1518354"/>
            <a:chOff x="3977400" y="946003"/>
            <a:chExt cx="4094305" cy="1193487"/>
          </a:xfrm>
        </p:grpSpPr>
        <p:grpSp>
          <p:nvGrpSpPr>
            <p:cNvPr id="341" name="Google Shape;341;p54"/>
            <p:cNvGrpSpPr/>
            <p:nvPr/>
          </p:nvGrpSpPr>
          <p:grpSpPr>
            <a:xfrm>
              <a:off x="4732925" y="1140987"/>
              <a:ext cx="529800" cy="998503"/>
              <a:chOff x="4318975" y="1083450"/>
              <a:chExt cx="529800" cy="591250"/>
            </a:xfrm>
          </p:grpSpPr>
          <p:sp>
            <p:nvSpPr>
              <p:cNvPr id="342" name="Google Shape;342;p54"/>
              <p:cNvSpPr/>
              <p:nvPr/>
            </p:nvSpPr>
            <p:spPr>
              <a:xfrm>
                <a:off x="4517125" y="1086100"/>
                <a:ext cx="133500" cy="5886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3" name="Google Shape;343;p54"/>
              <p:cNvCxnSpPr/>
              <p:nvPr/>
            </p:nvCxnSpPr>
            <p:spPr>
              <a:xfrm rot="10800000">
                <a:off x="4318975" y="1083450"/>
                <a:ext cx="529800" cy="0"/>
              </a:xfrm>
              <a:prstGeom prst="straightConnector1">
                <a:avLst/>
              </a:prstGeom>
              <a:noFill/>
              <a:ln cap="flat" cmpd="sng" w="9525">
                <a:solidFill>
                  <a:srgbClr val="0944A1"/>
                </a:solidFill>
                <a:prstDash val="solid"/>
                <a:round/>
                <a:headEnd len="sm" w="sm" type="none"/>
                <a:tailEnd len="sm" w="sm" type="none"/>
              </a:ln>
            </p:spPr>
          </p:cxnSp>
        </p:grpSp>
        <p:sp>
          <p:nvSpPr>
            <p:cNvPr id="344" name="Google Shape;344;p54"/>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0944A1"/>
                  </a:solidFill>
                  <a:latin typeface="Roboto"/>
                  <a:ea typeface="Roboto"/>
                  <a:cs typeface="Roboto"/>
                  <a:sym typeface="Roboto"/>
                </a:rPr>
                <a:t>System Performance Measures (SPMs)</a:t>
              </a:r>
              <a:endParaRPr b="1" sz="1200">
                <a:solidFill>
                  <a:srgbClr val="0944A1"/>
                </a:solidFill>
                <a:latin typeface="Roboto"/>
                <a:ea typeface="Roboto"/>
                <a:cs typeface="Roboto"/>
                <a:sym typeface="Roboto"/>
              </a:endParaRPr>
            </a:p>
          </p:txBody>
        </p:sp>
        <p:sp>
          <p:nvSpPr>
            <p:cNvPr id="345" name="Google Shape;345;p54"/>
            <p:cNvSpPr txBox="1"/>
            <p:nvPr/>
          </p:nvSpPr>
          <p:spPr>
            <a:xfrm>
              <a:off x="5343505" y="1222243"/>
              <a:ext cx="2728200" cy="7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900">
                  <a:solidFill>
                    <a:srgbClr val="0944A1"/>
                  </a:solidFill>
                  <a:latin typeface="Roboto"/>
                  <a:ea typeface="Roboto"/>
                  <a:cs typeface="Roboto"/>
                  <a:sym typeface="Roboto"/>
                </a:rPr>
                <a:t>SPMs are a series of 6 metrics used to evaluate effectiveness of a homeless response system. SPMs include: length of time homeless, first-time homeless, total homeless, exits to permanent housing, returns to homelessness, and income growth. View last year’s submission </a:t>
              </a:r>
              <a:r>
                <a:rPr lang="en-US" sz="900" u="sng">
                  <a:solidFill>
                    <a:srgbClr val="0000FF"/>
                  </a:solidFill>
                  <a:latin typeface="Roboto"/>
                  <a:ea typeface="Roboto"/>
                  <a:cs typeface="Roboto"/>
                  <a:sym typeface="Roboto"/>
                  <a:hlinkClick r:id="rId4">
                    <a:extLst>
                      <a:ext uri="{A12FA001-AC4F-418D-AE19-62706E023703}">
                        <ahyp:hlinkClr val="tx"/>
                      </a:ext>
                    </a:extLst>
                  </a:hlinkClick>
                </a:rPr>
                <a:t>here on our website</a:t>
              </a:r>
              <a:endParaRPr sz="900">
                <a:solidFill>
                  <a:srgbClr val="0944A1"/>
                </a:solidFill>
                <a:latin typeface="Roboto"/>
                <a:ea typeface="Roboto"/>
                <a:cs typeface="Roboto"/>
                <a:sym typeface="Roboto"/>
              </a:endParaRPr>
            </a:p>
          </p:txBody>
        </p:sp>
        <p:sp>
          <p:nvSpPr>
            <p:cNvPr id="346" name="Google Shape;346;p54"/>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1300">
                  <a:solidFill>
                    <a:srgbClr val="0944A1"/>
                  </a:solidFill>
                  <a:latin typeface="Roboto"/>
                  <a:ea typeface="Roboto"/>
                  <a:cs typeface="Roboto"/>
                  <a:sym typeface="Roboto"/>
                </a:rPr>
                <a:t>TBD - Feb 2024</a:t>
              </a:r>
              <a:endParaRPr b="1" sz="1300">
                <a:solidFill>
                  <a:srgbClr val="0944A1"/>
                </a:solidFill>
                <a:latin typeface="Roboto"/>
                <a:ea typeface="Roboto"/>
                <a:cs typeface="Roboto"/>
                <a:sym typeface="Roboto"/>
              </a:endParaRPr>
            </a:p>
          </p:txBody>
        </p:sp>
      </p:grpSp>
      <p:grpSp>
        <p:nvGrpSpPr>
          <p:cNvPr id="347" name="Google Shape;347;p54"/>
          <p:cNvGrpSpPr/>
          <p:nvPr/>
        </p:nvGrpSpPr>
        <p:grpSpPr>
          <a:xfrm>
            <a:off x="2583866" y="5180851"/>
            <a:ext cx="6437880" cy="1483246"/>
            <a:chOff x="3977400" y="973693"/>
            <a:chExt cx="4094302" cy="1168830"/>
          </a:xfrm>
        </p:grpSpPr>
        <p:grpSp>
          <p:nvGrpSpPr>
            <p:cNvPr id="348" name="Google Shape;348;p54"/>
            <p:cNvGrpSpPr/>
            <p:nvPr/>
          </p:nvGrpSpPr>
          <p:grpSpPr>
            <a:xfrm>
              <a:off x="4732925" y="1142460"/>
              <a:ext cx="529800" cy="1000063"/>
              <a:chOff x="4318975" y="1084322"/>
              <a:chExt cx="529800" cy="592174"/>
            </a:xfrm>
          </p:grpSpPr>
          <p:sp>
            <p:nvSpPr>
              <p:cNvPr id="349" name="Google Shape;349;p54"/>
              <p:cNvSpPr/>
              <p:nvPr/>
            </p:nvSpPr>
            <p:spPr>
              <a:xfrm>
                <a:off x="4517129" y="1086096"/>
                <a:ext cx="133500" cy="5904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0" name="Google Shape;350;p54"/>
              <p:cNvCxnSpPr/>
              <p:nvPr/>
            </p:nvCxnSpPr>
            <p:spPr>
              <a:xfrm rot="10800000">
                <a:off x="4318975" y="1084322"/>
                <a:ext cx="529800" cy="0"/>
              </a:xfrm>
              <a:prstGeom prst="straightConnector1">
                <a:avLst/>
              </a:prstGeom>
              <a:noFill/>
              <a:ln cap="flat" cmpd="sng" w="9525">
                <a:solidFill>
                  <a:srgbClr val="0944A1"/>
                </a:solidFill>
                <a:prstDash val="solid"/>
                <a:round/>
                <a:headEnd len="sm" w="sm" type="none"/>
                <a:tailEnd len="sm" w="sm" type="none"/>
              </a:ln>
            </p:spPr>
          </p:cxnSp>
        </p:grpSp>
        <p:sp>
          <p:nvSpPr>
            <p:cNvPr id="351" name="Google Shape;351;p54"/>
            <p:cNvSpPr txBox="1"/>
            <p:nvPr/>
          </p:nvSpPr>
          <p:spPr>
            <a:xfrm>
              <a:off x="5343500" y="104991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0944A1"/>
                  </a:solidFill>
                  <a:latin typeface="Roboto"/>
                  <a:ea typeface="Roboto"/>
                  <a:cs typeface="Roboto"/>
                  <a:sym typeface="Roboto"/>
                </a:rPr>
                <a:t>Housing Inventory Chart (HIC)</a:t>
              </a:r>
              <a:endParaRPr b="1" sz="1200">
                <a:solidFill>
                  <a:srgbClr val="0944A1"/>
                </a:solidFill>
                <a:latin typeface="Roboto"/>
                <a:ea typeface="Roboto"/>
                <a:cs typeface="Roboto"/>
                <a:sym typeface="Roboto"/>
              </a:endParaRPr>
            </a:p>
          </p:txBody>
        </p:sp>
        <p:sp>
          <p:nvSpPr>
            <p:cNvPr id="352" name="Google Shape;352;p54"/>
            <p:cNvSpPr txBox="1"/>
            <p:nvPr/>
          </p:nvSpPr>
          <p:spPr>
            <a:xfrm>
              <a:off x="5343502" y="1325892"/>
              <a:ext cx="2728200" cy="71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900">
                  <a:solidFill>
                    <a:srgbClr val="0944A1"/>
                  </a:solidFill>
                  <a:latin typeface="Roboto"/>
                  <a:ea typeface="Roboto"/>
                  <a:cs typeface="Roboto"/>
                  <a:sym typeface="Roboto"/>
                </a:rPr>
                <a:t>The HIC is a count of inventory for projects that provide housing or lodging, including ES, TH, RRH, PSH and OPH projects. This is used along with the PIT to determine utilization of a homeless response systems dedicated resources. This data is updated once a year prior to submitting. View last year’s submission </a:t>
              </a:r>
              <a:r>
                <a:rPr lang="en-US" sz="900" u="sng">
                  <a:solidFill>
                    <a:schemeClr val="hlink"/>
                  </a:solidFill>
                  <a:latin typeface="Roboto"/>
                  <a:ea typeface="Roboto"/>
                  <a:cs typeface="Roboto"/>
                  <a:sym typeface="Roboto"/>
                  <a:hlinkClick r:id="rId5"/>
                </a:rPr>
                <a:t>here on our website</a:t>
              </a:r>
              <a:endParaRPr sz="900">
                <a:solidFill>
                  <a:srgbClr val="0944A1"/>
                </a:solidFill>
                <a:latin typeface="Roboto"/>
                <a:ea typeface="Roboto"/>
                <a:cs typeface="Roboto"/>
                <a:sym typeface="Roboto"/>
              </a:endParaRPr>
            </a:p>
          </p:txBody>
        </p:sp>
        <p:sp>
          <p:nvSpPr>
            <p:cNvPr id="353" name="Google Shape;353;p54"/>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1200">
                  <a:solidFill>
                    <a:srgbClr val="0944A1"/>
                  </a:solidFill>
                  <a:latin typeface="Roboto"/>
                  <a:ea typeface="Roboto"/>
                  <a:cs typeface="Roboto"/>
                  <a:sym typeface="Roboto"/>
                </a:rPr>
                <a:t>TBD - April 2024</a:t>
              </a:r>
              <a:endParaRPr b="1" sz="1200">
                <a:solidFill>
                  <a:srgbClr val="0944A1"/>
                </a:solidFill>
                <a:latin typeface="Roboto"/>
                <a:ea typeface="Roboto"/>
                <a:cs typeface="Roboto"/>
                <a:sym typeface="Roboto"/>
              </a:endParaRPr>
            </a:p>
          </p:txBody>
        </p:sp>
      </p:grpSp>
      <p:grpSp>
        <p:nvGrpSpPr>
          <p:cNvPr id="354" name="Google Shape;354;p54"/>
          <p:cNvGrpSpPr/>
          <p:nvPr/>
        </p:nvGrpSpPr>
        <p:grpSpPr>
          <a:xfrm>
            <a:off x="2583861" y="3868587"/>
            <a:ext cx="6437886" cy="1518354"/>
            <a:chOff x="3977400" y="946003"/>
            <a:chExt cx="4094305" cy="1193487"/>
          </a:xfrm>
        </p:grpSpPr>
        <p:grpSp>
          <p:nvGrpSpPr>
            <p:cNvPr id="355" name="Google Shape;355;p54"/>
            <p:cNvGrpSpPr/>
            <p:nvPr/>
          </p:nvGrpSpPr>
          <p:grpSpPr>
            <a:xfrm>
              <a:off x="4732925" y="1142460"/>
              <a:ext cx="529800" cy="997030"/>
              <a:chOff x="4318975" y="1084322"/>
              <a:chExt cx="529800" cy="590378"/>
            </a:xfrm>
          </p:grpSpPr>
          <p:sp>
            <p:nvSpPr>
              <p:cNvPr id="356" name="Google Shape;356;p54"/>
              <p:cNvSpPr/>
              <p:nvPr/>
            </p:nvSpPr>
            <p:spPr>
              <a:xfrm>
                <a:off x="4517125" y="1086100"/>
                <a:ext cx="133500" cy="5886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7" name="Google Shape;357;p54"/>
              <p:cNvCxnSpPr/>
              <p:nvPr/>
            </p:nvCxnSpPr>
            <p:spPr>
              <a:xfrm rot="10800000">
                <a:off x="4318975" y="1084322"/>
                <a:ext cx="529800" cy="0"/>
              </a:xfrm>
              <a:prstGeom prst="straightConnector1">
                <a:avLst/>
              </a:prstGeom>
              <a:noFill/>
              <a:ln cap="flat" cmpd="sng" w="9525">
                <a:solidFill>
                  <a:srgbClr val="0944A1"/>
                </a:solidFill>
                <a:prstDash val="solid"/>
                <a:round/>
                <a:headEnd len="sm" w="sm" type="none"/>
                <a:tailEnd len="sm" w="sm" type="none"/>
              </a:ln>
            </p:spPr>
          </p:cxnSp>
        </p:grpSp>
        <p:sp>
          <p:nvSpPr>
            <p:cNvPr id="358" name="Google Shape;358;p54"/>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0944A1"/>
                  </a:solidFill>
                  <a:latin typeface="Roboto"/>
                  <a:ea typeface="Roboto"/>
                  <a:cs typeface="Roboto"/>
                  <a:sym typeface="Roboto"/>
                </a:rPr>
                <a:t>Point-in-Time Count (PIT)</a:t>
              </a:r>
              <a:endParaRPr b="1" sz="1200">
                <a:solidFill>
                  <a:srgbClr val="0944A1"/>
                </a:solidFill>
                <a:latin typeface="Roboto"/>
                <a:ea typeface="Roboto"/>
                <a:cs typeface="Roboto"/>
                <a:sym typeface="Roboto"/>
              </a:endParaRPr>
            </a:p>
          </p:txBody>
        </p:sp>
        <p:sp>
          <p:nvSpPr>
            <p:cNvPr id="359" name="Google Shape;359;p54"/>
            <p:cNvSpPr txBox="1"/>
            <p:nvPr/>
          </p:nvSpPr>
          <p:spPr>
            <a:xfrm>
              <a:off x="5343505" y="1222247"/>
              <a:ext cx="2728200" cy="77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900">
                  <a:solidFill>
                    <a:srgbClr val="0944A1"/>
                  </a:solidFill>
                  <a:latin typeface="Roboto"/>
                  <a:ea typeface="Roboto"/>
                  <a:cs typeface="Roboto"/>
                  <a:sym typeface="Roboto"/>
                </a:rPr>
                <a:t>The PIT count is an annual survey of people experiencing homelessness in our service area on a single night (the actual count can be performed over multiple days). PIT data includes people in emergency shelters and transitional housing, as well as people engaged on the streets or in another unsheltered location. View last year’s submission </a:t>
              </a:r>
              <a:r>
                <a:rPr lang="en-US" sz="900" u="sng">
                  <a:solidFill>
                    <a:schemeClr val="hlink"/>
                  </a:solidFill>
                  <a:latin typeface="Roboto"/>
                  <a:ea typeface="Roboto"/>
                  <a:cs typeface="Roboto"/>
                  <a:sym typeface="Roboto"/>
                  <a:hlinkClick r:id="rId6"/>
                </a:rPr>
                <a:t>here on our website</a:t>
              </a:r>
              <a:endParaRPr sz="900">
                <a:solidFill>
                  <a:srgbClr val="0944A1"/>
                </a:solidFill>
                <a:latin typeface="Roboto"/>
                <a:ea typeface="Roboto"/>
                <a:cs typeface="Roboto"/>
                <a:sym typeface="Roboto"/>
              </a:endParaRPr>
            </a:p>
          </p:txBody>
        </p:sp>
        <p:sp>
          <p:nvSpPr>
            <p:cNvPr id="360" name="Google Shape;360;p54"/>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1200">
                  <a:solidFill>
                    <a:srgbClr val="0944A1"/>
                  </a:solidFill>
                  <a:latin typeface="Roboto"/>
                  <a:ea typeface="Roboto"/>
                  <a:cs typeface="Roboto"/>
                  <a:sym typeface="Roboto"/>
                </a:rPr>
                <a:t>TBD - April 2024</a:t>
              </a:r>
              <a:endParaRPr b="1" sz="1200">
                <a:solidFill>
                  <a:srgbClr val="0944A1"/>
                </a:solidFill>
                <a:latin typeface="Roboto"/>
                <a:ea typeface="Roboto"/>
                <a:cs typeface="Roboto"/>
                <a:sym typeface="Roboto"/>
              </a:endParaRPr>
            </a:p>
          </p:txBody>
        </p:sp>
      </p:grpSp>
      <p:sp>
        <p:nvSpPr>
          <p:cNvPr id="361" name="Google Shape;361;p54"/>
          <p:cNvSpPr txBox="1"/>
          <p:nvPr/>
        </p:nvSpPr>
        <p:spPr>
          <a:xfrm>
            <a:off x="183025" y="1485725"/>
            <a:ext cx="2476200" cy="104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LSA Data Points:</a:t>
            </a:r>
            <a:br>
              <a:rPr lang="en-US" sz="1200"/>
            </a:br>
            <a:r>
              <a:rPr lang="en-US" sz="1200"/>
              <a:t>Relationship to HoH</a:t>
            </a:r>
            <a:br>
              <a:rPr lang="en-US" sz="1200"/>
            </a:br>
            <a:r>
              <a:rPr lang="en-US" sz="1200"/>
              <a:t>Date of Birth</a:t>
            </a:r>
            <a:br>
              <a:rPr lang="en-US" sz="1200"/>
            </a:br>
            <a:r>
              <a:rPr lang="en-US" sz="1200"/>
              <a:t>Move-in Date</a:t>
            </a:r>
            <a:br>
              <a:rPr lang="en-US" sz="1200"/>
            </a:br>
            <a:r>
              <a:rPr lang="en-US" sz="1200"/>
              <a:t>Close Inactive Projects</a:t>
            </a:r>
            <a:br>
              <a:rPr lang="en-US"/>
            </a:br>
            <a:endParaRPr/>
          </a:p>
        </p:txBody>
      </p:sp>
      <p:sp>
        <p:nvSpPr>
          <p:cNvPr id="362" name="Google Shape;362;p54"/>
          <p:cNvSpPr txBox="1"/>
          <p:nvPr/>
        </p:nvSpPr>
        <p:spPr>
          <a:xfrm>
            <a:off x="183025" y="2952875"/>
            <a:ext cx="2476200" cy="104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SPM Data Points:</a:t>
            </a:r>
            <a:br>
              <a:rPr lang="en-US" sz="1200"/>
            </a:br>
            <a:r>
              <a:rPr lang="en-US" sz="1200"/>
              <a:t>Annual Assessments</a:t>
            </a:r>
            <a:endParaRPr sz="1200"/>
          </a:p>
          <a:p>
            <a:pPr indent="0" lvl="0" marL="0" rtl="0" algn="l">
              <a:spcBef>
                <a:spcPts val="0"/>
              </a:spcBef>
              <a:spcAft>
                <a:spcPts val="0"/>
              </a:spcAft>
              <a:buNone/>
            </a:pPr>
            <a:r>
              <a:rPr lang="en-US" sz="1200"/>
              <a:t>Move-in Date</a:t>
            </a:r>
            <a:endParaRPr sz="1200"/>
          </a:p>
          <a:p>
            <a:pPr indent="0" lvl="0" marL="0" rtl="0" algn="l">
              <a:spcBef>
                <a:spcPts val="0"/>
              </a:spcBef>
              <a:spcAft>
                <a:spcPts val="0"/>
              </a:spcAft>
              <a:buNone/>
            </a:pPr>
            <a:r>
              <a:rPr lang="en-US" sz="1200"/>
              <a:t>Exit Destination</a:t>
            </a:r>
            <a:br>
              <a:rPr lang="en-US"/>
            </a:br>
            <a:endParaRPr/>
          </a:p>
        </p:txBody>
      </p:sp>
      <p:sp>
        <p:nvSpPr>
          <p:cNvPr id="363" name="Google Shape;363;p54"/>
          <p:cNvSpPr txBox="1"/>
          <p:nvPr/>
        </p:nvSpPr>
        <p:spPr>
          <a:xfrm>
            <a:off x="183025" y="4161400"/>
            <a:ext cx="2476200" cy="1202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PIT Data Points:</a:t>
            </a:r>
            <a:br>
              <a:rPr lang="en-US" sz="1200"/>
            </a:br>
            <a:r>
              <a:rPr lang="en-US" sz="1200"/>
              <a:t>Relationship to HoH</a:t>
            </a:r>
            <a:endParaRPr sz="1200"/>
          </a:p>
          <a:p>
            <a:pPr indent="0" lvl="0" marL="0" rtl="0" algn="l">
              <a:spcBef>
                <a:spcPts val="0"/>
              </a:spcBef>
              <a:spcAft>
                <a:spcPts val="0"/>
              </a:spcAft>
              <a:buNone/>
            </a:pPr>
            <a:r>
              <a:rPr lang="en-US" sz="1200"/>
              <a:t>Date of Birth</a:t>
            </a:r>
            <a:endParaRPr sz="1200"/>
          </a:p>
          <a:p>
            <a:pPr indent="0" lvl="0" marL="0" rtl="0" algn="l">
              <a:spcBef>
                <a:spcPts val="0"/>
              </a:spcBef>
              <a:spcAft>
                <a:spcPts val="0"/>
              </a:spcAft>
              <a:buNone/>
            </a:pPr>
            <a:r>
              <a:rPr lang="en-US" sz="1200"/>
              <a:t>Race, Gender, Vet Status</a:t>
            </a:r>
            <a:endParaRPr sz="1200"/>
          </a:p>
          <a:p>
            <a:pPr indent="0" lvl="0" marL="0" rtl="0" algn="l">
              <a:spcBef>
                <a:spcPts val="0"/>
              </a:spcBef>
              <a:spcAft>
                <a:spcPts val="0"/>
              </a:spcAft>
              <a:buNone/>
            </a:pPr>
            <a:r>
              <a:rPr lang="en-US" sz="1200"/>
              <a:t>Enrollments</a:t>
            </a:r>
            <a:br>
              <a:rPr lang="en-US"/>
            </a:br>
            <a:endParaRPr/>
          </a:p>
        </p:txBody>
      </p:sp>
      <p:sp>
        <p:nvSpPr>
          <p:cNvPr id="364" name="Google Shape;364;p54"/>
          <p:cNvSpPr txBox="1"/>
          <p:nvPr/>
        </p:nvSpPr>
        <p:spPr>
          <a:xfrm>
            <a:off x="183025" y="5528025"/>
            <a:ext cx="2476200" cy="104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HIC</a:t>
            </a:r>
            <a:r>
              <a:rPr b="1" lang="en-US" sz="1200"/>
              <a:t> Data Points:</a:t>
            </a:r>
            <a:br>
              <a:rPr lang="en-US" sz="1200"/>
            </a:br>
            <a:r>
              <a:rPr lang="en-US" sz="1200"/>
              <a:t>Total Beds</a:t>
            </a:r>
            <a:endParaRPr sz="1200"/>
          </a:p>
          <a:p>
            <a:pPr indent="0" lvl="0" marL="0" rtl="0" algn="l">
              <a:spcBef>
                <a:spcPts val="0"/>
              </a:spcBef>
              <a:spcAft>
                <a:spcPts val="0"/>
              </a:spcAft>
              <a:buNone/>
            </a:pPr>
            <a:r>
              <a:rPr lang="en-US" sz="1200"/>
              <a:t>Total Units</a:t>
            </a:r>
            <a:endParaRPr sz="1200"/>
          </a:p>
          <a:p>
            <a:pPr indent="0" lvl="0" marL="0" rtl="0" algn="l">
              <a:spcBef>
                <a:spcPts val="0"/>
              </a:spcBef>
              <a:spcAft>
                <a:spcPts val="0"/>
              </a:spcAft>
              <a:buNone/>
            </a:pPr>
            <a:r>
              <a:rPr lang="en-US" sz="1200"/>
              <a:t>Household Types</a:t>
            </a:r>
            <a:br>
              <a:rPr lang="en-US"/>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a:t>
            </a:r>
            <a:endParaRPr b="1" sz="3600">
              <a:solidFill>
                <a:srgbClr val="002060"/>
              </a:solidFill>
              <a:latin typeface="Cabin"/>
              <a:ea typeface="Cabin"/>
              <a:cs typeface="Cabin"/>
              <a:sym typeface="Cabin"/>
            </a:endParaRPr>
          </a:p>
        </p:txBody>
      </p:sp>
      <p:graphicFrame>
        <p:nvGraphicFramePr>
          <p:cNvPr id="159" name="Google Shape;159;p28"/>
          <p:cNvGraphicFramePr/>
          <p:nvPr/>
        </p:nvGraphicFramePr>
        <p:xfrm>
          <a:off x="680363" y="1234550"/>
          <a:ext cx="3000000" cy="3000000"/>
        </p:xfrm>
        <a:graphic>
          <a:graphicData uri="http://schemas.openxmlformats.org/drawingml/2006/table">
            <a:tbl>
              <a:tblPr>
                <a:noFill/>
                <a:tableStyleId>{0EACFA6D-D7F1-4C4F-AD5C-7348F4950D83}</a:tableStyleId>
              </a:tblPr>
              <a:tblGrid>
                <a:gridCol w="2461800"/>
                <a:gridCol w="5445175"/>
              </a:tblGrid>
              <a:tr h="457175">
                <a:tc>
                  <a:txBody>
                    <a:bodyPr/>
                    <a:lstStyle/>
                    <a:p>
                      <a:pPr indent="0" lvl="0" marL="0" rtl="0" algn="ctr">
                        <a:spcBef>
                          <a:spcPts val="0"/>
                        </a:spcBef>
                        <a:spcAft>
                          <a:spcPts val="0"/>
                        </a:spcAft>
                        <a:buNone/>
                      </a:pPr>
                      <a:r>
                        <a:rPr b="1" lang="en-US" sz="1800">
                          <a:solidFill>
                            <a:srgbClr val="E36C09"/>
                          </a:solidFill>
                        </a:rPr>
                        <a:t>Chair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Brad Sefter | Health Care Center for the Homeless</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Vice Chair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Danielle Landaal | IDignity</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Secretary/Recorder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Tracy Dale</a:t>
                      </a:r>
                      <a:r>
                        <a:rPr lang="en-US" sz="1800">
                          <a:solidFill>
                            <a:schemeClr val="dk1"/>
                          </a:solidFill>
                        </a:rPr>
                        <a:t> | Catholic Charities</a:t>
                      </a:r>
                      <a:endParaRPr sz="1800"/>
                    </a:p>
                  </a:txBody>
                  <a:tcPr marT="91425" marB="91425" marR="91425" marL="91425"/>
                </a:tc>
              </a:tr>
              <a:tr h="454400">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Corey Berg</a:t>
                      </a:r>
                      <a:r>
                        <a:rPr lang="en-US" sz="1800">
                          <a:solidFill>
                            <a:schemeClr val="dk1"/>
                          </a:solidFill>
                        </a:rPr>
                        <a:t> | Family Promise of Greater Orlando</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Keisha Thomas | The Sharing Center</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Deborah</a:t>
                      </a:r>
                      <a:r>
                        <a:rPr lang="en-US" sz="1800">
                          <a:solidFill>
                            <a:schemeClr val="dk1"/>
                          </a:solidFill>
                        </a:rPr>
                        <a:t> Del Moral | The Sharing Center</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HMIS Team Liaison</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Brittney Behr | HSN - HMIS Project Coordinator</a:t>
                      </a:r>
                      <a:endParaRPr sz="1800"/>
                    </a:p>
                  </a:txBody>
                  <a:tcPr marT="91425" marB="91425" marR="91425" marL="914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5"/>
          <p:cNvSpPr txBox="1"/>
          <p:nvPr>
            <p:ph type="title"/>
          </p:nvPr>
        </p:nvSpPr>
        <p:spPr>
          <a:xfrm>
            <a:off x="0" y="334875"/>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 Reporting Season Updates</a:t>
            </a:r>
            <a:endParaRPr b="1" sz="3600">
              <a:solidFill>
                <a:schemeClr val="dk2"/>
              </a:solidFill>
            </a:endParaRPr>
          </a:p>
        </p:txBody>
      </p:sp>
      <p:sp>
        <p:nvSpPr>
          <p:cNvPr id="370" name="Google Shape;370;p55"/>
          <p:cNvSpPr txBox="1"/>
          <p:nvPr>
            <p:ph idx="1" type="body"/>
          </p:nvPr>
        </p:nvSpPr>
        <p:spPr>
          <a:xfrm>
            <a:off x="311700" y="1230150"/>
            <a:ext cx="8520600" cy="7293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0" lvl="0" marL="0" rtl="0" algn="l">
              <a:lnSpc>
                <a:spcPct val="95000"/>
              </a:lnSpc>
              <a:spcBef>
                <a:spcPts val="0"/>
              </a:spcBef>
              <a:spcAft>
                <a:spcPts val="0"/>
              </a:spcAft>
              <a:buNone/>
            </a:pPr>
            <a:r>
              <a:rPr b="1" lang="en-US" sz="1800"/>
              <a:t>What Your Organization Can Do To Support The Reporting Season:</a:t>
            </a:r>
            <a:endParaRPr b="1" sz="1800">
              <a:solidFill>
                <a:schemeClr val="dk1"/>
              </a:solidFill>
            </a:endParaRPr>
          </a:p>
          <a:p>
            <a:pPr indent="0" lvl="0" marL="0" rtl="0" algn="l">
              <a:lnSpc>
                <a:spcPct val="95000"/>
              </a:lnSpc>
              <a:spcBef>
                <a:spcPts val="0"/>
              </a:spcBef>
              <a:spcAft>
                <a:spcPts val="0"/>
              </a:spcAft>
              <a:buSzPts val="770"/>
              <a:buNone/>
            </a:pPr>
            <a:r>
              <a:t/>
            </a:r>
            <a:endParaRPr b="1" sz="1600"/>
          </a:p>
        </p:txBody>
      </p:sp>
      <p:sp>
        <p:nvSpPr>
          <p:cNvPr id="371" name="Google Shape;371;p55"/>
          <p:cNvSpPr txBox="1"/>
          <p:nvPr/>
        </p:nvSpPr>
        <p:spPr>
          <a:xfrm>
            <a:off x="506000" y="2024050"/>
            <a:ext cx="7816200" cy="3628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US"/>
              <a:t>Review your Data Quality Scorecards and </a:t>
            </a:r>
            <a:r>
              <a:rPr b="1" lang="en-US"/>
              <a:t>participate</a:t>
            </a:r>
            <a:r>
              <a:rPr b="1" lang="en-US"/>
              <a:t> in Data Quality Monitors</a:t>
            </a:r>
            <a:endParaRPr b="1"/>
          </a:p>
          <a:p>
            <a:pPr indent="-317500" lvl="0" marL="457200" rtl="0" algn="l">
              <a:spcBef>
                <a:spcPts val="0"/>
              </a:spcBef>
              <a:spcAft>
                <a:spcPts val="0"/>
              </a:spcAft>
              <a:buSzPts val="1400"/>
              <a:buChar char="●"/>
            </a:pPr>
            <a:r>
              <a:rPr b="1" lang="en-US"/>
              <a:t>Correct missing/inaccurate data in ClientTrack</a:t>
            </a:r>
            <a:endParaRPr b="1"/>
          </a:p>
          <a:p>
            <a:pPr indent="-317500" lvl="1" marL="914400" rtl="0" algn="l">
              <a:spcBef>
                <a:spcPts val="0"/>
              </a:spcBef>
              <a:spcAft>
                <a:spcPts val="0"/>
              </a:spcAft>
              <a:buSzPts val="1400"/>
              <a:buChar char="○"/>
            </a:pPr>
            <a:r>
              <a:rPr lang="en-US"/>
              <a:t>Enter missing Move-in dates</a:t>
            </a:r>
            <a:endParaRPr/>
          </a:p>
          <a:p>
            <a:pPr indent="-317500" lvl="1" marL="914400" rtl="0" algn="l">
              <a:spcBef>
                <a:spcPts val="0"/>
              </a:spcBef>
              <a:spcAft>
                <a:spcPts val="0"/>
              </a:spcAft>
              <a:buSzPts val="1400"/>
              <a:buChar char="○"/>
            </a:pPr>
            <a:r>
              <a:rPr lang="en-US"/>
              <a:t>Collect missing demographic data, such as; race, gender, or age </a:t>
            </a:r>
            <a:endParaRPr/>
          </a:p>
          <a:p>
            <a:pPr indent="-317500" lvl="1" marL="914400" rtl="0" algn="l">
              <a:spcBef>
                <a:spcPts val="0"/>
              </a:spcBef>
              <a:spcAft>
                <a:spcPts val="0"/>
              </a:spcAft>
              <a:buSzPts val="1400"/>
              <a:buChar char="○"/>
            </a:pPr>
            <a:r>
              <a:rPr lang="en-US"/>
              <a:t>Enter missed Annual Assessments (required every 365 days from Project Start)</a:t>
            </a:r>
            <a:endParaRPr/>
          </a:p>
          <a:p>
            <a:pPr indent="-317500" lvl="1" marL="914400" rtl="0" algn="l">
              <a:spcBef>
                <a:spcPts val="0"/>
              </a:spcBef>
              <a:spcAft>
                <a:spcPts val="0"/>
              </a:spcAft>
              <a:buSzPts val="1400"/>
              <a:buChar char="○"/>
            </a:pPr>
            <a:r>
              <a:rPr lang="en-US"/>
              <a:t>Ensure current enrollments accurately reflect clients being served</a:t>
            </a:r>
            <a:endParaRPr/>
          </a:p>
          <a:p>
            <a:pPr indent="-317500" lvl="0" marL="457200" rtl="0" algn="l">
              <a:spcBef>
                <a:spcPts val="0"/>
              </a:spcBef>
              <a:spcAft>
                <a:spcPts val="0"/>
              </a:spcAft>
              <a:buSzPts val="1400"/>
              <a:buChar char="●"/>
            </a:pPr>
            <a:r>
              <a:rPr b="1" lang="en-US"/>
              <a:t>Respond to </a:t>
            </a:r>
            <a:r>
              <a:rPr b="1" lang="en-US"/>
              <a:t>requests</a:t>
            </a:r>
            <a:r>
              <a:rPr b="1" lang="en-US"/>
              <a:t> for data</a:t>
            </a:r>
            <a:endParaRPr b="1"/>
          </a:p>
          <a:p>
            <a:pPr indent="-317500" lvl="1" marL="914400" rtl="0" algn="l">
              <a:spcBef>
                <a:spcPts val="0"/>
              </a:spcBef>
              <a:spcAft>
                <a:spcPts val="0"/>
              </a:spcAft>
              <a:buSzPts val="1400"/>
              <a:buChar char="○"/>
            </a:pPr>
            <a:r>
              <a:rPr lang="en-US"/>
              <a:t>Requests to review and update Bed Inventory (February-March)</a:t>
            </a:r>
            <a:endParaRPr/>
          </a:p>
          <a:p>
            <a:pPr indent="-317500" lvl="1" marL="914400" rtl="0" algn="l">
              <a:spcBef>
                <a:spcPts val="0"/>
              </a:spcBef>
              <a:spcAft>
                <a:spcPts val="0"/>
              </a:spcAft>
              <a:buSzPts val="1400"/>
              <a:buChar char="○"/>
            </a:pPr>
            <a:r>
              <a:rPr lang="en-US"/>
              <a:t>Requests to correct incomplete or inaccurate data</a:t>
            </a:r>
            <a:endParaRPr/>
          </a:p>
          <a:p>
            <a:pPr indent="-317500" lvl="1" marL="914400" rtl="0" algn="l">
              <a:spcBef>
                <a:spcPts val="0"/>
              </a:spcBef>
              <a:spcAft>
                <a:spcPts val="0"/>
              </a:spcAft>
              <a:buSzPts val="1400"/>
              <a:buChar char="○"/>
            </a:pPr>
            <a:r>
              <a:rPr lang="en-US"/>
              <a:t>Requests to explain data </a:t>
            </a:r>
            <a:r>
              <a:rPr lang="en-US"/>
              <a:t>discrepancies</a:t>
            </a:r>
            <a:r>
              <a:rPr lang="en-US"/>
              <a:t> (December-January)</a:t>
            </a:r>
            <a:endParaRPr/>
          </a:p>
          <a:p>
            <a:pPr indent="-317500" lvl="0" marL="457200" rtl="0" algn="l">
              <a:spcBef>
                <a:spcPts val="0"/>
              </a:spcBef>
              <a:spcAft>
                <a:spcPts val="0"/>
              </a:spcAft>
              <a:buSzPts val="1400"/>
              <a:buChar char="●"/>
            </a:pPr>
            <a:r>
              <a:rPr b="1" lang="en-US"/>
              <a:t>Volunteer for the PIT Count</a:t>
            </a:r>
            <a:endParaRPr b="1"/>
          </a:p>
          <a:p>
            <a:pPr indent="-317500" lvl="1" marL="914400" rtl="0" algn="l">
              <a:spcBef>
                <a:spcPts val="0"/>
              </a:spcBef>
              <a:spcAft>
                <a:spcPts val="0"/>
              </a:spcAft>
              <a:buSzPts val="1400"/>
              <a:buChar char="○"/>
            </a:pPr>
            <a:r>
              <a:rPr lang="en-US"/>
              <a:t>The unsheltered PIT count takes place from Jan 23rd-Jan 25th. </a:t>
            </a:r>
            <a:endParaRPr/>
          </a:p>
          <a:p>
            <a:pPr indent="-317500" lvl="1" marL="914400" rtl="0" algn="l">
              <a:spcBef>
                <a:spcPts val="0"/>
              </a:spcBef>
              <a:spcAft>
                <a:spcPts val="0"/>
              </a:spcAft>
              <a:buSzPts val="1400"/>
              <a:buChar char="○"/>
            </a:pPr>
            <a:r>
              <a:rPr lang="en-US"/>
              <a:t>To stay informed about the Count, please complete </a:t>
            </a:r>
            <a:r>
              <a:rPr lang="en-US" u="sng">
                <a:solidFill>
                  <a:schemeClr val="hlink"/>
                </a:solidFill>
                <a:hlinkClick r:id="rId3"/>
              </a:rPr>
              <a:t>the contact form here</a:t>
            </a:r>
            <a:r>
              <a:rPr lang="en-US"/>
              <a:t>. </a:t>
            </a:r>
            <a:endParaRPr/>
          </a:p>
          <a:p>
            <a:pPr indent="0" lvl="0" marL="457200" rtl="0" algn="l">
              <a:spcBef>
                <a:spcPts val="0"/>
              </a:spcBef>
              <a:spcAft>
                <a:spcPts val="0"/>
              </a:spcAft>
              <a:buNone/>
            </a:pPr>
            <a:r>
              <a:t/>
            </a:r>
            <a:endParaRPr/>
          </a:p>
        </p:txBody>
      </p:sp>
      <p:sp>
        <p:nvSpPr>
          <p:cNvPr id="372" name="Google Shape;372;p55"/>
          <p:cNvSpPr txBox="1"/>
          <p:nvPr>
            <p:ph idx="1" type="body"/>
          </p:nvPr>
        </p:nvSpPr>
        <p:spPr>
          <a:xfrm>
            <a:off x="153800" y="5204525"/>
            <a:ext cx="8520600" cy="729300"/>
          </a:xfrm>
          <a:prstGeom prst="rect">
            <a:avLst/>
          </a:prstGeom>
        </p:spPr>
        <p:txBody>
          <a:bodyPr anchorCtr="0" anchor="t" bIns="91425" lIns="91425" spcFirstLastPara="1" rIns="91425" wrap="square" tIns="91425">
            <a:noAutofit/>
          </a:bodyPr>
          <a:lstStyle/>
          <a:p>
            <a:pPr indent="0" lvl="0" marL="914400" rtl="0" algn="ctr">
              <a:spcBef>
                <a:spcPts val="0"/>
              </a:spcBef>
              <a:spcAft>
                <a:spcPts val="0"/>
              </a:spcAft>
              <a:buNone/>
            </a:pPr>
            <a:r>
              <a:t/>
            </a:r>
            <a:endParaRPr/>
          </a:p>
          <a:p>
            <a:pPr indent="0" lvl="0" marL="0" rtl="0" algn="ctr">
              <a:lnSpc>
                <a:spcPct val="95000"/>
              </a:lnSpc>
              <a:spcBef>
                <a:spcPts val="0"/>
              </a:spcBef>
              <a:spcAft>
                <a:spcPts val="0"/>
              </a:spcAft>
              <a:buNone/>
            </a:pPr>
            <a:r>
              <a:rPr b="1" lang="en-US" sz="1800"/>
              <a:t>Thank you in advance for all of your help and support!</a:t>
            </a:r>
            <a:endParaRPr b="1" sz="1800">
              <a:solidFill>
                <a:schemeClr val="dk1"/>
              </a:solidFill>
            </a:endParaRPr>
          </a:p>
          <a:p>
            <a:pPr indent="0" lvl="0" marL="0" rtl="0" algn="l">
              <a:lnSpc>
                <a:spcPct val="95000"/>
              </a:lnSpc>
              <a:spcBef>
                <a:spcPts val="0"/>
              </a:spcBef>
              <a:spcAft>
                <a:spcPts val="0"/>
              </a:spcAft>
              <a:buSzPts val="770"/>
              <a:buNone/>
            </a:pPr>
            <a:r>
              <a:t/>
            </a:r>
            <a:endParaRPr b="1"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6"/>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Committee Roll-Call Vote</a:t>
            </a:r>
            <a:endParaRPr/>
          </a:p>
          <a:p>
            <a:pPr indent="0" lvl="0" marL="0" rtl="0" algn="ctr">
              <a:spcBef>
                <a:spcPts val="0"/>
              </a:spcBef>
              <a:spcAft>
                <a:spcPts val="0"/>
              </a:spcAft>
              <a:buNone/>
            </a:pPr>
            <a:r>
              <a:rPr lang="en-US"/>
              <a:t>HMIS Committee Officers</a:t>
            </a:r>
            <a:endParaRPr/>
          </a:p>
        </p:txBody>
      </p:sp>
      <p:sp>
        <p:nvSpPr>
          <p:cNvPr id="378" name="Google Shape;378;p56"/>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7"/>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Committee Roll-Call Vote</a:t>
            </a:r>
            <a:endParaRPr/>
          </a:p>
          <a:p>
            <a:pPr indent="0" lvl="0" marL="0" rtl="0" algn="ctr">
              <a:spcBef>
                <a:spcPts val="0"/>
              </a:spcBef>
              <a:spcAft>
                <a:spcPts val="0"/>
              </a:spcAft>
              <a:buNone/>
            </a:pPr>
            <a:r>
              <a:rPr lang="en-US"/>
              <a:t>Any other motion before committee</a:t>
            </a:r>
            <a:endParaRPr/>
          </a:p>
        </p:txBody>
      </p:sp>
      <p:sp>
        <p:nvSpPr>
          <p:cNvPr id="384" name="Google Shape;384;p57"/>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8"/>
          <p:cNvSpPr txBox="1"/>
          <p:nvPr>
            <p:ph type="title"/>
          </p:nvPr>
        </p:nvSpPr>
        <p:spPr>
          <a:xfrm>
            <a:off x="0" y="735825"/>
            <a:ext cx="9144000" cy="108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4200">
                <a:solidFill>
                  <a:srgbClr val="002060"/>
                </a:solidFill>
                <a:latin typeface="Cabin"/>
                <a:ea typeface="Cabin"/>
                <a:cs typeface="Cabin"/>
                <a:sym typeface="Cabin"/>
              </a:rPr>
              <a:t>Thank you for Attending!</a:t>
            </a:r>
            <a:endParaRPr b="1" sz="42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390" name="Google Shape;390;p58"/>
          <p:cNvSpPr txBox="1"/>
          <p:nvPr>
            <p:ph idx="1" type="body"/>
          </p:nvPr>
        </p:nvSpPr>
        <p:spPr>
          <a:xfrm>
            <a:off x="725850" y="1527300"/>
            <a:ext cx="75243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Next meeting date:</a:t>
            </a:r>
            <a:endParaRPr sz="3500"/>
          </a:p>
          <a:p>
            <a:pPr indent="0" lvl="0" marL="342900" rtl="0" algn="ctr">
              <a:lnSpc>
                <a:spcPct val="90000"/>
              </a:lnSpc>
              <a:spcBef>
                <a:spcPts val="640"/>
              </a:spcBef>
              <a:spcAft>
                <a:spcPts val="0"/>
              </a:spcAft>
              <a:buNone/>
            </a:pPr>
            <a:r>
              <a:t/>
            </a:r>
            <a:endParaRPr sz="3500"/>
          </a:p>
          <a:p>
            <a:pPr indent="0" lvl="0" marL="800100" rtl="0" algn="ctr">
              <a:lnSpc>
                <a:spcPct val="90000"/>
              </a:lnSpc>
              <a:spcBef>
                <a:spcPts val="640"/>
              </a:spcBef>
              <a:spcAft>
                <a:spcPts val="0"/>
              </a:spcAft>
              <a:buNone/>
            </a:pPr>
            <a:r>
              <a:rPr b="1" lang="en-US" sz="3500"/>
              <a:t>Tuesday, Jan 9th, 2024</a:t>
            </a:r>
            <a:endParaRPr b="1" sz="3500"/>
          </a:p>
          <a:p>
            <a:pPr indent="0" lvl="0" marL="800100" rtl="0" algn="ctr">
              <a:lnSpc>
                <a:spcPct val="90000"/>
              </a:lnSpc>
              <a:spcBef>
                <a:spcPts val="640"/>
              </a:spcBef>
              <a:spcAft>
                <a:spcPts val="0"/>
              </a:spcAft>
              <a:buNone/>
            </a:pPr>
            <a:r>
              <a:rPr b="1" lang="en-US" sz="3500"/>
              <a:t>10:30 am to 12:00 pm</a:t>
            </a:r>
            <a:endParaRPr b="1" sz="3500"/>
          </a:p>
          <a:p>
            <a:pPr indent="0" lvl="0" marL="800100" rtl="0" algn="ctr">
              <a:lnSpc>
                <a:spcPct val="90000"/>
              </a:lnSpc>
              <a:spcBef>
                <a:spcPts val="640"/>
              </a:spcBef>
              <a:spcAft>
                <a:spcPts val="0"/>
              </a:spcAft>
              <a:buNone/>
            </a:pPr>
            <a:r>
              <a:t/>
            </a:r>
            <a:endParaRPr b="1" sz="3500">
              <a:solidFill>
                <a:srgbClr val="FF0000"/>
              </a:solidFill>
            </a:endParaRPr>
          </a:p>
          <a:p>
            <a:pPr indent="0" lvl="0" marL="342900" rtl="0" algn="ctr">
              <a:lnSpc>
                <a:spcPct val="90000"/>
              </a:lnSpc>
              <a:spcBef>
                <a:spcPts val="640"/>
              </a:spcBef>
              <a:spcAft>
                <a:spcPts val="0"/>
              </a:spcAft>
              <a:buNone/>
            </a:pPr>
            <a:r>
              <a:t/>
            </a:r>
            <a:endParaRPr sz="1300"/>
          </a:p>
        </p:txBody>
      </p:sp>
      <p:sp>
        <p:nvSpPr>
          <p:cNvPr id="391" name="Google Shape;391;p58"/>
          <p:cNvSpPr txBox="1"/>
          <p:nvPr/>
        </p:nvSpPr>
        <p:spPr>
          <a:xfrm>
            <a:off x="0" y="58626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397" name="Google Shape;397;p59"/>
          <p:cNvSpPr txBox="1"/>
          <p:nvPr>
            <p:ph idx="1" type="body"/>
          </p:nvPr>
        </p:nvSpPr>
        <p:spPr>
          <a:xfrm>
            <a:off x="457200" y="1600200"/>
            <a:ext cx="36873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200"/>
              <a:t>Angel Jones</a:t>
            </a:r>
            <a:endParaRPr b="1" sz="2200"/>
          </a:p>
          <a:p>
            <a:pPr indent="0" lvl="0" marL="0" rtl="0" algn="l">
              <a:spcBef>
                <a:spcPts val="360"/>
              </a:spcBef>
              <a:spcAft>
                <a:spcPts val="0"/>
              </a:spcAft>
              <a:buNone/>
            </a:pPr>
            <a:r>
              <a:rPr lang="en-US" sz="2200"/>
              <a:t>HMIS Operations </a:t>
            </a:r>
            <a:r>
              <a:rPr lang="en-US" sz="2200"/>
              <a:t>Manager</a:t>
            </a:r>
            <a:endParaRPr sz="2200"/>
          </a:p>
          <a:p>
            <a:pPr indent="0" lvl="0" marL="0" rtl="0" algn="l">
              <a:spcBef>
                <a:spcPts val="360"/>
              </a:spcBef>
              <a:spcAft>
                <a:spcPts val="0"/>
              </a:spcAft>
              <a:buNone/>
            </a:pPr>
            <a:r>
              <a:t/>
            </a:r>
            <a:endParaRPr sz="2200"/>
          </a:p>
          <a:p>
            <a:pPr indent="0" lvl="0" marL="0" rtl="0" algn="l">
              <a:spcBef>
                <a:spcPts val="360"/>
              </a:spcBef>
              <a:spcAft>
                <a:spcPts val="0"/>
              </a:spcAft>
              <a:buClr>
                <a:schemeClr val="dk1"/>
              </a:buClr>
              <a:buSzPts val="1100"/>
              <a:buFont typeface="Arial"/>
              <a:buNone/>
            </a:pPr>
            <a:r>
              <a:rPr b="1" lang="en-US" sz="2200">
                <a:solidFill>
                  <a:schemeClr val="dk1"/>
                </a:solidFill>
              </a:rPr>
              <a:t>Agustin “Tino” Paz</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Senior Data Analyst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solidFill>
                  <a:schemeClr val="dk1"/>
                </a:solidFill>
              </a:rPr>
              <a:t>Ashley Brozenske</a:t>
            </a:r>
            <a:endParaRPr b="1" sz="2200">
              <a:solidFill>
                <a:schemeClr val="dk1"/>
              </a:solidFill>
            </a:endParaRPr>
          </a:p>
          <a:p>
            <a:pPr indent="0" lvl="0" marL="0" rtl="0" algn="l">
              <a:spcBef>
                <a:spcPts val="360"/>
              </a:spcBef>
              <a:spcAft>
                <a:spcPts val="0"/>
              </a:spcAft>
              <a:buNone/>
            </a:pPr>
            <a:r>
              <a:rPr lang="en-US" sz="2200">
                <a:solidFill>
                  <a:schemeClr val="dk1"/>
                </a:solidFill>
              </a:rPr>
              <a:t>HMIS Data Analyst I</a:t>
            </a:r>
            <a:endParaRPr b="1" sz="2200">
              <a:solidFill>
                <a:schemeClr val="dk1"/>
              </a:solidFill>
            </a:endParaRPr>
          </a:p>
          <a:p>
            <a:pPr indent="0" lvl="0" marL="0" rtl="0" algn="l">
              <a:spcBef>
                <a:spcPts val="360"/>
              </a:spcBef>
              <a:spcAft>
                <a:spcPts val="0"/>
              </a:spcAft>
              <a:buNone/>
            </a:pPr>
            <a:r>
              <a:t/>
            </a:r>
            <a:endParaRPr b="1" sz="2200">
              <a:solidFill>
                <a:schemeClr val="dk1"/>
              </a:solidFill>
            </a:endParaRPr>
          </a:p>
          <a:p>
            <a:pPr indent="0" lvl="0" marL="0" rtl="0" algn="l">
              <a:spcBef>
                <a:spcPts val="360"/>
              </a:spcBef>
              <a:spcAft>
                <a:spcPts val="0"/>
              </a:spcAft>
              <a:buClr>
                <a:schemeClr val="dk1"/>
              </a:buClr>
              <a:buSzPts val="1100"/>
              <a:buFont typeface="Arial"/>
              <a:buNone/>
            </a:pPr>
            <a:r>
              <a:rPr b="1" lang="en-US" sz="2200">
                <a:solidFill>
                  <a:schemeClr val="dk1"/>
                </a:solidFill>
              </a:rPr>
              <a:t>Brittney Behr</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Project Coordinator</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398" name="Google Shape;398;p59"/>
          <p:cNvSpPr txBox="1"/>
          <p:nvPr>
            <p:ph idx="1" type="body"/>
          </p:nvPr>
        </p:nvSpPr>
        <p:spPr>
          <a:xfrm>
            <a:off x="4450300" y="1600200"/>
            <a:ext cx="4693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200">
                <a:solidFill>
                  <a:schemeClr val="dk1"/>
                </a:solidFill>
              </a:rPr>
              <a:t>Chuck Vroman</a:t>
            </a:r>
            <a:endParaRPr b="1" sz="2200">
              <a:solidFill>
                <a:schemeClr val="dk1"/>
              </a:solidFill>
            </a:endParaRPr>
          </a:p>
          <a:p>
            <a:pPr indent="0" lvl="0" marL="0" rtl="0" algn="l">
              <a:spcBef>
                <a:spcPts val="360"/>
              </a:spcBef>
              <a:spcAft>
                <a:spcPts val="0"/>
              </a:spcAft>
              <a:buNone/>
            </a:pPr>
            <a:r>
              <a:rPr lang="en-US" sz="2200">
                <a:solidFill>
                  <a:schemeClr val="dk1"/>
                </a:solidFill>
              </a:rPr>
              <a:t>HMIS System Success Specialist</a:t>
            </a:r>
            <a:endParaRPr sz="2200">
              <a:solidFill>
                <a:schemeClr val="dk1"/>
              </a:solidFill>
            </a:endParaRPr>
          </a:p>
          <a:p>
            <a:pPr indent="0" lvl="0" marL="0" rtl="0" algn="l">
              <a:spcBef>
                <a:spcPts val="360"/>
              </a:spcBef>
              <a:spcAft>
                <a:spcPts val="0"/>
              </a:spcAft>
              <a:buClr>
                <a:schemeClr val="dk1"/>
              </a:buClr>
              <a:buSzPts val="1100"/>
              <a:buFont typeface="Arial"/>
              <a:buNone/>
            </a:pPr>
            <a:r>
              <a:t/>
            </a:r>
            <a:endParaRPr sz="2200">
              <a:solidFill>
                <a:schemeClr val="dk1"/>
              </a:solidFill>
            </a:endParaRPr>
          </a:p>
          <a:p>
            <a:pPr indent="0" lvl="0" marL="0" rtl="0" algn="l">
              <a:spcBef>
                <a:spcPts val="360"/>
              </a:spcBef>
              <a:spcAft>
                <a:spcPts val="0"/>
              </a:spcAft>
              <a:buNone/>
            </a:pPr>
            <a:r>
              <a:rPr b="1" lang="en-US" sz="2200"/>
              <a:t>Racquel McGlashen</a:t>
            </a:r>
            <a:endParaRPr sz="2200"/>
          </a:p>
          <a:p>
            <a:pPr indent="0" lvl="0" marL="0" rtl="0" algn="l">
              <a:spcBef>
                <a:spcPts val="360"/>
              </a:spcBef>
              <a:spcAft>
                <a:spcPts val="0"/>
              </a:spcAft>
              <a:buNone/>
            </a:pPr>
            <a:r>
              <a:rPr lang="en-US" sz="2200"/>
              <a:t>HMIS Partner Success Specialist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t>Tyler Claitt</a:t>
            </a:r>
            <a:endParaRPr b="1" sz="2200"/>
          </a:p>
          <a:p>
            <a:pPr indent="0" lvl="0" marL="0" rtl="0" algn="l">
              <a:spcBef>
                <a:spcPts val="360"/>
              </a:spcBef>
              <a:spcAft>
                <a:spcPts val="0"/>
              </a:spcAft>
              <a:buClr>
                <a:schemeClr val="dk1"/>
              </a:buClr>
              <a:buSzPts val="1100"/>
              <a:buFont typeface="Arial"/>
              <a:buNone/>
            </a:pPr>
            <a:r>
              <a:rPr lang="en-US" sz="2200">
                <a:solidFill>
                  <a:schemeClr val="dk1"/>
                </a:solidFill>
              </a:rPr>
              <a:t>HMIS System Success Specialist</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165" name="Google Shape;165;p29"/>
          <p:cNvSpPr txBox="1"/>
          <p:nvPr>
            <p:ph idx="1" type="body"/>
          </p:nvPr>
        </p:nvSpPr>
        <p:spPr>
          <a:xfrm>
            <a:off x="462550" y="825475"/>
            <a:ext cx="7640400" cy="5925600"/>
          </a:xfrm>
          <a:prstGeom prst="rect">
            <a:avLst/>
          </a:prstGeom>
          <a:noFill/>
          <a:ln>
            <a:noFill/>
          </a:ln>
        </p:spPr>
        <p:txBody>
          <a:bodyPr anchorCtr="0" anchor="t" bIns="45700" lIns="91425" spcFirstLastPara="1" rIns="91425" wrap="square" tIns="45700">
            <a:noAutofit/>
          </a:bodyPr>
          <a:lstStyle/>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Call to Order</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Roll Call</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Approval - </a:t>
            </a:r>
            <a:r>
              <a:rPr b="1" lang="en-US" sz="1600">
                <a:solidFill>
                  <a:schemeClr val="dk1"/>
                </a:solidFill>
              </a:rPr>
              <a:t>Minutes from Sept 12th, 2023</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Voice Vote - Agenda for Nov 14th, 2023</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HMIS Team Reports:</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Memorial Day Service Announcement - Danielle Landaal</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Pathways of Youth Research Project Update - Dr. Andrew Sullivan</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YHDP Updates - Aja Hunter</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HMIS Entry Assessment Update - Ashley Brozenske</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Referrals Update: Set Up Form - Angel Jones</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Upcoming DQM’s - Racquel McGlashen</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Reporting Season Updates - Brittney Behr</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VOTE - All motions before committee</a:t>
            </a:r>
            <a:endParaRPr b="1" sz="1600"/>
          </a:p>
          <a:p>
            <a:pPr indent="0" lvl="0" marL="342900" rtl="0" algn="l">
              <a:lnSpc>
                <a:spcPct val="150000"/>
              </a:lnSpc>
              <a:spcBef>
                <a:spcPts val="640"/>
              </a:spcBef>
              <a:spcAft>
                <a:spcPts val="0"/>
              </a:spcAft>
              <a:buNone/>
            </a:pPr>
            <a:r>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ctrTitle"/>
          </p:nvPr>
        </p:nvSpPr>
        <p:spPr>
          <a:xfrm>
            <a:off x="571500" y="1530050"/>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Officer Reports</a:t>
            </a:r>
            <a:endParaRPr/>
          </a:p>
        </p:txBody>
      </p:sp>
      <p:sp>
        <p:nvSpPr>
          <p:cNvPr id="171" name="Google Shape;171;p30"/>
          <p:cNvSpPr txBox="1"/>
          <p:nvPr>
            <p:ph idx="1" type="subTitle"/>
          </p:nvPr>
        </p:nvSpPr>
        <p:spPr>
          <a:xfrm>
            <a:off x="294300" y="2736200"/>
            <a:ext cx="8326800" cy="3873000"/>
          </a:xfrm>
          <a:prstGeom prst="rect">
            <a:avLst/>
          </a:prstGeom>
        </p:spPr>
        <p:txBody>
          <a:bodyPr anchorCtr="0" anchor="t" bIns="91425" lIns="91425" spcFirstLastPara="1" rIns="91425" wrap="square" tIns="91425">
            <a:noAutofit/>
          </a:bodyPr>
          <a:lstStyle/>
          <a:p>
            <a:pPr indent="-273050" lvl="1" marL="742950" rtl="0" algn="l">
              <a:lnSpc>
                <a:spcPct val="150000"/>
              </a:lnSpc>
              <a:spcBef>
                <a:spcPts val="640"/>
              </a:spcBef>
              <a:spcAft>
                <a:spcPts val="0"/>
              </a:spcAft>
              <a:buClr>
                <a:schemeClr val="dk1"/>
              </a:buClr>
              <a:buSzPts val="1600"/>
              <a:buChar char="○"/>
            </a:pPr>
            <a:r>
              <a:rPr b="1" lang="en-US" sz="1600">
                <a:solidFill>
                  <a:schemeClr val="dk1"/>
                </a:solidFill>
                <a:latin typeface="Arial"/>
                <a:ea typeface="Arial"/>
                <a:cs typeface="Arial"/>
                <a:sym typeface="Arial"/>
              </a:rPr>
              <a:t>Memorial Day Service Announcement - Danielle Landaal</a:t>
            </a:r>
            <a:endParaRPr b="1" sz="1600">
              <a:solidFill>
                <a:schemeClr val="dk1"/>
              </a:solidFill>
              <a:latin typeface="Arial"/>
              <a:ea typeface="Arial"/>
              <a:cs typeface="Arial"/>
              <a:sym typeface="Arial"/>
            </a:endParaRPr>
          </a:p>
          <a:p>
            <a:pPr indent="-273050" lvl="1" marL="742950" rtl="0" algn="l">
              <a:lnSpc>
                <a:spcPct val="150000"/>
              </a:lnSpc>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Pathways of Youth Research Project Update - Dr. Andrew Sullivan</a:t>
            </a:r>
            <a:endParaRPr b="1" sz="1600">
              <a:solidFill>
                <a:schemeClr val="dk1"/>
              </a:solidFill>
              <a:latin typeface="Arial"/>
              <a:ea typeface="Arial"/>
              <a:cs typeface="Arial"/>
              <a:sym typeface="Arial"/>
            </a:endParaRPr>
          </a:p>
          <a:p>
            <a:pPr indent="-273050" lvl="1" marL="742950" rtl="0" algn="l">
              <a:lnSpc>
                <a:spcPct val="150000"/>
              </a:lnSpc>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YHDP Updates - Aja Hunter</a:t>
            </a:r>
            <a:endParaRPr b="1" sz="1600">
              <a:solidFill>
                <a:schemeClr val="dk1"/>
              </a:solidFill>
              <a:latin typeface="Arial"/>
              <a:ea typeface="Arial"/>
              <a:cs typeface="Arial"/>
              <a:sym typeface="Arial"/>
            </a:endParaRPr>
          </a:p>
          <a:p>
            <a:pPr indent="-273050" lvl="1" marL="742950" rtl="0" algn="l">
              <a:lnSpc>
                <a:spcPct val="150000"/>
              </a:lnSpc>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HMIS Entry Assessment Update - Ashley Brozenske</a:t>
            </a:r>
            <a:endParaRPr b="1" sz="1600">
              <a:solidFill>
                <a:schemeClr val="dk1"/>
              </a:solidFill>
              <a:latin typeface="Arial"/>
              <a:ea typeface="Arial"/>
              <a:cs typeface="Arial"/>
              <a:sym typeface="Arial"/>
            </a:endParaRPr>
          </a:p>
          <a:p>
            <a:pPr indent="-273050" lvl="1" marL="742950" rtl="0" algn="l">
              <a:lnSpc>
                <a:spcPct val="150000"/>
              </a:lnSpc>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Referrals Update: Set Up Form - Angel Jones</a:t>
            </a:r>
            <a:endParaRPr b="1" sz="1600">
              <a:solidFill>
                <a:schemeClr val="dk1"/>
              </a:solidFill>
              <a:latin typeface="Arial"/>
              <a:ea typeface="Arial"/>
              <a:cs typeface="Arial"/>
              <a:sym typeface="Aria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latin typeface="Arial"/>
                <a:ea typeface="Arial"/>
                <a:cs typeface="Arial"/>
                <a:sym typeface="Arial"/>
              </a:rPr>
              <a:t>Upcoming DQM’s - Racquel McGlashen</a:t>
            </a:r>
            <a:endParaRPr b="1" sz="1600">
              <a:solidFill>
                <a:schemeClr val="dk1"/>
              </a:solidFill>
              <a:latin typeface="Arial"/>
              <a:ea typeface="Arial"/>
              <a:cs typeface="Arial"/>
              <a:sym typeface="Arial"/>
            </a:endParaRPr>
          </a:p>
          <a:p>
            <a:pPr indent="-273050" lvl="1" marL="742950" rtl="0" algn="l">
              <a:lnSpc>
                <a:spcPct val="150000"/>
              </a:lnSpc>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Reporting Season Updates - Brittney Behr</a:t>
            </a:r>
            <a:endParaRPr b="1" sz="1600">
              <a:solidFill>
                <a:schemeClr val="dk1"/>
              </a:solidFill>
              <a:latin typeface="Arial"/>
              <a:ea typeface="Arial"/>
              <a:cs typeface="Arial"/>
              <a:sym typeface="Arial"/>
            </a:endParaRPr>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Memorial Day Service Announcement</a:t>
            </a:r>
            <a:endParaRPr b="1" sz="3600">
              <a:solidFill>
                <a:schemeClr val="dk2"/>
              </a:solidFill>
            </a:endParaRPr>
          </a:p>
        </p:txBody>
      </p:sp>
      <p:sp>
        <p:nvSpPr>
          <p:cNvPr id="177" name="Google Shape;177;p31"/>
          <p:cNvSpPr txBox="1"/>
          <p:nvPr>
            <p:ph idx="1" type="body"/>
          </p:nvPr>
        </p:nvSpPr>
        <p:spPr>
          <a:xfrm>
            <a:off x="311700" y="5390250"/>
            <a:ext cx="8520600" cy="758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US" sz="2000"/>
              <a:t>If you have names of any clients who have passed away, please email them to reservations@idignity.org</a:t>
            </a:r>
            <a:endParaRPr sz="2000"/>
          </a:p>
          <a:p>
            <a:pPr indent="0" lvl="0" marL="0" rtl="0" algn="l">
              <a:lnSpc>
                <a:spcPct val="95000"/>
              </a:lnSpc>
              <a:spcBef>
                <a:spcPts val="1000"/>
              </a:spcBef>
              <a:spcAft>
                <a:spcPts val="0"/>
              </a:spcAft>
              <a:buNone/>
            </a:pPr>
            <a:r>
              <a:t/>
            </a:r>
            <a:endParaRPr sz="2000"/>
          </a:p>
          <a:p>
            <a:pPr indent="0" lvl="0" marL="457200" rtl="0" algn="l">
              <a:lnSpc>
                <a:spcPct val="95000"/>
              </a:lnSpc>
              <a:spcBef>
                <a:spcPts val="1000"/>
              </a:spcBef>
              <a:spcAft>
                <a:spcPts val="0"/>
              </a:spcAft>
              <a:buNone/>
            </a:pPr>
            <a:r>
              <a:t/>
            </a:r>
            <a:endParaRPr sz="2000"/>
          </a:p>
          <a:p>
            <a:pPr indent="0" lvl="0" marL="0" rtl="0" algn="l">
              <a:lnSpc>
                <a:spcPct val="95000"/>
              </a:lnSpc>
              <a:spcBef>
                <a:spcPts val="1000"/>
              </a:spcBef>
              <a:spcAft>
                <a:spcPts val="0"/>
              </a:spcAft>
              <a:buSzPts val="770"/>
              <a:buNone/>
            </a:pPr>
            <a:r>
              <a:t/>
            </a:r>
            <a:endParaRPr sz="2000"/>
          </a:p>
          <a:p>
            <a:pPr indent="0" lvl="0" marL="0" rtl="0" algn="l">
              <a:lnSpc>
                <a:spcPct val="95000"/>
              </a:lnSpc>
              <a:spcBef>
                <a:spcPts val="0"/>
              </a:spcBef>
              <a:spcAft>
                <a:spcPts val="0"/>
              </a:spcAft>
              <a:buSzPts val="770"/>
              <a:buNone/>
            </a:pPr>
            <a:r>
              <a:t/>
            </a:r>
            <a:endParaRPr sz="1260"/>
          </a:p>
        </p:txBody>
      </p:sp>
      <p:pic>
        <p:nvPicPr>
          <p:cNvPr id="178" name="Google Shape;178;p31"/>
          <p:cNvPicPr preferRelativeResize="0"/>
          <p:nvPr/>
        </p:nvPicPr>
        <p:blipFill rotWithShape="1">
          <a:blip r:embed="rId3">
            <a:alphaModFix/>
          </a:blip>
          <a:srcRect b="13101" l="650" r="-650" t="17468"/>
          <a:stretch/>
        </p:blipFill>
        <p:spPr>
          <a:xfrm>
            <a:off x="940175" y="1352500"/>
            <a:ext cx="7078727" cy="37973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ctrTitle"/>
          </p:nvPr>
        </p:nvSpPr>
        <p:spPr>
          <a:xfrm>
            <a:off x="127236" y="1949535"/>
            <a:ext cx="8873100" cy="1134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Garamond"/>
              <a:buNone/>
            </a:pPr>
            <a:r>
              <a:rPr lang="en-US"/>
              <a:t>Navigating Pathways out of Homelessness for Youth: An Analysis of Shelter Utilization in Central Florida</a:t>
            </a:r>
            <a:endParaRPr/>
          </a:p>
        </p:txBody>
      </p:sp>
      <p:graphicFrame>
        <p:nvGraphicFramePr>
          <p:cNvPr id="184" name="Google Shape;184;p32"/>
          <p:cNvGraphicFramePr/>
          <p:nvPr/>
        </p:nvGraphicFramePr>
        <p:xfrm>
          <a:off x="127261" y="3429000"/>
          <a:ext cx="3000000" cy="3000000"/>
        </p:xfrm>
        <a:graphic>
          <a:graphicData uri="http://schemas.openxmlformats.org/drawingml/2006/table">
            <a:tbl>
              <a:tblPr bandRow="1" firstRow="1">
                <a:noFill/>
                <a:tableStyleId>{60C1C85C-67B4-4467-A167-25BE648578D3}</a:tableStyleId>
              </a:tblPr>
              <a:tblGrid>
                <a:gridCol w="3001575"/>
                <a:gridCol w="3001575"/>
                <a:gridCol w="2869800"/>
              </a:tblGrid>
              <a:tr h="370850">
                <a:tc>
                  <a:txBody>
                    <a:bodyPr/>
                    <a:lstStyle/>
                    <a:p>
                      <a:pPr indent="0" lvl="0" marL="0" marR="0" rtl="0" algn="ctr">
                        <a:spcBef>
                          <a:spcPts val="0"/>
                        </a:spcBef>
                        <a:spcAft>
                          <a:spcPts val="0"/>
                        </a:spcAft>
                        <a:buNone/>
                      </a:pPr>
                      <a:r>
                        <a:rPr b="1" lang="en-US" sz="2400" u="none" cap="none" strike="noStrike">
                          <a:latin typeface="Garamond"/>
                          <a:ea typeface="Garamond"/>
                          <a:cs typeface="Garamond"/>
                          <a:sym typeface="Garamond"/>
                        </a:rPr>
                        <a:t>Seongho An</a:t>
                      </a:r>
                      <a:endParaRPr/>
                    </a:p>
                    <a:p>
                      <a:pPr indent="0" lvl="0" marL="0" marR="0" rtl="0" algn="ctr">
                        <a:spcBef>
                          <a:spcPts val="0"/>
                        </a:spcBef>
                        <a:spcAft>
                          <a:spcPts val="0"/>
                        </a:spcAft>
                        <a:buNone/>
                      </a:pPr>
                      <a:r>
                        <a:t/>
                      </a:r>
                      <a:endParaRPr b="1" sz="2400" u="none" cap="none" strike="noStrike">
                        <a:latin typeface="Garamond"/>
                        <a:ea typeface="Garamond"/>
                        <a:cs typeface="Garamond"/>
                        <a:sym typeface="Garamond"/>
                      </a:endParaRPr>
                    </a:p>
                    <a:p>
                      <a:pPr indent="0" lvl="0" marL="0" marR="0" rtl="0" algn="ctr">
                        <a:spcBef>
                          <a:spcPts val="0"/>
                        </a:spcBef>
                        <a:spcAft>
                          <a:spcPts val="0"/>
                        </a:spcAft>
                        <a:buNone/>
                      </a:pPr>
                      <a:r>
                        <a:rPr lang="en-US" sz="2400" u="none" cap="none" strike="noStrike">
                          <a:latin typeface="Garamond"/>
                          <a:ea typeface="Garamond"/>
                          <a:cs typeface="Garamond"/>
                          <a:sym typeface="Garamond"/>
                        </a:rPr>
                        <a:t>School of Public Administration</a:t>
                      </a:r>
                      <a:endParaRPr/>
                    </a:p>
                    <a:p>
                      <a:pPr indent="0" lvl="0" marL="0" marR="0" rtl="0" algn="ctr">
                        <a:spcBef>
                          <a:spcPts val="0"/>
                        </a:spcBef>
                        <a:spcAft>
                          <a:spcPts val="0"/>
                        </a:spcAft>
                        <a:buNone/>
                      </a:pPr>
                      <a:r>
                        <a:t/>
                      </a:r>
                      <a:endParaRPr sz="2400" u="none" cap="none" strike="noStrike">
                        <a:latin typeface="Garamond"/>
                        <a:ea typeface="Garamond"/>
                        <a:cs typeface="Garamond"/>
                        <a:sym typeface="Garamond"/>
                      </a:endParaRPr>
                    </a:p>
                    <a:p>
                      <a:pPr indent="0" lvl="0" marL="0" marR="0" rtl="0" algn="ctr">
                        <a:lnSpc>
                          <a:spcPct val="100000"/>
                        </a:lnSpc>
                        <a:spcBef>
                          <a:spcPts val="0"/>
                        </a:spcBef>
                        <a:spcAft>
                          <a:spcPts val="0"/>
                        </a:spcAft>
                        <a:buClr>
                          <a:schemeClr val="dk1"/>
                        </a:buClr>
                        <a:buSzPts val="2400"/>
                        <a:buFont typeface="Garamond"/>
                        <a:buNone/>
                      </a:pPr>
                      <a:r>
                        <a:rPr lang="en-US" sz="2400" u="none" cap="none" strike="noStrike">
                          <a:latin typeface="Garamond"/>
                          <a:ea typeface="Garamond"/>
                          <a:cs typeface="Garamond"/>
                          <a:sym typeface="Garamond"/>
                        </a:rPr>
                        <a:t>University of Central Florida</a:t>
                      </a:r>
                      <a:endParaRPr/>
                    </a:p>
                  </a:txBody>
                  <a:tcPr marT="45725" marB="45725" marR="68600" marL="68600"/>
                </a:tc>
                <a:tc>
                  <a:txBody>
                    <a:bodyPr/>
                    <a:lstStyle/>
                    <a:p>
                      <a:pPr indent="0" lvl="0" marL="0" marR="0" rtl="0" algn="ctr">
                        <a:spcBef>
                          <a:spcPts val="0"/>
                        </a:spcBef>
                        <a:spcAft>
                          <a:spcPts val="0"/>
                        </a:spcAft>
                        <a:buNone/>
                      </a:pPr>
                      <a:r>
                        <a:rPr b="1" lang="en-US" sz="2400" u="none" cap="none" strike="noStrike">
                          <a:latin typeface="Garamond"/>
                          <a:ea typeface="Garamond"/>
                          <a:cs typeface="Garamond"/>
                          <a:sym typeface="Garamond"/>
                        </a:rPr>
                        <a:t>Shuang Lu</a:t>
                      </a:r>
                      <a:endParaRPr/>
                    </a:p>
                    <a:p>
                      <a:pPr indent="0" lvl="0" marL="0" marR="0" rtl="0" algn="ctr">
                        <a:spcBef>
                          <a:spcPts val="0"/>
                        </a:spcBef>
                        <a:spcAft>
                          <a:spcPts val="0"/>
                        </a:spcAft>
                        <a:buNone/>
                      </a:pPr>
                      <a:r>
                        <a:t/>
                      </a:r>
                      <a:endParaRPr b="1" sz="2400" u="none" cap="none" strike="noStrike">
                        <a:latin typeface="Garamond"/>
                        <a:ea typeface="Garamond"/>
                        <a:cs typeface="Garamond"/>
                        <a:sym typeface="Garamond"/>
                      </a:endParaRPr>
                    </a:p>
                    <a:p>
                      <a:pPr indent="0" lvl="0" marL="0" marR="0" rtl="0" algn="ctr">
                        <a:spcBef>
                          <a:spcPts val="0"/>
                        </a:spcBef>
                        <a:spcAft>
                          <a:spcPts val="0"/>
                        </a:spcAft>
                        <a:buNone/>
                      </a:pPr>
                      <a:r>
                        <a:rPr lang="en-US" sz="2400" u="none" cap="none" strike="noStrike">
                          <a:latin typeface="Garamond"/>
                          <a:ea typeface="Garamond"/>
                          <a:cs typeface="Garamond"/>
                          <a:sym typeface="Garamond"/>
                        </a:rPr>
                        <a:t>School of Social Work</a:t>
                      </a:r>
                      <a:endParaRPr/>
                    </a:p>
                    <a:p>
                      <a:pPr indent="0" lvl="0" marL="0" marR="0" rtl="0" algn="ctr">
                        <a:spcBef>
                          <a:spcPts val="0"/>
                        </a:spcBef>
                        <a:spcAft>
                          <a:spcPts val="0"/>
                        </a:spcAft>
                        <a:buNone/>
                      </a:pPr>
                      <a:r>
                        <a:t/>
                      </a:r>
                      <a:endParaRPr sz="2400" u="none" cap="none" strike="noStrike">
                        <a:latin typeface="Garamond"/>
                        <a:ea typeface="Garamond"/>
                        <a:cs typeface="Garamond"/>
                        <a:sym typeface="Garamond"/>
                      </a:endParaRPr>
                    </a:p>
                    <a:p>
                      <a:pPr indent="0" lvl="0" marL="0" marR="0" rtl="0" algn="ctr">
                        <a:spcBef>
                          <a:spcPts val="0"/>
                        </a:spcBef>
                        <a:spcAft>
                          <a:spcPts val="0"/>
                        </a:spcAft>
                        <a:buNone/>
                      </a:pPr>
                      <a:r>
                        <a:t/>
                      </a:r>
                      <a:endParaRPr sz="2400" u="none" cap="none" strike="noStrike">
                        <a:latin typeface="Garamond"/>
                        <a:ea typeface="Garamond"/>
                        <a:cs typeface="Garamond"/>
                        <a:sym typeface="Garamond"/>
                      </a:endParaRPr>
                    </a:p>
                    <a:p>
                      <a:pPr indent="0" lvl="0" marL="0" marR="0" rtl="0" algn="ctr">
                        <a:spcBef>
                          <a:spcPts val="0"/>
                        </a:spcBef>
                        <a:spcAft>
                          <a:spcPts val="0"/>
                        </a:spcAft>
                        <a:buNone/>
                      </a:pPr>
                      <a:r>
                        <a:rPr lang="en-US" sz="2400" u="none" cap="none" strike="noStrike">
                          <a:latin typeface="Garamond"/>
                          <a:ea typeface="Garamond"/>
                          <a:cs typeface="Garamond"/>
                          <a:sym typeface="Garamond"/>
                        </a:rPr>
                        <a:t>University of Central Florida</a:t>
                      </a:r>
                      <a:endParaRPr/>
                    </a:p>
                  </a:txBody>
                  <a:tcPr marT="45725" marB="45725" marR="68600" marL="68600"/>
                </a:tc>
                <a:tc>
                  <a:txBody>
                    <a:bodyPr/>
                    <a:lstStyle/>
                    <a:p>
                      <a:pPr indent="0" lvl="0" marL="0" marR="0" rtl="0" algn="ctr">
                        <a:spcBef>
                          <a:spcPts val="0"/>
                        </a:spcBef>
                        <a:spcAft>
                          <a:spcPts val="0"/>
                        </a:spcAft>
                        <a:buNone/>
                      </a:pPr>
                      <a:r>
                        <a:rPr b="1" lang="en-US" sz="2400" u="none" cap="none" strike="noStrike">
                          <a:latin typeface="Garamond"/>
                          <a:ea typeface="Garamond"/>
                          <a:cs typeface="Garamond"/>
                          <a:sym typeface="Garamond"/>
                        </a:rPr>
                        <a:t>Andrew Sullivan</a:t>
                      </a:r>
                      <a:endParaRPr/>
                    </a:p>
                    <a:p>
                      <a:pPr indent="0" lvl="0" marL="0" marR="0" rtl="0" algn="ctr">
                        <a:spcBef>
                          <a:spcPts val="0"/>
                        </a:spcBef>
                        <a:spcAft>
                          <a:spcPts val="0"/>
                        </a:spcAft>
                        <a:buNone/>
                      </a:pPr>
                      <a:r>
                        <a:t/>
                      </a:r>
                      <a:endParaRPr b="1" sz="2400" u="none" cap="none" strike="noStrike">
                        <a:latin typeface="Garamond"/>
                        <a:ea typeface="Garamond"/>
                        <a:cs typeface="Garamond"/>
                        <a:sym typeface="Garamond"/>
                      </a:endParaRPr>
                    </a:p>
                    <a:p>
                      <a:pPr indent="0" lvl="0" marL="0" marR="0" rtl="0" algn="ctr">
                        <a:lnSpc>
                          <a:spcPct val="100000"/>
                        </a:lnSpc>
                        <a:spcBef>
                          <a:spcPts val="0"/>
                        </a:spcBef>
                        <a:spcAft>
                          <a:spcPts val="0"/>
                        </a:spcAft>
                        <a:buClr>
                          <a:schemeClr val="dk1"/>
                        </a:buClr>
                        <a:buSzPts val="2400"/>
                        <a:buFont typeface="Garamond"/>
                        <a:buNone/>
                      </a:pPr>
                      <a:r>
                        <a:rPr lang="en-US" sz="2400" u="none" cap="none" strike="noStrike">
                          <a:latin typeface="Garamond"/>
                          <a:ea typeface="Garamond"/>
                          <a:cs typeface="Garamond"/>
                          <a:sym typeface="Garamond"/>
                        </a:rPr>
                        <a:t>School of Public Administration</a:t>
                      </a:r>
                      <a:endParaRPr/>
                    </a:p>
                    <a:p>
                      <a:pPr indent="0" lvl="0" marL="0" marR="0" rtl="0" algn="ctr">
                        <a:lnSpc>
                          <a:spcPct val="100000"/>
                        </a:lnSpc>
                        <a:spcBef>
                          <a:spcPts val="0"/>
                        </a:spcBef>
                        <a:spcAft>
                          <a:spcPts val="0"/>
                        </a:spcAft>
                        <a:buClr>
                          <a:schemeClr val="dk1"/>
                        </a:buClr>
                        <a:buSzPts val="2400"/>
                        <a:buFont typeface="Calibri"/>
                        <a:buNone/>
                      </a:pPr>
                      <a:r>
                        <a:t/>
                      </a:r>
                      <a:endParaRPr sz="2400" u="none" cap="none" strike="noStrike">
                        <a:latin typeface="Garamond"/>
                        <a:ea typeface="Garamond"/>
                        <a:cs typeface="Garamond"/>
                        <a:sym typeface="Garamond"/>
                      </a:endParaRPr>
                    </a:p>
                    <a:p>
                      <a:pPr indent="0" lvl="0" marL="0" marR="0" rtl="0" algn="ctr">
                        <a:spcBef>
                          <a:spcPts val="0"/>
                        </a:spcBef>
                        <a:spcAft>
                          <a:spcPts val="0"/>
                        </a:spcAft>
                        <a:buNone/>
                      </a:pPr>
                      <a:r>
                        <a:rPr lang="en-US" sz="2400" u="none" cap="none" strike="noStrike">
                          <a:latin typeface="Garamond"/>
                          <a:ea typeface="Garamond"/>
                          <a:cs typeface="Garamond"/>
                          <a:sym typeface="Garamond"/>
                        </a:rPr>
                        <a:t>University of Central Florida</a:t>
                      </a:r>
                      <a:endParaRPr/>
                    </a:p>
                  </a:txBody>
                  <a:tcPr marT="45725" marB="45725" marR="68600" marL="6860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aramond"/>
              <a:buNone/>
            </a:pPr>
            <a:r>
              <a:rPr lang="en-US"/>
              <a:t>Research Overview</a:t>
            </a:r>
            <a:endParaRPr/>
          </a:p>
        </p:txBody>
      </p:sp>
      <p:sp>
        <p:nvSpPr>
          <p:cNvPr id="190" name="Google Shape;190;p3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What are the service pathways of youth (aged 18-24) through the homeless service system?</a:t>
            </a:r>
            <a:endParaRPr/>
          </a:p>
          <a:p>
            <a:pPr indent="-228600" lvl="0" marL="228600" rtl="0" algn="l">
              <a:lnSpc>
                <a:spcPct val="90000"/>
              </a:lnSpc>
              <a:spcBef>
                <a:spcPts val="1000"/>
              </a:spcBef>
              <a:spcAft>
                <a:spcPts val="0"/>
              </a:spcAft>
              <a:buClr>
                <a:schemeClr val="dk1"/>
              </a:buClr>
              <a:buSzPts val="2800"/>
              <a:buChar char="•"/>
            </a:pPr>
            <a:r>
              <a:rPr lang="en-US"/>
              <a:t>Which pathway, youth shelter or general shelter, relates to a shorter experience of homelessness?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Methods</a:t>
            </a:r>
            <a:endParaRPr/>
          </a:p>
          <a:p>
            <a:pPr indent="-228600" lvl="1" marL="685800" rtl="0" algn="l">
              <a:lnSpc>
                <a:spcPct val="90000"/>
              </a:lnSpc>
              <a:spcBef>
                <a:spcPts val="500"/>
              </a:spcBef>
              <a:spcAft>
                <a:spcPts val="0"/>
              </a:spcAft>
              <a:buClr>
                <a:schemeClr val="dk1"/>
              </a:buClr>
              <a:buSzPts val="2400"/>
              <a:buChar char="•"/>
            </a:pPr>
            <a:r>
              <a:rPr lang="en-US"/>
              <a:t>Exact matching and survival analysis</a:t>
            </a:r>
            <a:endParaRPr/>
          </a:p>
          <a:p>
            <a:pPr indent="-50800" lvl="1" marL="685800" rtl="0" algn="l">
              <a:lnSpc>
                <a:spcPct val="90000"/>
              </a:lnSpc>
              <a:spcBef>
                <a:spcPts val="500"/>
              </a:spcBef>
              <a:spcAft>
                <a:spcPts val="0"/>
              </a:spcAft>
              <a:buClr>
                <a:schemeClr val="dk1"/>
              </a:buClr>
              <a:buSzPts val="2800"/>
              <a:buNone/>
            </a:pPr>
            <a:r>
              <a:t/>
            </a:r>
            <a:endParaRPr sz="2800"/>
          </a:p>
          <a:p>
            <a:pPr indent="-228600" lvl="0" marL="228600" rtl="0" algn="l">
              <a:lnSpc>
                <a:spcPct val="90000"/>
              </a:lnSpc>
              <a:spcBef>
                <a:spcPts val="1000"/>
              </a:spcBef>
              <a:spcAft>
                <a:spcPts val="0"/>
              </a:spcAft>
              <a:buClr>
                <a:schemeClr val="dk1"/>
              </a:buClr>
              <a:buSzPts val="2800"/>
              <a:buChar char="•"/>
            </a:pPr>
            <a:r>
              <a:rPr lang="en-US"/>
              <a:t>Using a youth shelter with general services related with a shorter duration of homelessness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aramond"/>
              <a:buNone/>
            </a:pPr>
            <a:r>
              <a:rPr lang="en-US"/>
              <a:t>Youth Homelessness</a:t>
            </a:r>
            <a:endParaRPr/>
          </a:p>
        </p:txBody>
      </p:sp>
      <p:sp>
        <p:nvSpPr>
          <p:cNvPr id="196" name="Google Shape;196;p34"/>
          <p:cNvSpPr txBox="1"/>
          <p:nvPr>
            <p:ph idx="1" type="body"/>
          </p:nvPr>
        </p:nvSpPr>
        <p:spPr>
          <a:xfrm>
            <a:off x="628650" y="2033425"/>
            <a:ext cx="7886700" cy="4351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t>Many homeless youth had adverse childhood experiences</a:t>
            </a:r>
            <a:endParaRPr/>
          </a:p>
          <a:p>
            <a:pPr indent="-228600" lvl="1" marL="685800" rtl="0" algn="l">
              <a:lnSpc>
                <a:spcPct val="90000"/>
              </a:lnSpc>
              <a:spcBef>
                <a:spcPts val="500"/>
              </a:spcBef>
              <a:spcAft>
                <a:spcPts val="0"/>
              </a:spcAft>
              <a:buClr>
                <a:schemeClr val="dk1"/>
              </a:buClr>
              <a:buSzPts val="2400"/>
              <a:buChar char="•"/>
            </a:pPr>
            <a:r>
              <a:rPr lang="en-US"/>
              <a:t>Homelessness can exacerbate these negative experiences</a:t>
            </a:r>
            <a:endParaRPr/>
          </a:p>
          <a:p>
            <a:pPr indent="-228600" lvl="1" marL="685800" rtl="0" algn="l">
              <a:lnSpc>
                <a:spcPct val="90000"/>
              </a:lnSpc>
              <a:spcBef>
                <a:spcPts val="500"/>
              </a:spcBef>
              <a:spcAft>
                <a:spcPts val="0"/>
              </a:spcAft>
              <a:buClr>
                <a:schemeClr val="dk1"/>
              </a:buClr>
              <a:buSzPts val="2400"/>
              <a:buChar char="•"/>
            </a:pPr>
            <a:r>
              <a:rPr lang="en-US"/>
              <a:t>A lengthy episode of homelessness could lead to long-term disadvantages accumulating, such as not pursuing higher education, lower earnings, and poor mental health</a:t>
            </a:r>
            <a:endParaRPr/>
          </a:p>
          <a:p>
            <a:pPr indent="-228600" lvl="0" marL="228600" rtl="0" algn="l">
              <a:lnSpc>
                <a:spcPct val="90000"/>
              </a:lnSpc>
              <a:spcBef>
                <a:spcPts val="1000"/>
              </a:spcBef>
              <a:spcAft>
                <a:spcPts val="0"/>
              </a:spcAft>
              <a:buClr>
                <a:schemeClr val="dk1"/>
              </a:buClr>
              <a:buSzPts val="2800"/>
              <a:buChar char="•"/>
            </a:pPr>
            <a:r>
              <a:rPr lang="en-US"/>
              <a:t>Navigating services can be complicated, increasing duration of homelessness or leading to ineffective services</a:t>
            </a:r>
            <a:endParaRPr/>
          </a:p>
          <a:p>
            <a:pPr indent="-228600" lvl="1" marL="685800" rtl="0" algn="l">
              <a:lnSpc>
                <a:spcPct val="90000"/>
              </a:lnSpc>
              <a:spcBef>
                <a:spcPts val="500"/>
              </a:spcBef>
              <a:spcAft>
                <a:spcPts val="0"/>
              </a:spcAft>
              <a:buClr>
                <a:schemeClr val="dk1"/>
              </a:buClr>
              <a:buSzPts val="2400"/>
              <a:buChar char="•"/>
            </a:pPr>
            <a:r>
              <a:rPr lang="en-US"/>
              <a:t>Understanding where to find the most appropriate services and achieve housing</a:t>
            </a:r>
            <a:endParaRPr/>
          </a:p>
          <a:p>
            <a:pPr indent="-228600" lvl="1" marL="685800" rtl="0" algn="l">
              <a:lnSpc>
                <a:spcPct val="90000"/>
              </a:lnSpc>
              <a:spcBef>
                <a:spcPts val="500"/>
              </a:spcBef>
              <a:spcAft>
                <a:spcPts val="0"/>
              </a:spcAft>
              <a:buClr>
                <a:schemeClr val="dk1"/>
              </a:buClr>
              <a:buSzPts val="2400"/>
              <a:buChar char="•"/>
            </a:pPr>
            <a:r>
              <a:rPr lang="en-US"/>
              <a:t>Using a youth service provider could offer tailored services, easing these information challenges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