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y="6858000" cx="9144000"/>
  <p:notesSz cx="6858000" cy="9144000"/>
  <p:embeddedFontLst>
    <p:embeddedFont>
      <p:font typeface="Roboto"/>
      <p:regular r:id="rId52"/>
      <p:bold r:id="rId53"/>
      <p:italic r:id="rId54"/>
      <p:boldItalic r:id="rId55"/>
    </p:embeddedFont>
    <p:embeddedFont>
      <p:font typeface="Cabin"/>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0D8CBD-044E-4438-866A-60523CBB1406}">
  <a:tblStyle styleId="{7A0D8CBD-044E-4438-866A-60523CBB140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4.xml"/><Relationship Id="rId55" Type="http://schemas.openxmlformats.org/officeDocument/2006/relationships/font" Target="fonts/Roboto-boldItalic.fntdata"/><Relationship Id="rId10" Type="http://schemas.openxmlformats.org/officeDocument/2006/relationships/slide" Target="slides/slide3.xml"/><Relationship Id="rId54" Type="http://schemas.openxmlformats.org/officeDocument/2006/relationships/font" Target="fonts/Roboto-italic.fntdata"/><Relationship Id="rId13" Type="http://schemas.openxmlformats.org/officeDocument/2006/relationships/slide" Target="slides/slide6.xml"/><Relationship Id="rId57" Type="http://schemas.openxmlformats.org/officeDocument/2006/relationships/font" Target="fonts/Cabin-bold.fntdata"/><Relationship Id="rId12" Type="http://schemas.openxmlformats.org/officeDocument/2006/relationships/slide" Target="slides/slide5.xml"/><Relationship Id="rId56" Type="http://schemas.openxmlformats.org/officeDocument/2006/relationships/font" Target="fonts/Cabin-regular.fntdata"/><Relationship Id="rId15" Type="http://schemas.openxmlformats.org/officeDocument/2006/relationships/slide" Target="slides/slide8.xml"/><Relationship Id="rId59" Type="http://schemas.openxmlformats.org/officeDocument/2006/relationships/font" Target="fonts/Cabin-boldItalic.fntdata"/><Relationship Id="rId14" Type="http://schemas.openxmlformats.org/officeDocument/2006/relationships/slide" Target="slides/slide7.xml"/><Relationship Id="rId58" Type="http://schemas.openxmlformats.org/officeDocument/2006/relationships/font" Target="fonts/Cabin-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miscfl.org/wp-content/uploads/2022/07/Meeting-Minutes-HMIS-Advisory-Committee-2022-07-12.pdf"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Call to order: Wyatt   -All in attendance verify name, add agency</a:t>
            </a:r>
            <a:endParaRPr/>
          </a:p>
          <a:p>
            <a:pPr indent="0" lvl="0" marL="0" rtl="0" algn="l">
              <a:spcBef>
                <a:spcPts val="0"/>
              </a:spcBef>
              <a:spcAft>
                <a:spcPts val="0"/>
              </a:spcAft>
              <a:buNone/>
            </a:pPr>
            <a:r>
              <a:rPr lang="en-US"/>
              <a:t>Next slide: Wyatt (agenda)</a:t>
            </a:r>
            <a:endParaRPr/>
          </a:p>
        </p:txBody>
      </p:sp>
      <p:sp>
        <p:nvSpPr>
          <p:cNvPr id="63" name="Google Shape;6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e270f5f269_3_19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e270f5f269_3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Aja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e270f5f269_3_17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e270f5f269_3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Aja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e270f5f269_3_22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e270f5f269_3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Aja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e270f5f269_3_17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e270f5f269_3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Aja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de98aa8a11_2_26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de98aa8a11_2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Aja</a:t>
            </a:r>
            <a:endParaRPr/>
          </a:p>
          <a:p>
            <a:pPr indent="0" lvl="0" marL="0" rtl="0" algn="l">
              <a:spcBef>
                <a:spcPts val="0"/>
              </a:spcBef>
              <a:spcAft>
                <a:spcPts val="0"/>
              </a:spcAft>
              <a:buNone/>
            </a:pPr>
            <a:r>
              <a:rPr lang="en-US"/>
              <a:t>Next Slide: Dr. Andrew Sullivan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3e4a85ae0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23e4a85ae0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Presenter: Dr Sullivan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3e4a85ae0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189" name="Google Shape;189;g23e4a85ae0a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3e4a85ae0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195" name="Google Shape;195;g23e4a85ae0a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3e4a85ae0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201" name="Google Shape;201;g23e4a85ae0a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3e4a85ae0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207" name="Google Shape;207;g23e4a85ae0a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cdd47279f_3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69" name="Google Shape;69;gecdd47279f_3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3e4a85ae0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229" name="Google Shape;229;g23e4a85ae0a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e26f5afc0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e26f5afc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3e4a85ae0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241" name="Google Shape;241;g23e4a85ae0a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3e4a85ae0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Presenter: Dr Sullivan</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solidFill>
                <a:schemeClr val="dk1"/>
              </a:solidFill>
            </a:endParaRPr>
          </a:p>
        </p:txBody>
      </p:sp>
      <p:sp>
        <p:nvSpPr>
          <p:cNvPr id="247" name="Google Shape;247;g23e4a85ae0a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d35b622f8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d35b622f8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3f6e5d8a01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3f6e5d8a01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3f6e5d8a01_1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3f6e5d8a01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3f6e5d8a01_1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3f6e5d8a01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3f6e5d8a01_1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3f6e5d8a01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3f6e5d8a01_1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3f6e5d8a01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Angel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d6a6a52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   -Committee Roll Call   -July Minutes Roll Call Vote (</a:t>
            </a:r>
            <a:r>
              <a:rPr lang="en-US" u="sng">
                <a:solidFill>
                  <a:schemeClr val="hlink"/>
                </a:solidFill>
                <a:hlinkClick r:id="rId2"/>
              </a:rPr>
              <a:t>Meeting Minutes - HMIS Advisory Committee 2022-07-12 (hmiscfl.org)</a:t>
            </a:r>
            <a:r>
              <a:rPr lang="en-US"/>
              <a:t>)</a:t>
            </a:r>
            <a:endParaRPr/>
          </a:p>
          <a:p>
            <a:pPr indent="0" lvl="0" marL="0" rtl="0" algn="l">
              <a:spcBef>
                <a:spcPts val="0"/>
              </a:spcBef>
              <a:spcAft>
                <a:spcPts val="0"/>
              </a:spcAft>
              <a:buNone/>
            </a:pPr>
            <a:r>
              <a:rPr lang="en-US"/>
              <a:t>Next Slide: Wyatt (Agenda Roll Call)</a:t>
            </a:r>
            <a:endParaRPr/>
          </a:p>
        </p:txBody>
      </p:sp>
      <p:sp>
        <p:nvSpPr>
          <p:cNvPr id="77" name="Google Shape;77;gfd6a6a52c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e1c87128d2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e1c87128d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Angel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Angel</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3f6e5d8a01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3f6e5d8a0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Angel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e1c87128d2_0_5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e1c87128d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e1c87128d2_0_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e1c87128d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Wyatt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3d1183d391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3d1183d3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Racquel</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921134a5c9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921134a5c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Racquel &amp; Tyler</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Racquel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712231552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Racquel   </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Raquel</a:t>
            </a:r>
            <a:endParaRPr/>
          </a:p>
        </p:txBody>
      </p:sp>
      <p:sp>
        <p:nvSpPr>
          <p:cNvPr id="388" name="Google Shape;388;g712231552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eeb3639e0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Racquel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
        <p:nvSpPr>
          <p:cNvPr id="395" name="Google Shape;395;geeb3639e08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de34c9b49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Wyatt</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
        <p:nvSpPr>
          <p:cNvPr id="402" name="Google Shape;402;g1de34c9b49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3d1183d39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Wyatt</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Wyatt</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
        <p:nvSpPr>
          <p:cNvPr id="408" name="Google Shape;408;g23d1183d391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394e12a40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    -Agenda Roll Call Vote</a:t>
            </a:r>
            <a:endParaRPr/>
          </a:p>
          <a:p>
            <a:pPr indent="0" lvl="0" marL="0" rtl="0" algn="l">
              <a:spcBef>
                <a:spcPts val="0"/>
              </a:spcBef>
              <a:spcAft>
                <a:spcPts val="0"/>
              </a:spcAft>
              <a:buNone/>
            </a:pPr>
            <a:r>
              <a:rPr lang="en-US"/>
              <a:t>Next:  Wyatt</a:t>
            </a:r>
            <a:endParaRPr/>
          </a:p>
          <a:p>
            <a:pPr indent="0" lvl="0" marL="0" rtl="0" algn="l">
              <a:spcBef>
                <a:spcPts val="0"/>
              </a:spcBef>
              <a:spcAft>
                <a:spcPts val="0"/>
              </a:spcAft>
              <a:buNone/>
            </a:pPr>
            <a:r>
              <a:t/>
            </a:r>
            <a:endParaRPr/>
          </a:p>
        </p:txBody>
      </p:sp>
      <p:sp>
        <p:nvSpPr>
          <p:cNvPr id="83" name="Google Shape;83;g1394e12a40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38ff9372b8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38ff9372b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Wyatt</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Wyatt</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38ff9372b8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38ff9372b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Wyatt  -Open to motions by committee members   </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Wyatt</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fd6a6a52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426" name="Google Shape;426;gfd6a6a52c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14149fa151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Wyatt Closes Meeting</a:t>
            </a:r>
            <a:endParaRPr/>
          </a:p>
        </p:txBody>
      </p:sp>
      <p:sp>
        <p:nvSpPr>
          <p:cNvPr id="432" name="Google Shape;432;g114149fa151_2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52b091bc7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52b091bc7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38ff9372b8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38ff9372b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Aja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dde92ac86a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Aja</a:t>
            </a:r>
            <a:endParaRPr/>
          </a:p>
          <a:p>
            <a:pPr indent="0" lvl="0" marL="0" rtl="0" algn="l">
              <a:spcBef>
                <a:spcPts val="0"/>
              </a:spcBef>
              <a:spcAft>
                <a:spcPts val="0"/>
              </a:spcAft>
              <a:buNone/>
            </a:pPr>
            <a:r>
              <a:rPr lang="en-US"/>
              <a:t>Next:  Aja</a:t>
            </a:r>
            <a:endParaRPr/>
          </a:p>
          <a:p>
            <a:pPr indent="0" lvl="0" marL="0" rtl="0" algn="l">
              <a:spcBef>
                <a:spcPts val="0"/>
              </a:spcBef>
              <a:spcAft>
                <a:spcPts val="0"/>
              </a:spcAft>
              <a:buNone/>
            </a:pPr>
            <a:r>
              <a:t/>
            </a:r>
            <a:endParaRPr/>
          </a:p>
        </p:txBody>
      </p:sp>
      <p:sp>
        <p:nvSpPr>
          <p:cNvPr id="95" name="Google Shape;95;g1dde92ac86a_0_3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de98aa8a1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Aja</a:t>
            </a:r>
            <a:endParaRPr/>
          </a:p>
          <a:p>
            <a:pPr indent="0" lvl="0" marL="0" rtl="0" algn="l">
              <a:spcBef>
                <a:spcPts val="0"/>
              </a:spcBef>
              <a:spcAft>
                <a:spcPts val="0"/>
              </a:spcAft>
              <a:buNone/>
            </a:pPr>
            <a:r>
              <a:rPr lang="en-US"/>
              <a:t>Next:  Aja</a:t>
            </a:r>
            <a:endParaRPr/>
          </a:p>
          <a:p>
            <a:pPr indent="0" lvl="0" marL="0" rtl="0" algn="l">
              <a:spcBef>
                <a:spcPts val="0"/>
              </a:spcBef>
              <a:spcAft>
                <a:spcPts val="0"/>
              </a:spcAft>
              <a:buNone/>
            </a:pPr>
            <a:r>
              <a:t/>
            </a:r>
            <a:endParaRPr/>
          </a:p>
        </p:txBody>
      </p:sp>
      <p:sp>
        <p:nvSpPr>
          <p:cNvPr id="102" name="Google Shape;102;g1de98aa8a11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de98aa8a11_2_31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de98aa8a11_2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Aja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e270f5f269_3_16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e270f5f269_3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Aja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 name="Shape 10"/>
        <p:cNvGrpSpPr/>
        <p:nvPr/>
      </p:nvGrpSpPr>
      <p:grpSpPr>
        <a:xfrm>
          <a:off x="0" y="0"/>
          <a:ext cx="0" cy="0"/>
          <a:chOff x="0" y="0"/>
          <a:chExt cx="0" cy="0"/>
        </a:xfrm>
      </p:grpSpPr>
      <p:sp>
        <p:nvSpPr>
          <p:cNvPr id="11" name="Google Shape;11;p2"/>
          <p:cNvSpPr/>
          <p:nvPr/>
        </p:nvSpPr>
        <p:spPr>
          <a:xfrm>
            <a:off x="0" y="1537930"/>
            <a:ext cx="9144000" cy="483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3543142" y="428151"/>
            <a:ext cx="2057713" cy="12906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 name="Shape 51"/>
        <p:cNvGrpSpPr/>
        <p:nvPr/>
      </p:nvGrpSpPr>
      <p:grpSpPr>
        <a:xfrm>
          <a:off x="0" y="0"/>
          <a:ext cx="0" cy="0"/>
          <a:chOff x="0" y="0"/>
          <a:chExt cx="0" cy="0"/>
        </a:xfrm>
      </p:grpSpPr>
      <p:sp>
        <p:nvSpPr>
          <p:cNvPr id="52" name="Google Shape;52;p12"/>
          <p:cNvSpPr txBox="1"/>
          <p:nvPr>
            <p:ph type="title"/>
          </p:nvPr>
        </p:nvSpPr>
        <p:spPr>
          <a:xfrm rot="5400000">
            <a:off x="4732151" y="2171589"/>
            <a:ext cx="58516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12"/>
          <p:cNvSpPr txBox="1"/>
          <p:nvPr>
            <p:ph idx="1" type="body"/>
          </p:nvPr>
        </p:nvSpPr>
        <p:spPr>
          <a:xfrm rot="5400000">
            <a:off x="541450" y="190689"/>
            <a:ext cx="58516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Google Shape;54;p12"/>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13"/>
          <p:cNvSpPr txBox="1"/>
          <p:nvPr>
            <p:ph type="title"/>
          </p:nvPr>
        </p:nvSpPr>
        <p:spPr>
          <a:xfrm>
            <a:off x="457200" y="274638"/>
            <a:ext cx="8229600" cy="11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p13"/>
          <p:cNvSpPr txBox="1"/>
          <p:nvPr>
            <p:ph idx="1" type="body"/>
          </p:nvPr>
        </p:nvSpPr>
        <p:spPr>
          <a:xfrm>
            <a:off x="457200" y="1600200"/>
            <a:ext cx="8229600" cy="4526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8" name="Google Shape;58;p13"/>
          <p:cNvSpPr txBox="1"/>
          <p:nvPr>
            <p:ph idx="10" type="dt"/>
          </p:nvPr>
        </p:nvSpPr>
        <p:spPr>
          <a:xfrm>
            <a:off x="457200" y="6356350"/>
            <a:ext cx="2133600" cy="365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3"/>
          <p:cNvSpPr txBox="1"/>
          <p:nvPr>
            <p:ph idx="11" type="ftr"/>
          </p:nvPr>
        </p:nvSpPr>
        <p:spPr>
          <a:xfrm>
            <a:off x="3124200" y="6356350"/>
            <a:ext cx="2895600" cy="365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3"/>
          <p:cNvSpPr txBox="1"/>
          <p:nvPr>
            <p:ph idx="12" type="sldNum"/>
          </p:nvPr>
        </p:nvSpPr>
        <p:spPr>
          <a:xfrm>
            <a:off x="6553200" y="6356350"/>
            <a:ext cx="2133600" cy="365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 name="Google Shape;16;p3"/>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rot="5400000">
            <a:off x="2309101" y="-251700"/>
            <a:ext cx="45258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4"/>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5"/>
          <p:cNvSpPr txBox="1"/>
          <p:nvPr>
            <p:ph type="title"/>
          </p:nvPr>
        </p:nvSpPr>
        <p:spPr>
          <a:xfrm rot="5400000">
            <a:off x="4732201" y="2171539"/>
            <a:ext cx="58515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5"/>
          <p:cNvSpPr txBox="1"/>
          <p:nvPr>
            <p:ph idx="1" type="body"/>
          </p:nvPr>
        </p:nvSpPr>
        <p:spPr>
          <a:xfrm rot="5400000">
            <a:off x="541500" y="190639"/>
            <a:ext cx="58515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7"/>
          <p:cNvSpPr txBox="1"/>
          <p:nvPr>
            <p:ph type="title"/>
          </p:nvPr>
        </p:nvSpPr>
        <p:spPr>
          <a:xfrm>
            <a:off x="311700" y="593367"/>
            <a:ext cx="8520600" cy="763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3" name="Google Shape;33;p7"/>
          <p:cNvSpPr txBox="1"/>
          <p:nvPr>
            <p:ph idx="1" type="body"/>
          </p:nvPr>
        </p:nvSpPr>
        <p:spPr>
          <a:xfrm>
            <a:off x="311700" y="1536633"/>
            <a:ext cx="8520600" cy="45552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4" name="Google Shape;34;p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0" name="Shape 40"/>
        <p:cNvGrpSpPr/>
        <p:nvPr/>
      </p:nvGrpSpPr>
      <p:grpSpPr>
        <a:xfrm>
          <a:off x="0" y="0"/>
          <a:ext cx="0" cy="0"/>
          <a:chOff x="0" y="0"/>
          <a:chExt cx="0" cy="0"/>
        </a:xfrm>
      </p:grpSpPr>
      <p:sp>
        <p:nvSpPr>
          <p:cNvPr id="41" name="Google Shape;41;p9"/>
          <p:cNvSpPr/>
          <p:nvPr/>
        </p:nvSpPr>
        <p:spPr>
          <a:xfrm>
            <a:off x="0" y="1537930"/>
            <a:ext cx="9144000" cy="483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42" name="Google Shape;42;p9"/>
          <p:cNvPicPr preferRelativeResize="0"/>
          <p:nvPr/>
        </p:nvPicPr>
        <p:blipFill rotWithShape="1">
          <a:blip r:embed="rId2">
            <a:alphaModFix/>
          </a:blip>
          <a:srcRect b="0" l="0" r="0" t="0"/>
          <a:stretch/>
        </p:blipFill>
        <p:spPr>
          <a:xfrm>
            <a:off x="3543142" y="428151"/>
            <a:ext cx="1543284" cy="96797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 name="Shape 43"/>
        <p:cNvGrpSpPr/>
        <p:nvPr/>
      </p:nvGrpSpPr>
      <p:grpSpPr>
        <a:xfrm>
          <a:off x="0" y="0"/>
          <a:ext cx="0" cy="0"/>
          <a:chOff x="0" y="0"/>
          <a:chExt cx="0" cy="0"/>
        </a:xfrm>
      </p:grpSpPr>
      <p:sp>
        <p:nvSpPr>
          <p:cNvPr id="44" name="Google Shape;44;p10"/>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10"/>
          <p:cNvSpPr txBox="1"/>
          <p:nvPr>
            <p:ph idx="1" type="subTitle"/>
          </p:nvPr>
        </p:nvSpPr>
        <p:spPr>
          <a:xfrm>
            <a:off x="1371600" y="3886200"/>
            <a:ext cx="6400800" cy="1752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46" name="Google Shape;46;p10"/>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7" name="Shape 47"/>
        <p:cNvGrpSpPr/>
        <p:nvPr/>
      </p:nvGrpSpPr>
      <p:grpSpPr>
        <a:xfrm>
          <a:off x="0" y="0"/>
          <a:ext cx="0" cy="0"/>
          <a:chOff x="0" y="0"/>
          <a:chExt cx="0" cy="0"/>
        </a:xfrm>
      </p:grpSpPr>
      <p:sp>
        <p:nvSpPr>
          <p:cNvPr id="48" name="Google Shape;48;p11"/>
          <p:cNvSpPr txBox="1"/>
          <p:nvPr>
            <p:ph type="title"/>
          </p:nvPr>
        </p:nvSpPr>
        <p:spPr>
          <a:xfrm>
            <a:off x="457200" y="274638"/>
            <a:ext cx="8229600" cy="1143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1"/>
          <p:cNvSpPr txBox="1"/>
          <p:nvPr>
            <p:ph idx="1" type="body"/>
          </p:nvPr>
        </p:nvSpPr>
        <p:spPr>
          <a:xfrm rot="5400000">
            <a:off x="2309001" y="-251600"/>
            <a:ext cx="45260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11"/>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idx="10" type="dt"/>
          </p:nvPr>
        </p:nvSpPr>
        <p:spPr>
          <a:xfrm>
            <a:off x="457200" y="6356748"/>
            <a:ext cx="2133600" cy="36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 name="Google Shape;9;p1"/>
          <p:cNvPicPr preferRelativeResize="0"/>
          <p:nvPr/>
        </p:nvPicPr>
        <p:blipFill>
          <a:blip r:embed="rId2">
            <a:alphaModFix/>
          </a:blip>
          <a:stretch>
            <a:fillRect/>
          </a:stretch>
        </p:blipFill>
        <p:spPr>
          <a:xfrm>
            <a:off x="7831000" y="139325"/>
            <a:ext cx="1114225" cy="676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35" name="Shape 35"/>
        <p:cNvGrpSpPr/>
        <p:nvPr/>
      </p:nvGrpSpPr>
      <p:grpSpPr>
        <a:xfrm>
          <a:off x="0" y="0"/>
          <a:ext cx="0" cy="0"/>
          <a:chOff x="0" y="0"/>
          <a:chExt cx="0" cy="0"/>
        </a:xfrm>
      </p:grpSpPr>
      <p:sp>
        <p:nvSpPr>
          <p:cNvPr id="36" name="Google Shape;36;p8"/>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8"/>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8"/>
          <p:cNvSpPr txBox="1"/>
          <p:nvPr>
            <p:ph idx="10" type="dt"/>
          </p:nvPr>
        </p:nvSpPr>
        <p:spPr>
          <a:xfrm>
            <a:off x="457200" y="6356748"/>
            <a:ext cx="2133600" cy="364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9" name="Google Shape;39;p8"/>
          <p:cNvPicPr preferRelativeResize="0"/>
          <p:nvPr/>
        </p:nvPicPr>
        <p:blipFill>
          <a:blip r:embed="rId2">
            <a:alphaModFix/>
          </a:blip>
          <a:stretch>
            <a:fillRect/>
          </a:stretch>
        </p:blipFill>
        <p:spPr>
          <a:xfrm>
            <a:off x="7831000" y="139333"/>
            <a:ext cx="1005800" cy="729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3"/>
    <p:sldLayoutId id="2147483655" r:id="rId4"/>
    <p:sldLayoutId id="2147483656" r:id="rId5"/>
    <p:sldLayoutId id="2147483657" r:id="rId6"/>
    <p:sldLayoutId id="214748365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40.jpg"/><Relationship Id="rId10" Type="http://schemas.openxmlformats.org/officeDocument/2006/relationships/image" Target="../media/image39.jpg"/><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27.jpg"/><Relationship Id="rId9" Type="http://schemas.openxmlformats.org/officeDocument/2006/relationships/image" Target="../media/image22.png"/><Relationship Id="rId5" Type="http://schemas.openxmlformats.org/officeDocument/2006/relationships/image" Target="../media/image21.jpg"/><Relationship Id="rId6" Type="http://schemas.openxmlformats.org/officeDocument/2006/relationships/image" Target="../media/image36.jpg"/><Relationship Id="rId7" Type="http://schemas.openxmlformats.org/officeDocument/2006/relationships/image" Target="../media/image38.jpg"/><Relationship Id="rId8"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44.png"/><Relationship Id="rId5"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55.jpg"/><Relationship Id="rId4" Type="http://schemas.openxmlformats.org/officeDocument/2006/relationships/hyperlink" Target="https://forms.gle/MY1pwKojU2cb9q8s5" TargetMode="External"/><Relationship Id="rId5" Type="http://schemas.openxmlformats.org/officeDocument/2006/relationships/image" Target="../media/image53.jpg"/><Relationship Id="rId6" Type="http://schemas.openxmlformats.org/officeDocument/2006/relationships/hyperlink" Target="https://forms.gle/oSaeF513EdABuGed9" TargetMode="External"/><Relationship Id="rId7" Type="http://schemas.openxmlformats.org/officeDocument/2006/relationships/hyperlink" Target="https://www.eventbrite.com/e/central-florida-yhdp-community-meeting-tickets-62562139944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mailto:Seongho.an@ucf.edu" TargetMode="External"/><Relationship Id="rId4" Type="http://schemas.openxmlformats.org/officeDocument/2006/relationships/hyperlink" Target="mailto:Shuanglu@ucf.edu" TargetMode="External"/><Relationship Id="rId5" Type="http://schemas.openxmlformats.org/officeDocument/2006/relationships/hyperlink" Target="mailto:Andrew.Sullivan@ucf.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hmiscfl.org/system-performance-overview/" TargetMode="External"/><Relationship Id="rId4" Type="http://schemas.openxmlformats.org/officeDocument/2006/relationships/hyperlink" Target="https://www.hmiscfl.org/continuum-of-care-fl-507-system-performance-measure-dashboard/" TargetMode="External"/><Relationship Id="rId5" Type="http://schemas.openxmlformats.org/officeDocument/2006/relationships/hyperlink" Target="https://www.hmiscfl.org/reports/" TargetMode="External"/><Relationship Id="rId6" Type="http://schemas.openxmlformats.org/officeDocument/2006/relationships/hyperlink" Target="https://www.hmiscfl.org/reports/" TargetMode="External"/><Relationship Id="rId7" Type="http://schemas.openxmlformats.org/officeDocument/2006/relationships/hyperlink" Target="https://www.hmiscfl.org/reports/" TargetMode="External"/><Relationship Id="rId8"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5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mailto:hmis-advisory@hsncfl.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hyperlink" Target="https://zoom.us/j/97407205687" TargetMode="External"/><Relationship Id="rId4" Type="http://schemas.openxmlformats.org/officeDocument/2006/relationships/hyperlink" Target="http://www.hmiscfl.org" TargetMode="External"/><Relationship Id="rId5" Type="http://schemas.openxmlformats.org/officeDocument/2006/relationships/image" Target="../media/image5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hyperlink" Target="mailto:hmis@hsncfl.org" TargetMode="External"/><Relationship Id="rId4" Type="http://schemas.openxmlformats.org/officeDocument/2006/relationships/hyperlink" Target="http://www.hmiscfl.org" TargetMode="External"/><Relationship Id="rId5"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hyperlink" Target="mailto:hmis@hsncfl.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hyperlink" Target="mailto:hmis-advisory@hsncfl.or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hyperlink" Target="http://hmiscfl.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9.png"/><Relationship Id="rId4" Type="http://schemas.openxmlformats.org/officeDocument/2006/relationships/hyperlink" Target="https://drive.google.com/file/d/1dCIt7FVQ35vascShGhkAF60KeKbNq9Yt/view?usp=share_lin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4.jpg"/><Relationship Id="rId10" Type="http://schemas.openxmlformats.org/officeDocument/2006/relationships/image" Target="../media/image11.jpg"/><Relationship Id="rId9" Type="http://schemas.openxmlformats.org/officeDocument/2006/relationships/image" Target="../media/image20.jpg"/><Relationship Id="rId5" Type="http://schemas.openxmlformats.org/officeDocument/2006/relationships/image" Target="../media/image18.jpg"/><Relationship Id="rId6" Type="http://schemas.openxmlformats.org/officeDocument/2006/relationships/image" Target="../media/image19.jpg"/><Relationship Id="rId7" Type="http://schemas.openxmlformats.org/officeDocument/2006/relationships/image" Target="../media/image15.jpg"/><Relationship Id="rId8" Type="http://schemas.openxmlformats.org/officeDocument/2006/relationships/image" Target="../media/image4.jpg"/></Relationships>
</file>

<file path=ppt/slides/_rels/slide9.xml.rels><?xml version="1.0" encoding="UTF-8" standalone="yes"?><Relationships xmlns="http://schemas.openxmlformats.org/package/2006/relationships"><Relationship Id="rId11" Type="http://schemas.openxmlformats.org/officeDocument/2006/relationships/image" Target="../media/image26.jpg"/><Relationship Id="rId10" Type="http://schemas.openxmlformats.org/officeDocument/2006/relationships/image" Target="../media/image25.png"/><Relationship Id="rId13" Type="http://schemas.openxmlformats.org/officeDocument/2006/relationships/image" Target="../media/image29.jpg"/><Relationship Id="rId12" Type="http://schemas.openxmlformats.org/officeDocument/2006/relationships/image" Target="../media/image37.jpg"/><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4.jpg"/><Relationship Id="rId9" Type="http://schemas.openxmlformats.org/officeDocument/2006/relationships/image" Target="../media/image32.jpg"/><Relationship Id="rId15" Type="http://schemas.openxmlformats.org/officeDocument/2006/relationships/image" Target="../media/image28.jpg"/><Relationship Id="rId14" Type="http://schemas.openxmlformats.org/officeDocument/2006/relationships/image" Target="../media/image35.png"/><Relationship Id="rId5" Type="http://schemas.openxmlformats.org/officeDocument/2006/relationships/image" Target="../media/image23.jpg"/><Relationship Id="rId6" Type="http://schemas.openxmlformats.org/officeDocument/2006/relationships/image" Target="../media/image13.jpg"/><Relationship Id="rId7" Type="http://schemas.openxmlformats.org/officeDocument/2006/relationships/image" Target="../media/image10.jpg"/><Relationship Id="rId8"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ctrTitle"/>
          </p:nvPr>
        </p:nvSpPr>
        <p:spPr>
          <a:xfrm>
            <a:off x="685800" y="1620150"/>
            <a:ext cx="77724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HMIS Advisory </a:t>
            </a:r>
            <a:endParaRPr b="1"/>
          </a:p>
          <a:p>
            <a:pPr indent="0" lvl="0" marL="0" rtl="0" algn="ctr">
              <a:spcBef>
                <a:spcPts val="0"/>
              </a:spcBef>
              <a:spcAft>
                <a:spcPts val="0"/>
              </a:spcAft>
              <a:buClr>
                <a:schemeClr val="dk1"/>
              </a:buClr>
              <a:buSzPts val="4400"/>
              <a:buFont typeface="Calibri"/>
              <a:buNone/>
            </a:pPr>
            <a:r>
              <a:rPr b="1" lang="en-US"/>
              <a:t>Committee Meeting</a:t>
            </a:r>
            <a:endParaRPr b="1"/>
          </a:p>
        </p:txBody>
      </p:sp>
      <p:sp>
        <p:nvSpPr>
          <p:cNvPr id="66" name="Google Shape;66;p14"/>
          <p:cNvSpPr txBox="1"/>
          <p:nvPr>
            <p:ph idx="1" type="subTitle"/>
          </p:nvPr>
        </p:nvSpPr>
        <p:spPr>
          <a:xfrm>
            <a:off x="849100" y="3486150"/>
            <a:ext cx="7543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CoC </a:t>
            </a:r>
            <a:r>
              <a:rPr lang="en-US">
                <a:solidFill>
                  <a:schemeClr val="dk1"/>
                </a:solidFill>
              </a:rPr>
              <a:t>FL-507</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May 9, 2023</a:t>
            </a:r>
            <a:br>
              <a:rPr lang="en-US">
                <a:solidFill>
                  <a:schemeClr val="dk1"/>
                </a:solidFill>
              </a:rPr>
            </a:br>
            <a:endParaRPr sz="1800">
              <a:solidFill>
                <a:schemeClr val="dk1"/>
              </a:solidFill>
            </a:endParaRPr>
          </a:p>
          <a:p>
            <a:pPr indent="0" lvl="0" marL="0" rtl="0" algn="ctr">
              <a:spcBef>
                <a:spcPts val="0"/>
              </a:spcBef>
              <a:spcAft>
                <a:spcPts val="0"/>
              </a:spcAft>
              <a:buClr>
                <a:srgbClr val="888888"/>
              </a:buClr>
              <a:buSzPts val="3200"/>
              <a:buNone/>
            </a:pPr>
            <a:r>
              <a:t/>
            </a:r>
            <a:endParaRPr sz="2700">
              <a:solidFill>
                <a:schemeClr val="dk1"/>
              </a:solidFill>
            </a:endParaRPr>
          </a:p>
          <a:p>
            <a:pPr indent="0" lvl="0" marL="0" rtl="0" algn="ctr">
              <a:spcBef>
                <a:spcPts val="0"/>
              </a:spcBef>
              <a:spcAft>
                <a:spcPts val="0"/>
              </a:spcAft>
              <a:buClr>
                <a:srgbClr val="888888"/>
              </a:buClr>
              <a:buSzPts val="3200"/>
              <a:buNone/>
            </a:pPr>
            <a:r>
              <a:rPr lang="en-US" sz="2700">
                <a:solidFill>
                  <a:schemeClr val="dk1"/>
                </a:solidFill>
              </a:rPr>
              <a:t>Wyatt Haro, Committee Chair</a:t>
            </a:r>
            <a:endParaRPr sz="27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288275"/>
            <a:ext cx="7319400" cy="100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100"/>
              <a:t>What Does it Mean to be a YHDP Community- </a:t>
            </a:r>
            <a:r>
              <a:rPr b="1" i="1" lang="en-US" sz="2300"/>
              <a:t>Coordinated Community Approach (meal) </a:t>
            </a:r>
            <a:endParaRPr b="1" i="1" sz="2300"/>
          </a:p>
        </p:txBody>
      </p:sp>
      <p:pic>
        <p:nvPicPr>
          <p:cNvPr id="143" name="Google Shape;143;p23"/>
          <p:cNvPicPr preferRelativeResize="0"/>
          <p:nvPr/>
        </p:nvPicPr>
        <p:blipFill>
          <a:blip r:embed="rId3">
            <a:alphaModFix/>
          </a:blip>
          <a:stretch>
            <a:fillRect/>
          </a:stretch>
        </p:blipFill>
        <p:spPr>
          <a:xfrm>
            <a:off x="311700" y="1720550"/>
            <a:ext cx="4299800" cy="1864100"/>
          </a:xfrm>
          <a:prstGeom prst="rect">
            <a:avLst/>
          </a:prstGeom>
          <a:noFill/>
          <a:ln>
            <a:noFill/>
          </a:ln>
        </p:spPr>
      </p:pic>
      <p:pic>
        <p:nvPicPr>
          <p:cNvPr id="144" name="Google Shape;144;p23"/>
          <p:cNvPicPr preferRelativeResize="0"/>
          <p:nvPr/>
        </p:nvPicPr>
        <p:blipFill>
          <a:blip r:embed="rId4">
            <a:alphaModFix/>
          </a:blip>
          <a:stretch>
            <a:fillRect/>
          </a:stretch>
        </p:blipFill>
        <p:spPr>
          <a:xfrm>
            <a:off x="4738400" y="1720550"/>
            <a:ext cx="4299800" cy="1864100"/>
          </a:xfrm>
          <a:prstGeom prst="rect">
            <a:avLst/>
          </a:prstGeom>
          <a:noFill/>
          <a:ln>
            <a:noFill/>
          </a:ln>
        </p:spPr>
      </p:pic>
      <p:pic>
        <p:nvPicPr>
          <p:cNvPr id="145" name="Google Shape;145;p23"/>
          <p:cNvPicPr preferRelativeResize="0"/>
          <p:nvPr/>
        </p:nvPicPr>
        <p:blipFill>
          <a:blip r:embed="rId5">
            <a:alphaModFix/>
          </a:blip>
          <a:stretch>
            <a:fillRect/>
          </a:stretch>
        </p:blipFill>
        <p:spPr>
          <a:xfrm>
            <a:off x="2637400" y="3852225"/>
            <a:ext cx="3869200" cy="1864100"/>
          </a:xfrm>
          <a:prstGeom prst="rect">
            <a:avLst/>
          </a:prstGeom>
          <a:noFill/>
          <a:ln>
            <a:noFill/>
          </a:ln>
        </p:spPr>
      </p:pic>
      <p:pic>
        <p:nvPicPr>
          <p:cNvPr id="146" name="Google Shape;146;p23"/>
          <p:cNvPicPr preferRelativeResize="0"/>
          <p:nvPr/>
        </p:nvPicPr>
        <p:blipFill>
          <a:blip r:embed="rId6">
            <a:alphaModFix/>
          </a:blip>
          <a:stretch>
            <a:fillRect/>
          </a:stretch>
        </p:blipFill>
        <p:spPr>
          <a:xfrm>
            <a:off x="0" y="6087375"/>
            <a:ext cx="1254875" cy="793900"/>
          </a:xfrm>
          <a:prstGeom prst="rect">
            <a:avLst/>
          </a:prstGeom>
          <a:noFill/>
          <a:ln>
            <a:noFill/>
          </a:ln>
        </p:spPr>
      </p:pic>
      <p:pic>
        <p:nvPicPr>
          <p:cNvPr id="147" name="Google Shape;147;p23"/>
          <p:cNvPicPr preferRelativeResize="0"/>
          <p:nvPr/>
        </p:nvPicPr>
        <p:blipFill>
          <a:blip r:embed="rId7">
            <a:alphaModFix/>
          </a:blip>
          <a:stretch>
            <a:fillRect/>
          </a:stretch>
        </p:blipFill>
        <p:spPr>
          <a:xfrm>
            <a:off x="1254875" y="6064100"/>
            <a:ext cx="1493125" cy="793900"/>
          </a:xfrm>
          <a:prstGeom prst="rect">
            <a:avLst/>
          </a:prstGeom>
          <a:noFill/>
          <a:ln>
            <a:noFill/>
          </a:ln>
        </p:spPr>
      </p:pic>
      <p:pic>
        <p:nvPicPr>
          <p:cNvPr id="148" name="Google Shape;148;p23"/>
          <p:cNvPicPr preferRelativeResize="0"/>
          <p:nvPr/>
        </p:nvPicPr>
        <p:blipFill>
          <a:blip r:embed="rId8">
            <a:alphaModFix/>
          </a:blip>
          <a:stretch>
            <a:fillRect/>
          </a:stretch>
        </p:blipFill>
        <p:spPr>
          <a:xfrm>
            <a:off x="2748000" y="6087375"/>
            <a:ext cx="1341175" cy="770625"/>
          </a:xfrm>
          <a:prstGeom prst="rect">
            <a:avLst/>
          </a:prstGeom>
          <a:noFill/>
          <a:ln>
            <a:noFill/>
          </a:ln>
        </p:spPr>
      </p:pic>
      <p:pic>
        <p:nvPicPr>
          <p:cNvPr id="149" name="Google Shape;149;p23"/>
          <p:cNvPicPr preferRelativeResize="0"/>
          <p:nvPr/>
        </p:nvPicPr>
        <p:blipFill>
          <a:blip r:embed="rId9">
            <a:alphaModFix/>
          </a:blip>
          <a:stretch>
            <a:fillRect/>
          </a:stretch>
        </p:blipFill>
        <p:spPr>
          <a:xfrm>
            <a:off x="6182100" y="6099013"/>
            <a:ext cx="1571300" cy="770625"/>
          </a:xfrm>
          <a:prstGeom prst="rect">
            <a:avLst/>
          </a:prstGeom>
          <a:noFill/>
          <a:ln>
            <a:noFill/>
          </a:ln>
        </p:spPr>
      </p:pic>
      <p:pic>
        <p:nvPicPr>
          <p:cNvPr id="150" name="Google Shape;150;p23"/>
          <p:cNvPicPr preferRelativeResize="0"/>
          <p:nvPr/>
        </p:nvPicPr>
        <p:blipFill>
          <a:blip r:embed="rId10">
            <a:alphaModFix/>
          </a:blip>
          <a:stretch>
            <a:fillRect/>
          </a:stretch>
        </p:blipFill>
        <p:spPr>
          <a:xfrm>
            <a:off x="4226350" y="6069888"/>
            <a:ext cx="1955750" cy="782300"/>
          </a:xfrm>
          <a:prstGeom prst="rect">
            <a:avLst/>
          </a:prstGeom>
          <a:noFill/>
          <a:ln>
            <a:noFill/>
          </a:ln>
        </p:spPr>
      </p:pic>
      <p:pic>
        <p:nvPicPr>
          <p:cNvPr id="151" name="Google Shape;151;p23"/>
          <p:cNvPicPr preferRelativeResize="0"/>
          <p:nvPr/>
        </p:nvPicPr>
        <p:blipFill>
          <a:blip r:embed="rId11">
            <a:alphaModFix/>
          </a:blip>
          <a:stretch>
            <a:fillRect/>
          </a:stretch>
        </p:blipFill>
        <p:spPr>
          <a:xfrm>
            <a:off x="7698025" y="6099025"/>
            <a:ext cx="1493125" cy="753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4"/>
          <p:cNvPicPr preferRelativeResize="0"/>
          <p:nvPr/>
        </p:nvPicPr>
        <p:blipFill>
          <a:blip r:embed="rId3">
            <a:alphaModFix/>
          </a:blip>
          <a:stretch>
            <a:fillRect/>
          </a:stretch>
        </p:blipFill>
        <p:spPr>
          <a:xfrm>
            <a:off x="0" y="29075"/>
            <a:ext cx="4490625" cy="4838574"/>
          </a:xfrm>
          <a:prstGeom prst="rect">
            <a:avLst/>
          </a:prstGeom>
          <a:noFill/>
          <a:ln>
            <a:noFill/>
          </a:ln>
        </p:spPr>
      </p:pic>
      <p:pic>
        <p:nvPicPr>
          <p:cNvPr id="157" name="Google Shape;157;p24"/>
          <p:cNvPicPr preferRelativeResize="0"/>
          <p:nvPr/>
        </p:nvPicPr>
        <p:blipFill>
          <a:blip r:embed="rId4">
            <a:alphaModFix/>
          </a:blip>
          <a:stretch>
            <a:fillRect/>
          </a:stretch>
        </p:blipFill>
        <p:spPr>
          <a:xfrm>
            <a:off x="4749575" y="2019425"/>
            <a:ext cx="4290874" cy="4838575"/>
          </a:xfrm>
          <a:prstGeom prst="rect">
            <a:avLst/>
          </a:prstGeom>
          <a:noFill/>
          <a:ln>
            <a:noFill/>
          </a:ln>
        </p:spPr>
      </p:pic>
      <p:pic>
        <p:nvPicPr>
          <p:cNvPr id="158" name="Google Shape;158;p24"/>
          <p:cNvPicPr preferRelativeResize="0"/>
          <p:nvPr/>
        </p:nvPicPr>
        <p:blipFill>
          <a:blip r:embed="rId5">
            <a:alphaModFix/>
          </a:blip>
          <a:stretch>
            <a:fillRect/>
          </a:stretch>
        </p:blipFill>
        <p:spPr>
          <a:xfrm>
            <a:off x="4358100" y="167175"/>
            <a:ext cx="2192250" cy="21266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5"/>
          <p:cNvPicPr preferRelativeResize="0"/>
          <p:nvPr/>
        </p:nvPicPr>
        <p:blipFill>
          <a:blip r:embed="rId3">
            <a:alphaModFix/>
          </a:blip>
          <a:stretch>
            <a:fillRect/>
          </a:stretch>
        </p:blipFill>
        <p:spPr>
          <a:xfrm>
            <a:off x="302175" y="909350"/>
            <a:ext cx="8670325" cy="58684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311700" y="363400"/>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t>YHDP Funded Projects </a:t>
            </a:r>
            <a:endParaRPr b="1" sz="3600"/>
          </a:p>
        </p:txBody>
      </p:sp>
      <p:sp>
        <p:nvSpPr>
          <p:cNvPr id="169" name="Google Shape;169;p26"/>
          <p:cNvSpPr txBox="1"/>
          <p:nvPr>
            <p:ph idx="1" type="body"/>
          </p:nvPr>
        </p:nvSpPr>
        <p:spPr>
          <a:xfrm>
            <a:off x="311700" y="1251100"/>
            <a:ext cx="9250800" cy="5050800"/>
          </a:xfrm>
          <a:prstGeom prst="rect">
            <a:avLst/>
          </a:prstGeom>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b="1" lang="en-US" sz="2000" u="sng"/>
              <a:t>Youth Focused HMIS-</a:t>
            </a:r>
            <a:r>
              <a:rPr lang="en-US" sz="2000"/>
              <a:t> 1 FTE - $82,500</a:t>
            </a:r>
            <a:endParaRPr sz="2000"/>
          </a:p>
          <a:p>
            <a:pPr indent="-355600" lvl="0" marL="457200" rtl="0" algn="l">
              <a:lnSpc>
                <a:spcPct val="150000"/>
              </a:lnSpc>
              <a:spcBef>
                <a:spcPts val="0"/>
              </a:spcBef>
              <a:spcAft>
                <a:spcPts val="0"/>
              </a:spcAft>
              <a:buSzPts val="2000"/>
              <a:buChar char="●"/>
            </a:pPr>
            <a:r>
              <a:rPr b="1" lang="en-US" sz="2000" u="sng"/>
              <a:t>Youth Specific CE Supports-</a:t>
            </a:r>
            <a:r>
              <a:rPr lang="en-US" sz="2000"/>
              <a:t> 2 FTE - $230,389</a:t>
            </a:r>
            <a:endParaRPr sz="2000"/>
          </a:p>
          <a:p>
            <a:pPr indent="-355600" lvl="0" marL="457200" rtl="0" algn="l">
              <a:lnSpc>
                <a:spcPct val="150000"/>
              </a:lnSpc>
              <a:spcBef>
                <a:spcPts val="0"/>
              </a:spcBef>
              <a:spcAft>
                <a:spcPts val="0"/>
              </a:spcAft>
              <a:buSzPts val="2000"/>
              <a:buChar char="●"/>
            </a:pPr>
            <a:r>
              <a:rPr b="1" lang="en-US" sz="2000" u="sng"/>
              <a:t>Youth Centralized Diversion-</a:t>
            </a:r>
            <a:r>
              <a:rPr lang="en-US" sz="2000"/>
              <a:t> $154,880</a:t>
            </a:r>
            <a:endParaRPr sz="2000"/>
          </a:p>
          <a:p>
            <a:pPr indent="-355600" lvl="0" marL="457200" rtl="0" algn="l">
              <a:lnSpc>
                <a:spcPct val="150000"/>
              </a:lnSpc>
              <a:spcBef>
                <a:spcPts val="0"/>
              </a:spcBef>
              <a:spcAft>
                <a:spcPts val="0"/>
              </a:spcAft>
              <a:buSzPts val="2000"/>
              <a:buChar char="●"/>
            </a:pPr>
            <a:r>
              <a:rPr b="1" lang="en-US" sz="2000" u="sng"/>
              <a:t>SSO- Youth Navigation-</a:t>
            </a:r>
            <a:r>
              <a:rPr lang="en-US" sz="2000"/>
              <a:t> 10 FTE - $929,500 </a:t>
            </a:r>
            <a:endParaRPr sz="2000"/>
          </a:p>
          <a:p>
            <a:pPr indent="-355600" lvl="0" marL="457200" rtl="0" algn="l">
              <a:lnSpc>
                <a:spcPct val="150000"/>
              </a:lnSpc>
              <a:spcBef>
                <a:spcPts val="0"/>
              </a:spcBef>
              <a:spcAft>
                <a:spcPts val="0"/>
              </a:spcAft>
              <a:buSzPts val="2000"/>
              <a:buChar char="●"/>
            </a:pPr>
            <a:r>
              <a:rPr b="1" lang="en-US" sz="2000" u="sng"/>
              <a:t>SSO- Drop-In Center/ Outreach-</a:t>
            </a:r>
            <a:r>
              <a:rPr lang="en-US" sz="2000"/>
              <a:t> 4 FTE - $ 302,500</a:t>
            </a:r>
            <a:endParaRPr sz="2000"/>
          </a:p>
          <a:p>
            <a:pPr indent="-355600" lvl="0" marL="457200" rtl="0" algn="l">
              <a:lnSpc>
                <a:spcPct val="150000"/>
              </a:lnSpc>
              <a:spcBef>
                <a:spcPts val="0"/>
              </a:spcBef>
              <a:spcAft>
                <a:spcPts val="0"/>
              </a:spcAft>
              <a:buSzPts val="2000"/>
              <a:buChar char="●"/>
            </a:pPr>
            <a:r>
              <a:rPr b="1" lang="en-US" sz="2000" u="sng"/>
              <a:t>SSO- Host Home (Innovative Housing </a:t>
            </a:r>
            <a:r>
              <a:rPr b="1" lang="en-US" sz="2000" u="sng"/>
              <a:t>Strategies</a:t>
            </a:r>
            <a:r>
              <a:rPr b="1" lang="en-US" sz="2000" u="sng"/>
              <a:t>)-</a:t>
            </a:r>
            <a:r>
              <a:rPr lang="en-US" sz="2000"/>
              <a:t> 3 FTE - $451,000</a:t>
            </a:r>
            <a:endParaRPr sz="2000"/>
          </a:p>
          <a:p>
            <a:pPr indent="-355600" lvl="0" marL="457200" rtl="0" algn="l">
              <a:lnSpc>
                <a:spcPct val="150000"/>
              </a:lnSpc>
              <a:spcBef>
                <a:spcPts val="0"/>
              </a:spcBef>
              <a:spcAft>
                <a:spcPts val="0"/>
              </a:spcAft>
              <a:buSzPts val="2000"/>
              <a:buChar char="●"/>
            </a:pPr>
            <a:r>
              <a:rPr b="1" lang="en-US" sz="2000" u="sng"/>
              <a:t>Youth </a:t>
            </a:r>
            <a:r>
              <a:rPr b="1" lang="en-US" sz="2000" u="sng"/>
              <a:t>Joint TH-RRH- </a:t>
            </a:r>
            <a:r>
              <a:rPr lang="en-US" sz="2000"/>
              <a:t>8 FTE - $1,575,200</a:t>
            </a:r>
            <a:endParaRPr sz="2000"/>
          </a:p>
          <a:p>
            <a:pPr indent="-355600" lvl="0" marL="457200" rtl="0" algn="l">
              <a:lnSpc>
                <a:spcPct val="150000"/>
              </a:lnSpc>
              <a:spcBef>
                <a:spcPts val="0"/>
              </a:spcBef>
              <a:spcAft>
                <a:spcPts val="0"/>
              </a:spcAft>
              <a:buSzPts val="2000"/>
              <a:buChar char="●"/>
            </a:pPr>
            <a:r>
              <a:rPr b="1" lang="en-US" sz="2000" u="sng"/>
              <a:t>Youth PSH</a:t>
            </a:r>
            <a:r>
              <a:rPr lang="en-US" sz="2000"/>
              <a:t>- 1 FTE - $407,000</a:t>
            </a:r>
            <a:endParaRPr sz="126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311700" y="363400"/>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t>YHDP- </a:t>
            </a:r>
            <a:r>
              <a:rPr b="1" lang="en-US" sz="3600"/>
              <a:t>Call to Action </a:t>
            </a:r>
            <a:endParaRPr b="1" sz="3600"/>
          </a:p>
        </p:txBody>
      </p:sp>
      <p:pic>
        <p:nvPicPr>
          <p:cNvPr id="175" name="Google Shape;175;p27"/>
          <p:cNvPicPr preferRelativeResize="0"/>
          <p:nvPr/>
        </p:nvPicPr>
        <p:blipFill rotWithShape="1">
          <a:blip r:embed="rId3">
            <a:alphaModFix/>
          </a:blip>
          <a:srcRect b="0" l="0" r="6785" t="10952"/>
          <a:stretch/>
        </p:blipFill>
        <p:spPr>
          <a:xfrm>
            <a:off x="219263" y="1221550"/>
            <a:ext cx="5138674" cy="2761325"/>
          </a:xfrm>
          <a:prstGeom prst="rect">
            <a:avLst/>
          </a:prstGeom>
          <a:noFill/>
          <a:ln>
            <a:noFill/>
          </a:ln>
        </p:spPr>
      </p:pic>
      <p:sp>
        <p:nvSpPr>
          <p:cNvPr id="176" name="Google Shape;176;p27"/>
          <p:cNvSpPr txBox="1"/>
          <p:nvPr/>
        </p:nvSpPr>
        <p:spPr>
          <a:xfrm>
            <a:off x="506800" y="3450150"/>
            <a:ext cx="4563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t>Complete the survey </a:t>
            </a:r>
            <a:r>
              <a:rPr lang="en-US" sz="1500" u="sng">
                <a:solidFill>
                  <a:srgbClr val="0097A7"/>
                </a:solidFill>
                <a:hlinkClick r:id="rId4">
                  <a:extLst>
                    <a:ext uri="{A12FA001-AC4F-418D-AE19-62706E023703}">
                      <ahyp:hlinkClr val="tx"/>
                    </a:ext>
                  </a:extLst>
                </a:hlinkClick>
              </a:rPr>
              <a:t>here</a:t>
            </a:r>
            <a:r>
              <a:rPr lang="en-US" sz="1500"/>
              <a:t>.</a:t>
            </a:r>
            <a:endParaRPr sz="1500"/>
          </a:p>
        </p:txBody>
      </p:sp>
      <p:pic>
        <p:nvPicPr>
          <p:cNvPr id="177" name="Google Shape;177;p27"/>
          <p:cNvPicPr preferRelativeResize="0"/>
          <p:nvPr/>
        </p:nvPicPr>
        <p:blipFill rotWithShape="1">
          <a:blip r:embed="rId5">
            <a:alphaModFix/>
          </a:blip>
          <a:srcRect b="0" l="0" r="0" t="4571"/>
          <a:stretch/>
        </p:blipFill>
        <p:spPr>
          <a:xfrm>
            <a:off x="3586700" y="4192825"/>
            <a:ext cx="5245598" cy="2446956"/>
          </a:xfrm>
          <a:prstGeom prst="rect">
            <a:avLst/>
          </a:prstGeom>
          <a:noFill/>
          <a:ln>
            <a:noFill/>
          </a:ln>
        </p:spPr>
      </p:pic>
      <p:sp>
        <p:nvSpPr>
          <p:cNvPr id="178" name="Google Shape;178;p27"/>
          <p:cNvSpPr txBox="1"/>
          <p:nvPr/>
        </p:nvSpPr>
        <p:spPr>
          <a:xfrm>
            <a:off x="6284694" y="6327170"/>
            <a:ext cx="2547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t>Complete the survey </a:t>
            </a:r>
            <a:r>
              <a:rPr lang="en-US" sz="1500" u="sng">
                <a:solidFill>
                  <a:srgbClr val="0097A7"/>
                </a:solidFill>
                <a:hlinkClick r:id="rId6">
                  <a:extLst>
                    <a:ext uri="{A12FA001-AC4F-418D-AE19-62706E023703}">
                      <ahyp:hlinkClr val="tx"/>
                    </a:ext>
                  </a:extLst>
                </a:hlinkClick>
              </a:rPr>
              <a:t>here</a:t>
            </a:r>
            <a:r>
              <a:rPr lang="en-US" sz="1500"/>
              <a:t>.</a:t>
            </a:r>
            <a:endParaRPr sz="1500"/>
          </a:p>
        </p:txBody>
      </p:sp>
      <p:sp>
        <p:nvSpPr>
          <p:cNvPr id="179" name="Google Shape;179;p27"/>
          <p:cNvSpPr txBox="1"/>
          <p:nvPr/>
        </p:nvSpPr>
        <p:spPr>
          <a:xfrm>
            <a:off x="5934775" y="1971163"/>
            <a:ext cx="26811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t>Upcoming YHDP Community Meeting- RFA Discussion </a:t>
            </a:r>
            <a:endParaRPr b="1"/>
          </a:p>
          <a:p>
            <a:pPr indent="-317500" lvl="0" marL="457200" rtl="0" algn="l">
              <a:spcBef>
                <a:spcPts val="0"/>
              </a:spcBef>
              <a:spcAft>
                <a:spcPts val="0"/>
              </a:spcAft>
              <a:buSzPts val="1400"/>
              <a:buChar char="●"/>
            </a:pPr>
            <a:r>
              <a:rPr lang="en-US"/>
              <a:t>May 11th- 9am - 10:30am</a:t>
            </a:r>
            <a:endParaRPr/>
          </a:p>
          <a:p>
            <a:pPr indent="457200" lvl="0" marL="914400" rtl="0" algn="l">
              <a:spcBef>
                <a:spcPts val="0"/>
              </a:spcBef>
              <a:spcAft>
                <a:spcPts val="0"/>
              </a:spcAft>
              <a:buNone/>
            </a:pPr>
            <a:r>
              <a:rPr lang="en-US"/>
              <a:t>or </a:t>
            </a:r>
            <a:endParaRPr/>
          </a:p>
          <a:p>
            <a:pPr indent="-317500" lvl="0" marL="457200" rtl="0" algn="l">
              <a:spcBef>
                <a:spcPts val="0"/>
              </a:spcBef>
              <a:spcAft>
                <a:spcPts val="0"/>
              </a:spcAft>
              <a:buSzPts val="1400"/>
              <a:buChar char="●"/>
            </a:pPr>
            <a:r>
              <a:rPr lang="en-US"/>
              <a:t>May 12th- 12pm- 1:30pm </a:t>
            </a:r>
            <a:endParaRPr/>
          </a:p>
          <a:p>
            <a:pPr indent="-317500" lvl="0" marL="457200" rtl="0" algn="l">
              <a:spcBef>
                <a:spcPts val="0"/>
              </a:spcBef>
              <a:spcAft>
                <a:spcPts val="0"/>
              </a:spcAft>
              <a:buSzPts val="1400"/>
              <a:buChar char="●"/>
            </a:pPr>
            <a:r>
              <a:rPr lang="en-US" u="sng">
                <a:solidFill>
                  <a:schemeClr val="hlink"/>
                </a:solidFill>
                <a:hlinkClick r:id="rId7"/>
              </a:rPr>
              <a:t>Registration Link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311700" y="363400"/>
            <a:ext cx="8520600" cy="98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sz="3600">
                <a:solidFill>
                  <a:schemeClr val="dk2"/>
                </a:solidFill>
              </a:rPr>
              <a:t>Pathways of Youth through the Homeless Service System</a:t>
            </a:r>
            <a:endParaRPr b="1" sz="3600">
              <a:solidFill>
                <a:schemeClr val="dk2"/>
              </a:solidFill>
            </a:endParaRPr>
          </a:p>
        </p:txBody>
      </p:sp>
      <p:sp>
        <p:nvSpPr>
          <p:cNvPr id="185" name="Google Shape;185;p28"/>
          <p:cNvSpPr txBox="1"/>
          <p:nvPr>
            <p:ph idx="1" type="body"/>
          </p:nvPr>
        </p:nvSpPr>
        <p:spPr>
          <a:xfrm>
            <a:off x="311700" y="1456250"/>
            <a:ext cx="8520600" cy="4860600"/>
          </a:xfrm>
          <a:prstGeom prst="rect">
            <a:avLst/>
          </a:prstGeom>
          <a:noFill/>
          <a:ln>
            <a:noFill/>
          </a:ln>
        </p:spPr>
        <p:txBody>
          <a:bodyPr anchorCtr="0" anchor="ctr" bIns="91425" lIns="91425" spcFirstLastPara="1" rIns="91425" wrap="square" tIns="91425">
            <a:noAutofit/>
          </a:bodyPr>
          <a:lstStyle/>
          <a:p>
            <a:pPr indent="0" lvl="0" marL="0" rtl="0" algn="l">
              <a:lnSpc>
                <a:spcPct val="95000"/>
              </a:lnSpc>
              <a:spcBef>
                <a:spcPts val="0"/>
              </a:spcBef>
              <a:spcAft>
                <a:spcPts val="0"/>
              </a:spcAft>
              <a:buSzPts val="1400"/>
              <a:buNone/>
            </a:pPr>
            <a:r>
              <a:t/>
            </a:r>
            <a:endParaRPr sz="2000"/>
          </a:p>
          <a:p>
            <a:pPr indent="0" lvl="0" marL="457200" rtl="0" algn="l">
              <a:lnSpc>
                <a:spcPct val="95000"/>
              </a:lnSpc>
              <a:spcBef>
                <a:spcPts val="1000"/>
              </a:spcBef>
              <a:spcAft>
                <a:spcPts val="0"/>
              </a:spcAft>
              <a:buSzPts val="1400"/>
              <a:buNone/>
            </a:pPr>
            <a:r>
              <a:t/>
            </a:r>
            <a:endParaRPr sz="1800"/>
          </a:p>
          <a:p>
            <a:pPr indent="0" lvl="0" marL="0" rtl="0" algn="l">
              <a:lnSpc>
                <a:spcPct val="95000"/>
              </a:lnSpc>
              <a:spcBef>
                <a:spcPts val="1000"/>
              </a:spcBef>
              <a:spcAft>
                <a:spcPts val="0"/>
              </a:spcAft>
              <a:buSzPts val="770"/>
              <a:buNone/>
            </a:pPr>
            <a:r>
              <a:t/>
            </a:r>
            <a:endParaRPr sz="2000"/>
          </a:p>
          <a:p>
            <a:pPr indent="0" lvl="0" marL="914400" rtl="0" algn="l">
              <a:lnSpc>
                <a:spcPct val="95000"/>
              </a:lnSpc>
              <a:spcBef>
                <a:spcPts val="0"/>
              </a:spcBef>
              <a:spcAft>
                <a:spcPts val="0"/>
              </a:spcAft>
              <a:buSzPts val="770"/>
              <a:buNone/>
            </a:pPr>
            <a:r>
              <a:t/>
            </a:r>
            <a:endParaRPr sz="1260"/>
          </a:p>
        </p:txBody>
      </p:sp>
      <p:pic>
        <p:nvPicPr>
          <p:cNvPr descr="University of Central Florida Logo and symbol, meaning, history, PNG, brand" id="186" name="Google Shape;186;p28"/>
          <p:cNvPicPr preferRelativeResize="0"/>
          <p:nvPr/>
        </p:nvPicPr>
        <p:blipFill rotWithShape="1">
          <a:blip r:embed="rId3">
            <a:alphaModFix/>
          </a:blip>
          <a:srcRect b="0" l="0" r="0" t="0"/>
          <a:stretch/>
        </p:blipFill>
        <p:spPr>
          <a:xfrm>
            <a:off x="4347668" y="3266982"/>
            <a:ext cx="4796330" cy="34640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9"/>
          <p:cNvSpPr txBox="1"/>
          <p:nvPr>
            <p:ph idx="1" type="body"/>
          </p:nvPr>
        </p:nvSpPr>
        <p:spPr>
          <a:xfrm>
            <a:off x="311700" y="1536633"/>
            <a:ext cx="8520600" cy="45552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1" lang="en-US" sz="2400"/>
              <a:t>Seongho An</a:t>
            </a:r>
            <a:endParaRPr/>
          </a:p>
          <a:p>
            <a:pPr indent="-317500" lvl="1" marL="914400" rtl="0" algn="l">
              <a:lnSpc>
                <a:spcPct val="100000"/>
              </a:lnSpc>
              <a:spcBef>
                <a:spcPts val="0"/>
              </a:spcBef>
              <a:spcAft>
                <a:spcPts val="0"/>
              </a:spcAft>
              <a:buSzPts val="1400"/>
              <a:buChar char="○"/>
            </a:pPr>
            <a:r>
              <a:rPr lang="en-US" sz="2400"/>
              <a:t>School of Public Administration</a:t>
            </a:r>
            <a:endParaRPr/>
          </a:p>
          <a:p>
            <a:pPr indent="-317500" lvl="1" marL="914400" rtl="0" algn="l">
              <a:lnSpc>
                <a:spcPct val="100000"/>
              </a:lnSpc>
              <a:spcBef>
                <a:spcPts val="0"/>
              </a:spcBef>
              <a:spcAft>
                <a:spcPts val="0"/>
              </a:spcAft>
              <a:buSzPts val="1400"/>
              <a:buChar char="○"/>
            </a:pPr>
            <a:r>
              <a:rPr lang="en-US" sz="2400"/>
              <a:t>Homelessness, E-advocacy of nonprofit organizations and digital technology in nonprofit management</a:t>
            </a:r>
            <a:endParaRPr/>
          </a:p>
          <a:p>
            <a:pPr indent="-317500" lvl="0" marL="457200" rtl="0" algn="l">
              <a:lnSpc>
                <a:spcPct val="100000"/>
              </a:lnSpc>
              <a:spcBef>
                <a:spcPts val="0"/>
              </a:spcBef>
              <a:spcAft>
                <a:spcPts val="0"/>
              </a:spcAft>
              <a:buSzPts val="1400"/>
              <a:buChar char="●"/>
            </a:pPr>
            <a:r>
              <a:rPr b="1" lang="en-US" sz="2400"/>
              <a:t>Bella</a:t>
            </a:r>
            <a:r>
              <a:rPr b="1" lang="en-US" sz="2400"/>
              <a:t> Lu</a:t>
            </a:r>
            <a:endParaRPr/>
          </a:p>
          <a:p>
            <a:pPr indent="-317500" lvl="1" marL="914400" rtl="0" algn="l">
              <a:lnSpc>
                <a:spcPct val="100000"/>
              </a:lnSpc>
              <a:spcBef>
                <a:spcPts val="0"/>
              </a:spcBef>
              <a:spcAft>
                <a:spcPts val="0"/>
              </a:spcAft>
              <a:buSzPts val="1400"/>
              <a:buChar char="○"/>
            </a:pPr>
            <a:r>
              <a:rPr lang="en-US" sz="2400"/>
              <a:t>School of Social Work</a:t>
            </a:r>
            <a:endParaRPr/>
          </a:p>
          <a:p>
            <a:pPr indent="-317500" lvl="1" marL="914400" rtl="0" algn="l">
              <a:lnSpc>
                <a:spcPct val="100000"/>
              </a:lnSpc>
              <a:spcBef>
                <a:spcPts val="0"/>
              </a:spcBef>
              <a:spcAft>
                <a:spcPts val="0"/>
              </a:spcAft>
              <a:buSzPts val="1400"/>
              <a:buChar char="○"/>
            </a:pPr>
            <a:r>
              <a:rPr lang="en-US" sz="2400"/>
              <a:t>Child and youth development in disadvantaged families, community-based psycho-social interventions, and nonprofit capacity building</a:t>
            </a:r>
            <a:endParaRPr/>
          </a:p>
          <a:p>
            <a:pPr indent="-317500" lvl="0" marL="457200" rtl="0" algn="l">
              <a:lnSpc>
                <a:spcPct val="100000"/>
              </a:lnSpc>
              <a:spcBef>
                <a:spcPts val="0"/>
              </a:spcBef>
              <a:spcAft>
                <a:spcPts val="0"/>
              </a:spcAft>
              <a:buSzPts val="1400"/>
              <a:buChar char="●"/>
            </a:pPr>
            <a:r>
              <a:rPr b="1" lang="en-US" sz="2400"/>
              <a:t>Andrew Sullivan</a:t>
            </a:r>
            <a:endParaRPr/>
          </a:p>
          <a:p>
            <a:pPr indent="-317500" lvl="1" marL="914400" rtl="0" algn="l">
              <a:lnSpc>
                <a:spcPct val="100000"/>
              </a:lnSpc>
              <a:spcBef>
                <a:spcPts val="0"/>
              </a:spcBef>
              <a:spcAft>
                <a:spcPts val="0"/>
              </a:spcAft>
              <a:buSzPts val="1400"/>
              <a:buChar char="○"/>
            </a:pPr>
            <a:r>
              <a:rPr lang="en-US" sz="2400"/>
              <a:t>School of Public Administration</a:t>
            </a:r>
            <a:endParaRPr/>
          </a:p>
          <a:p>
            <a:pPr indent="-317500" lvl="1" marL="914400" rtl="0" algn="l">
              <a:lnSpc>
                <a:spcPct val="100000"/>
              </a:lnSpc>
              <a:spcBef>
                <a:spcPts val="0"/>
              </a:spcBef>
              <a:spcAft>
                <a:spcPts val="0"/>
              </a:spcAft>
              <a:buSzPts val="1400"/>
              <a:buChar char="○"/>
            </a:pPr>
            <a:r>
              <a:rPr lang="en-US" sz="2400"/>
              <a:t>Homeless services and public and nonprofit finance</a:t>
            </a:r>
            <a:endParaRPr/>
          </a:p>
        </p:txBody>
      </p:sp>
      <p:sp>
        <p:nvSpPr>
          <p:cNvPr id="192" name="Google Shape;192;p29"/>
          <p:cNvSpPr txBox="1"/>
          <p:nvPr>
            <p:ph type="title"/>
          </p:nvPr>
        </p:nvSpPr>
        <p:spPr>
          <a:xfrm>
            <a:off x="311700" y="363400"/>
            <a:ext cx="8520600" cy="98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sz="3600">
                <a:solidFill>
                  <a:schemeClr val="dk2"/>
                </a:solidFill>
              </a:rPr>
              <a:t>Research Team</a:t>
            </a:r>
            <a:endParaRPr b="1" sz="36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idx="1" type="body"/>
          </p:nvPr>
        </p:nvSpPr>
        <p:spPr>
          <a:xfrm>
            <a:off x="311700" y="1536633"/>
            <a:ext cx="8520600" cy="45552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1" lang="en-US" sz="2400"/>
              <a:t>Homelessness is caused by and exacerbates additional disadvantages</a:t>
            </a:r>
            <a:endParaRPr/>
          </a:p>
          <a:p>
            <a:pPr indent="-317500" lvl="1" marL="914400" rtl="0" algn="l">
              <a:lnSpc>
                <a:spcPct val="100000"/>
              </a:lnSpc>
              <a:spcBef>
                <a:spcPts val="0"/>
              </a:spcBef>
              <a:spcAft>
                <a:spcPts val="0"/>
              </a:spcAft>
              <a:buSzPts val="1400"/>
              <a:buChar char="○"/>
            </a:pPr>
            <a:r>
              <a:rPr lang="en-US" sz="2400"/>
              <a:t>E.g., poverty, lack of affordable housing, discrimination</a:t>
            </a:r>
            <a:endParaRPr/>
          </a:p>
          <a:p>
            <a:pPr indent="-228600" lvl="1" marL="914400" rtl="0" algn="l">
              <a:lnSpc>
                <a:spcPct val="100000"/>
              </a:lnSpc>
              <a:spcBef>
                <a:spcPts val="0"/>
              </a:spcBef>
              <a:spcAft>
                <a:spcPts val="0"/>
              </a:spcAft>
              <a:buSzPts val="1400"/>
              <a:buNone/>
            </a:pPr>
            <a:r>
              <a:t/>
            </a:r>
            <a:endParaRPr sz="2400"/>
          </a:p>
          <a:p>
            <a:pPr indent="-317500" lvl="0" marL="457200" rtl="0" algn="l">
              <a:lnSpc>
                <a:spcPct val="100000"/>
              </a:lnSpc>
              <a:spcBef>
                <a:spcPts val="0"/>
              </a:spcBef>
              <a:spcAft>
                <a:spcPts val="0"/>
              </a:spcAft>
              <a:buSzPts val="1400"/>
              <a:buChar char="●"/>
            </a:pPr>
            <a:r>
              <a:rPr b="1" lang="en-US" sz="2400"/>
              <a:t>Youth homelessness can create cumulative disadvantages, creating a cycle of barriers</a:t>
            </a:r>
            <a:endParaRPr/>
          </a:p>
        </p:txBody>
      </p:sp>
      <p:sp>
        <p:nvSpPr>
          <p:cNvPr id="198" name="Google Shape;198;p30"/>
          <p:cNvSpPr txBox="1"/>
          <p:nvPr>
            <p:ph type="title"/>
          </p:nvPr>
        </p:nvSpPr>
        <p:spPr>
          <a:xfrm>
            <a:off x="311700" y="363400"/>
            <a:ext cx="8520600" cy="98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sz="3600">
                <a:solidFill>
                  <a:schemeClr val="dk2"/>
                </a:solidFill>
              </a:rPr>
              <a:t>Cumulative Disadvantages of Homelessness</a:t>
            </a:r>
            <a:endParaRPr b="1" sz="36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idx="1" type="body"/>
          </p:nvPr>
        </p:nvSpPr>
        <p:spPr>
          <a:xfrm>
            <a:off x="311700" y="1536633"/>
            <a:ext cx="8520600" cy="45552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1" lang="en-US" sz="2400"/>
              <a:t>How do youth move through the homeless service system?</a:t>
            </a:r>
            <a:endParaRPr/>
          </a:p>
          <a:p>
            <a:pPr indent="0" lvl="0" marL="139700" rtl="0" algn="l">
              <a:lnSpc>
                <a:spcPct val="100000"/>
              </a:lnSpc>
              <a:spcBef>
                <a:spcPts val="0"/>
              </a:spcBef>
              <a:spcAft>
                <a:spcPts val="0"/>
              </a:spcAft>
              <a:buSzPts val="1400"/>
              <a:buNone/>
            </a:pPr>
            <a:r>
              <a:t/>
            </a:r>
            <a:endParaRPr b="1" sz="2400"/>
          </a:p>
          <a:p>
            <a:pPr indent="-317500" lvl="0" marL="457200" rtl="0" algn="l">
              <a:lnSpc>
                <a:spcPct val="100000"/>
              </a:lnSpc>
              <a:spcBef>
                <a:spcPts val="0"/>
              </a:spcBef>
              <a:spcAft>
                <a:spcPts val="0"/>
              </a:spcAft>
              <a:buSzPts val="1400"/>
              <a:buChar char="●"/>
            </a:pPr>
            <a:r>
              <a:rPr b="1" lang="en-US" sz="2400"/>
              <a:t>Which pathways have the shortest duration of homelessness (with no return to homelessness)?</a:t>
            </a:r>
            <a:endParaRPr/>
          </a:p>
        </p:txBody>
      </p:sp>
      <p:sp>
        <p:nvSpPr>
          <p:cNvPr id="204" name="Google Shape;204;p31"/>
          <p:cNvSpPr txBox="1"/>
          <p:nvPr>
            <p:ph type="title"/>
          </p:nvPr>
        </p:nvSpPr>
        <p:spPr>
          <a:xfrm>
            <a:off x="311700" y="363400"/>
            <a:ext cx="8520600" cy="98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sz="3600">
                <a:solidFill>
                  <a:schemeClr val="dk2"/>
                </a:solidFill>
              </a:rPr>
              <a:t>Navigating Pathways out of Homelessness for Youth</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311700" y="363400"/>
            <a:ext cx="8520600" cy="98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sz="3600">
                <a:solidFill>
                  <a:schemeClr val="dk2"/>
                </a:solidFill>
              </a:rPr>
              <a:t>Service Pathways</a:t>
            </a:r>
            <a:endParaRPr b="1" sz="3600">
              <a:solidFill>
                <a:schemeClr val="dk2"/>
              </a:solidFill>
            </a:endParaRPr>
          </a:p>
        </p:txBody>
      </p:sp>
      <p:pic>
        <p:nvPicPr>
          <p:cNvPr descr="Homeless Shelter Cliparts - Cliparts Zone" id="210" name="Google Shape;210;p32"/>
          <p:cNvPicPr preferRelativeResize="0"/>
          <p:nvPr/>
        </p:nvPicPr>
        <p:blipFill rotWithShape="1">
          <a:blip r:embed="rId3">
            <a:alphaModFix/>
          </a:blip>
          <a:srcRect b="0" l="0" r="0" t="0"/>
          <a:stretch/>
        </p:blipFill>
        <p:spPr>
          <a:xfrm>
            <a:off x="3694176" y="1157487"/>
            <a:ext cx="1755648" cy="1755648"/>
          </a:xfrm>
          <a:prstGeom prst="rect">
            <a:avLst/>
          </a:prstGeom>
          <a:noFill/>
          <a:ln>
            <a:noFill/>
          </a:ln>
        </p:spPr>
      </p:pic>
      <p:grpSp>
        <p:nvGrpSpPr>
          <p:cNvPr id="211" name="Google Shape;211;p32"/>
          <p:cNvGrpSpPr/>
          <p:nvPr/>
        </p:nvGrpSpPr>
        <p:grpSpPr>
          <a:xfrm>
            <a:off x="6606367" y="1370540"/>
            <a:ext cx="534551" cy="1471983"/>
            <a:chOff x="-25" y="0"/>
            <a:chExt cx="534925" cy="1472425"/>
          </a:xfrm>
        </p:grpSpPr>
        <p:sp>
          <p:nvSpPr>
            <p:cNvPr id="212" name="Google Shape;212;p32"/>
            <p:cNvSpPr/>
            <p:nvPr/>
          </p:nvSpPr>
          <p:spPr>
            <a:xfrm>
              <a:off x="0" y="0"/>
              <a:ext cx="534900" cy="525300"/>
            </a:xfrm>
            <a:prstGeom prst="ellipse">
              <a:avLst/>
            </a:pr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13" name="Google Shape;213;p32"/>
            <p:cNvCxnSpPr/>
            <p:nvPr/>
          </p:nvCxnSpPr>
          <p:spPr>
            <a:xfrm>
              <a:off x="272375" y="522321"/>
              <a:ext cx="0" cy="580800"/>
            </a:xfrm>
            <a:prstGeom prst="straightConnector1">
              <a:avLst/>
            </a:prstGeom>
            <a:noFill/>
            <a:ln cap="flat" cmpd="sng" w="28575">
              <a:solidFill>
                <a:srgbClr val="4A7DBA"/>
              </a:solidFill>
              <a:prstDash val="solid"/>
              <a:round/>
              <a:headEnd len="sm" w="sm" type="none"/>
              <a:tailEnd len="sm" w="sm" type="none"/>
            </a:ln>
          </p:spPr>
        </p:cxnSp>
        <p:cxnSp>
          <p:nvCxnSpPr>
            <p:cNvPr id="214" name="Google Shape;214;p32"/>
            <p:cNvCxnSpPr/>
            <p:nvPr/>
          </p:nvCxnSpPr>
          <p:spPr>
            <a:xfrm>
              <a:off x="272375" y="729574"/>
              <a:ext cx="262200" cy="373200"/>
            </a:xfrm>
            <a:prstGeom prst="straightConnector1">
              <a:avLst/>
            </a:prstGeom>
            <a:noFill/>
            <a:ln cap="flat" cmpd="sng" w="28575">
              <a:solidFill>
                <a:srgbClr val="4A7DBA"/>
              </a:solidFill>
              <a:prstDash val="solid"/>
              <a:round/>
              <a:headEnd len="sm" w="sm" type="none"/>
              <a:tailEnd len="sm" w="sm" type="none"/>
            </a:ln>
          </p:spPr>
        </p:cxnSp>
        <p:cxnSp>
          <p:nvCxnSpPr>
            <p:cNvPr id="215" name="Google Shape;215;p32"/>
            <p:cNvCxnSpPr/>
            <p:nvPr/>
          </p:nvCxnSpPr>
          <p:spPr>
            <a:xfrm flipH="1">
              <a:off x="-25" y="729574"/>
              <a:ext cx="272400" cy="308400"/>
            </a:xfrm>
            <a:prstGeom prst="straightConnector1">
              <a:avLst/>
            </a:prstGeom>
            <a:noFill/>
            <a:ln cap="flat" cmpd="sng" w="28575">
              <a:solidFill>
                <a:srgbClr val="4A7DBA"/>
              </a:solidFill>
              <a:prstDash val="solid"/>
              <a:round/>
              <a:headEnd len="sm" w="sm" type="none"/>
              <a:tailEnd len="sm" w="sm" type="none"/>
            </a:ln>
          </p:spPr>
        </p:cxnSp>
        <p:cxnSp>
          <p:nvCxnSpPr>
            <p:cNvPr id="216" name="Google Shape;216;p32"/>
            <p:cNvCxnSpPr/>
            <p:nvPr/>
          </p:nvCxnSpPr>
          <p:spPr>
            <a:xfrm>
              <a:off x="272375" y="1099225"/>
              <a:ext cx="262200" cy="373200"/>
            </a:xfrm>
            <a:prstGeom prst="straightConnector1">
              <a:avLst/>
            </a:prstGeom>
            <a:noFill/>
            <a:ln cap="flat" cmpd="sng" w="28575">
              <a:solidFill>
                <a:srgbClr val="4A7DBA"/>
              </a:solidFill>
              <a:prstDash val="solid"/>
              <a:round/>
              <a:headEnd len="sm" w="sm" type="none"/>
              <a:tailEnd len="sm" w="sm" type="none"/>
            </a:ln>
          </p:spPr>
        </p:cxnSp>
        <p:cxnSp>
          <p:nvCxnSpPr>
            <p:cNvPr id="217" name="Google Shape;217;p32"/>
            <p:cNvCxnSpPr/>
            <p:nvPr/>
          </p:nvCxnSpPr>
          <p:spPr>
            <a:xfrm flipH="1" rot="10800000">
              <a:off x="77821" y="1099370"/>
              <a:ext cx="197100" cy="372600"/>
            </a:xfrm>
            <a:prstGeom prst="straightConnector1">
              <a:avLst/>
            </a:prstGeom>
            <a:noFill/>
            <a:ln cap="flat" cmpd="sng" w="28575">
              <a:solidFill>
                <a:srgbClr val="4A7DBA"/>
              </a:solidFill>
              <a:prstDash val="solid"/>
              <a:round/>
              <a:headEnd len="sm" w="sm" type="none"/>
              <a:tailEnd len="sm" w="sm" type="none"/>
            </a:ln>
          </p:spPr>
        </p:cxnSp>
      </p:grpSp>
      <p:grpSp>
        <p:nvGrpSpPr>
          <p:cNvPr id="218" name="Google Shape;218;p32"/>
          <p:cNvGrpSpPr/>
          <p:nvPr/>
        </p:nvGrpSpPr>
        <p:grpSpPr>
          <a:xfrm>
            <a:off x="5648091" y="1366305"/>
            <a:ext cx="534551" cy="1471983"/>
            <a:chOff x="-25" y="0"/>
            <a:chExt cx="534925" cy="1472425"/>
          </a:xfrm>
        </p:grpSpPr>
        <p:sp>
          <p:nvSpPr>
            <p:cNvPr id="219" name="Google Shape;219;p32"/>
            <p:cNvSpPr/>
            <p:nvPr/>
          </p:nvSpPr>
          <p:spPr>
            <a:xfrm>
              <a:off x="0" y="0"/>
              <a:ext cx="534900" cy="525300"/>
            </a:xfrm>
            <a:prstGeom prst="ellipse">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20" name="Google Shape;220;p32"/>
            <p:cNvCxnSpPr/>
            <p:nvPr/>
          </p:nvCxnSpPr>
          <p:spPr>
            <a:xfrm>
              <a:off x="272375" y="522321"/>
              <a:ext cx="0" cy="580800"/>
            </a:xfrm>
            <a:prstGeom prst="straightConnector1">
              <a:avLst/>
            </a:prstGeom>
            <a:noFill/>
            <a:ln cap="flat" cmpd="sng" w="28575">
              <a:solidFill>
                <a:schemeClr val="accent2"/>
              </a:solidFill>
              <a:prstDash val="solid"/>
              <a:round/>
              <a:headEnd len="sm" w="sm" type="none"/>
              <a:tailEnd len="sm" w="sm" type="none"/>
            </a:ln>
          </p:spPr>
        </p:cxnSp>
        <p:cxnSp>
          <p:nvCxnSpPr>
            <p:cNvPr id="221" name="Google Shape;221;p32"/>
            <p:cNvCxnSpPr/>
            <p:nvPr/>
          </p:nvCxnSpPr>
          <p:spPr>
            <a:xfrm>
              <a:off x="272375" y="729574"/>
              <a:ext cx="262200" cy="373200"/>
            </a:xfrm>
            <a:prstGeom prst="straightConnector1">
              <a:avLst/>
            </a:prstGeom>
            <a:noFill/>
            <a:ln cap="flat" cmpd="sng" w="28575">
              <a:solidFill>
                <a:schemeClr val="accent2"/>
              </a:solidFill>
              <a:prstDash val="solid"/>
              <a:round/>
              <a:headEnd len="sm" w="sm" type="none"/>
              <a:tailEnd len="sm" w="sm" type="none"/>
            </a:ln>
          </p:spPr>
        </p:cxnSp>
        <p:cxnSp>
          <p:nvCxnSpPr>
            <p:cNvPr id="222" name="Google Shape;222;p32"/>
            <p:cNvCxnSpPr/>
            <p:nvPr/>
          </p:nvCxnSpPr>
          <p:spPr>
            <a:xfrm flipH="1">
              <a:off x="-25" y="729574"/>
              <a:ext cx="272400" cy="308400"/>
            </a:xfrm>
            <a:prstGeom prst="straightConnector1">
              <a:avLst/>
            </a:prstGeom>
            <a:noFill/>
            <a:ln cap="flat" cmpd="sng" w="28575">
              <a:solidFill>
                <a:schemeClr val="accent2"/>
              </a:solidFill>
              <a:prstDash val="solid"/>
              <a:round/>
              <a:headEnd len="sm" w="sm" type="none"/>
              <a:tailEnd len="sm" w="sm" type="none"/>
            </a:ln>
          </p:spPr>
        </p:cxnSp>
        <p:cxnSp>
          <p:nvCxnSpPr>
            <p:cNvPr id="223" name="Google Shape;223;p32"/>
            <p:cNvCxnSpPr/>
            <p:nvPr/>
          </p:nvCxnSpPr>
          <p:spPr>
            <a:xfrm>
              <a:off x="272375" y="1099225"/>
              <a:ext cx="262200" cy="373200"/>
            </a:xfrm>
            <a:prstGeom prst="straightConnector1">
              <a:avLst/>
            </a:prstGeom>
            <a:noFill/>
            <a:ln cap="flat" cmpd="sng" w="28575">
              <a:solidFill>
                <a:schemeClr val="accent2"/>
              </a:solidFill>
              <a:prstDash val="solid"/>
              <a:round/>
              <a:headEnd len="sm" w="sm" type="none"/>
              <a:tailEnd len="sm" w="sm" type="none"/>
            </a:ln>
          </p:spPr>
        </p:cxnSp>
        <p:cxnSp>
          <p:nvCxnSpPr>
            <p:cNvPr id="224" name="Google Shape;224;p32"/>
            <p:cNvCxnSpPr/>
            <p:nvPr/>
          </p:nvCxnSpPr>
          <p:spPr>
            <a:xfrm flipH="1" rot="10800000">
              <a:off x="77821" y="1099370"/>
              <a:ext cx="197100" cy="372600"/>
            </a:xfrm>
            <a:prstGeom prst="straightConnector1">
              <a:avLst/>
            </a:prstGeom>
            <a:noFill/>
            <a:ln cap="flat" cmpd="sng" w="28575">
              <a:solidFill>
                <a:schemeClr val="accent2"/>
              </a:solidFill>
              <a:prstDash val="solid"/>
              <a:round/>
              <a:headEnd len="sm" w="sm" type="none"/>
              <a:tailEnd len="sm" w="sm" type="none"/>
            </a:ln>
          </p:spPr>
        </p:cxnSp>
      </p:grpSp>
      <p:pic>
        <p:nvPicPr>
          <p:cNvPr descr="Homeless Shelter Cliparts - Cliparts Zone" id="225" name="Google Shape;225;p32"/>
          <p:cNvPicPr preferRelativeResize="0"/>
          <p:nvPr/>
        </p:nvPicPr>
        <p:blipFill rotWithShape="1">
          <a:blip r:embed="rId3">
            <a:alphaModFix/>
          </a:blip>
          <a:srcRect b="0" l="0" r="0" t="0"/>
          <a:stretch/>
        </p:blipFill>
        <p:spPr>
          <a:xfrm>
            <a:off x="4068787" y="4454113"/>
            <a:ext cx="1755648" cy="1755648"/>
          </a:xfrm>
          <a:prstGeom prst="rect">
            <a:avLst/>
          </a:prstGeom>
          <a:noFill/>
          <a:ln>
            <a:noFill/>
          </a:ln>
        </p:spPr>
      </p:pic>
      <p:sp>
        <p:nvSpPr>
          <p:cNvPr id="226" name="Google Shape;226;p32"/>
          <p:cNvSpPr txBox="1"/>
          <p:nvPr>
            <p:ph idx="1" type="body"/>
          </p:nvPr>
        </p:nvSpPr>
        <p:spPr>
          <a:xfrm>
            <a:off x="311700" y="1536633"/>
            <a:ext cx="8520600" cy="4555200"/>
          </a:xfrm>
          <a:prstGeom prst="rect">
            <a:avLst/>
          </a:prstGeom>
          <a:noFill/>
          <a:ln>
            <a:noFill/>
          </a:ln>
        </p:spPr>
        <p:txBody>
          <a:bodyPr anchorCtr="0" anchor="ctr" bIns="91425" lIns="91425" spcFirstLastPara="1" rIns="91425" wrap="square" tIns="91425">
            <a:noAutofit/>
          </a:bodyPr>
          <a:lstStyle/>
          <a:p>
            <a:pPr indent="0" lvl="0" marL="139700" rtl="0" algn="ctr">
              <a:lnSpc>
                <a:spcPct val="100000"/>
              </a:lnSpc>
              <a:spcBef>
                <a:spcPts val="0"/>
              </a:spcBef>
              <a:spcAft>
                <a:spcPts val="0"/>
              </a:spcAft>
              <a:buSzPts val="1400"/>
              <a:buNone/>
            </a:pPr>
            <a:r>
              <a:rPr b="1" lang="en-US" sz="2400"/>
              <a:t>Which path has the shortest duration?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Mission</a:t>
            </a:r>
            <a:endParaRPr b="1" sz="3600">
              <a:solidFill>
                <a:srgbClr val="002060"/>
              </a:solidFill>
              <a:latin typeface="Cabin"/>
              <a:ea typeface="Cabin"/>
              <a:cs typeface="Cabin"/>
              <a:sym typeface="Cabin"/>
            </a:endParaRPr>
          </a:p>
        </p:txBody>
      </p:sp>
      <p:sp>
        <p:nvSpPr>
          <p:cNvPr id="72" name="Google Shape;72;p15"/>
          <p:cNvSpPr txBox="1"/>
          <p:nvPr>
            <p:ph idx="1" type="body"/>
          </p:nvPr>
        </p:nvSpPr>
        <p:spPr>
          <a:xfrm>
            <a:off x="540375" y="854675"/>
            <a:ext cx="7640400" cy="4429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640"/>
              </a:spcBef>
              <a:spcAft>
                <a:spcPts val="0"/>
              </a:spcAft>
              <a:buNone/>
            </a:pPr>
            <a:r>
              <a:rPr b="1" lang="en-US" sz="2000"/>
              <a:t>Our mission is to effectively use data, which includes inputs from those in need of services, those providing services, and from members of the community, to eliminate homelessness in Central Florida.</a:t>
            </a:r>
            <a:endParaRPr b="1" sz="2000"/>
          </a:p>
        </p:txBody>
      </p:sp>
      <p:sp>
        <p:nvSpPr>
          <p:cNvPr id="73" name="Google Shape;73;p15"/>
          <p:cNvSpPr txBox="1"/>
          <p:nvPr>
            <p:ph type="title"/>
          </p:nvPr>
        </p:nvSpPr>
        <p:spPr>
          <a:xfrm>
            <a:off x="245775" y="3715975"/>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Purpose</a:t>
            </a:r>
            <a:endParaRPr b="1" sz="3600">
              <a:solidFill>
                <a:srgbClr val="002060"/>
              </a:solidFill>
              <a:latin typeface="Cabin"/>
              <a:ea typeface="Cabin"/>
              <a:cs typeface="Cabin"/>
              <a:sym typeface="Cabin"/>
            </a:endParaRPr>
          </a:p>
        </p:txBody>
      </p:sp>
      <p:sp>
        <p:nvSpPr>
          <p:cNvPr id="74" name="Google Shape;74;p15"/>
          <p:cNvSpPr txBox="1"/>
          <p:nvPr>
            <p:ph idx="1" type="body"/>
          </p:nvPr>
        </p:nvSpPr>
        <p:spPr>
          <a:xfrm>
            <a:off x="751800" y="4645375"/>
            <a:ext cx="7640400" cy="1013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500">
                <a:solidFill>
                  <a:schemeClr val="dk1"/>
                </a:solidFill>
              </a:rPr>
              <a:t>Oversee the CoC’s implementation of HMIS, what we do with the data and how we use it.</a:t>
            </a:r>
            <a:endParaRPr sz="25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idx="1" type="body"/>
          </p:nvPr>
        </p:nvSpPr>
        <p:spPr>
          <a:xfrm>
            <a:off x="311700" y="1536633"/>
            <a:ext cx="8520600" cy="45552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1" lang="en-US" sz="2400"/>
              <a:t>Using HMIS and supplemental data</a:t>
            </a:r>
            <a:endParaRPr/>
          </a:p>
          <a:p>
            <a:pPr indent="-228600" lvl="0" marL="457200" rtl="0" algn="l">
              <a:lnSpc>
                <a:spcPct val="100000"/>
              </a:lnSpc>
              <a:spcBef>
                <a:spcPts val="0"/>
              </a:spcBef>
              <a:spcAft>
                <a:spcPts val="0"/>
              </a:spcAft>
              <a:buSzPts val="1400"/>
              <a:buNone/>
            </a:pPr>
            <a:r>
              <a:t/>
            </a:r>
            <a:endParaRPr b="1" sz="2400"/>
          </a:p>
          <a:p>
            <a:pPr indent="-317500" lvl="0" marL="457200" rtl="0" algn="l">
              <a:lnSpc>
                <a:spcPct val="100000"/>
              </a:lnSpc>
              <a:spcBef>
                <a:spcPts val="0"/>
              </a:spcBef>
              <a:spcAft>
                <a:spcPts val="0"/>
              </a:spcAft>
              <a:buSzPts val="1400"/>
              <a:buChar char="●"/>
            </a:pPr>
            <a:r>
              <a:rPr b="1" lang="en-US" sz="2400"/>
              <a:t>Comparing service providers</a:t>
            </a:r>
            <a:endParaRPr/>
          </a:p>
          <a:p>
            <a:pPr indent="-317500" lvl="1" marL="914400" rtl="0" algn="l">
              <a:lnSpc>
                <a:spcPct val="100000"/>
              </a:lnSpc>
              <a:spcBef>
                <a:spcPts val="0"/>
              </a:spcBef>
              <a:spcAft>
                <a:spcPts val="0"/>
              </a:spcAft>
              <a:buSzPts val="1400"/>
              <a:buChar char="○"/>
            </a:pPr>
            <a:r>
              <a:rPr lang="en-US" sz="2400" u="sng"/>
              <a:t>Not</a:t>
            </a:r>
            <a:r>
              <a:rPr lang="en-US" sz="2400"/>
              <a:t> comparing specific service providers, but types</a:t>
            </a:r>
            <a:endParaRPr/>
          </a:p>
          <a:p>
            <a:pPr indent="-317500" lvl="1" marL="914400" rtl="0" algn="l">
              <a:lnSpc>
                <a:spcPct val="100000"/>
              </a:lnSpc>
              <a:spcBef>
                <a:spcPts val="0"/>
              </a:spcBef>
              <a:spcAft>
                <a:spcPts val="0"/>
              </a:spcAft>
              <a:buSzPts val="1400"/>
              <a:buChar char="○"/>
            </a:pPr>
            <a:r>
              <a:rPr lang="en-US" sz="2400"/>
              <a:t>E.g., location, size, target population</a:t>
            </a:r>
            <a:endParaRPr/>
          </a:p>
          <a:p>
            <a:pPr indent="-228600" lvl="1" marL="914400" rtl="0" algn="l">
              <a:lnSpc>
                <a:spcPct val="100000"/>
              </a:lnSpc>
              <a:spcBef>
                <a:spcPts val="0"/>
              </a:spcBef>
              <a:spcAft>
                <a:spcPts val="0"/>
              </a:spcAft>
              <a:buSzPts val="1400"/>
              <a:buNone/>
            </a:pPr>
            <a:r>
              <a:t/>
            </a:r>
            <a:endParaRPr sz="2400"/>
          </a:p>
          <a:p>
            <a:pPr indent="-317500" lvl="0" marL="457200" rtl="0" algn="l">
              <a:lnSpc>
                <a:spcPct val="100000"/>
              </a:lnSpc>
              <a:spcBef>
                <a:spcPts val="0"/>
              </a:spcBef>
              <a:spcAft>
                <a:spcPts val="0"/>
              </a:spcAft>
              <a:buSzPts val="1400"/>
              <a:buChar char="●"/>
            </a:pPr>
            <a:r>
              <a:rPr b="1" lang="en-US" sz="2400"/>
              <a:t>Comparing youth</a:t>
            </a:r>
            <a:endParaRPr/>
          </a:p>
          <a:p>
            <a:pPr indent="-317500" lvl="1" marL="914400" rtl="0" algn="l">
              <a:lnSpc>
                <a:spcPct val="100000"/>
              </a:lnSpc>
              <a:spcBef>
                <a:spcPts val="0"/>
              </a:spcBef>
              <a:spcAft>
                <a:spcPts val="0"/>
              </a:spcAft>
              <a:buSzPts val="1400"/>
              <a:buChar char="○"/>
            </a:pPr>
            <a:r>
              <a:rPr lang="en-US" sz="2400"/>
              <a:t>Match similar youth entering the same shelter, but taking different service paths</a:t>
            </a:r>
            <a:endParaRPr/>
          </a:p>
        </p:txBody>
      </p:sp>
      <p:sp>
        <p:nvSpPr>
          <p:cNvPr id="232" name="Google Shape;232;p33"/>
          <p:cNvSpPr txBox="1"/>
          <p:nvPr>
            <p:ph type="title"/>
          </p:nvPr>
        </p:nvSpPr>
        <p:spPr>
          <a:xfrm>
            <a:off x="311700" y="363400"/>
            <a:ext cx="8520600" cy="98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sz="3600">
                <a:solidFill>
                  <a:schemeClr val="dk2"/>
                </a:solidFill>
              </a:rPr>
              <a:t>Analysis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b="1" lang="en-US" sz="3600">
                <a:solidFill>
                  <a:schemeClr val="dk2"/>
                </a:solidFill>
              </a:rPr>
              <a:t>Future Research: Photovoice</a:t>
            </a:r>
            <a:endParaRPr/>
          </a:p>
        </p:txBody>
      </p:sp>
      <p:sp>
        <p:nvSpPr>
          <p:cNvPr id="238" name="Google Shape;238;p34"/>
          <p:cNvSpPr txBox="1"/>
          <p:nvPr>
            <p:ph idx="1" type="body"/>
          </p:nvPr>
        </p:nvSpPr>
        <p:spPr>
          <a:xfrm>
            <a:off x="311700" y="1536633"/>
            <a:ext cx="8520600" cy="45552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b="1" lang="en-US" sz="2400">
                <a:solidFill>
                  <a:schemeClr val="dk1"/>
                </a:solidFill>
              </a:rPr>
              <a:t>Provide youth experiencing homelessness cameras to photograph their experiences</a:t>
            </a:r>
            <a:endParaRPr b="1" sz="2400">
              <a:solidFill>
                <a:schemeClr val="dk1"/>
              </a:solidFill>
            </a:endParaRPr>
          </a:p>
          <a:p>
            <a:pPr indent="-381000" lvl="1" marL="914400" rtl="0" algn="l">
              <a:spcBef>
                <a:spcPts val="0"/>
              </a:spcBef>
              <a:spcAft>
                <a:spcPts val="0"/>
              </a:spcAft>
              <a:buClr>
                <a:schemeClr val="dk1"/>
              </a:buClr>
              <a:buSzPts val="2400"/>
              <a:buChar char="○"/>
            </a:pPr>
            <a:r>
              <a:rPr lang="en-US" sz="2400">
                <a:solidFill>
                  <a:schemeClr val="dk1"/>
                </a:solidFill>
              </a:rPr>
              <a:t>Followed by interviews </a:t>
            </a:r>
            <a:endParaRPr sz="2400">
              <a:solidFill>
                <a:schemeClr val="dk1"/>
              </a:solidFill>
            </a:endParaRPr>
          </a:p>
          <a:p>
            <a:pPr indent="0" lvl="0" marL="914400" rtl="0" algn="l">
              <a:spcBef>
                <a:spcPts val="0"/>
              </a:spcBef>
              <a:spcAft>
                <a:spcPts val="0"/>
              </a:spcAft>
              <a:buNone/>
            </a:pPr>
            <a:r>
              <a:t/>
            </a:r>
            <a:endParaRPr b="1" sz="2400">
              <a:solidFill>
                <a:schemeClr val="dk1"/>
              </a:solidFill>
            </a:endParaRPr>
          </a:p>
          <a:p>
            <a:pPr indent="-381000" lvl="0" marL="457200" rtl="0" algn="l">
              <a:spcBef>
                <a:spcPts val="0"/>
              </a:spcBef>
              <a:spcAft>
                <a:spcPts val="0"/>
              </a:spcAft>
              <a:buClr>
                <a:schemeClr val="dk1"/>
              </a:buClr>
              <a:buSzPts val="2400"/>
              <a:buChar char="●"/>
            </a:pPr>
            <a:r>
              <a:rPr b="1" lang="en-US" sz="2400">
                <a:solidFill>
                  <a:schemeClr val="dk1"/>
                </a:solidFill>
              </a:rPr>
              <a:t>Gives youth control of their narrative and story</a:t>
            </a:r>
            <a:endParaRPr b="1" sz="2400">
              <a:solidFill>
                <a:schemeClr val="dk1"/>
              </a:solidFill>
            </a:endParaRPr>
          </a:p>
          <a:p>
            <a:pPr indent="-381000" lvl="1" marL="914400" rtl="0" algn="l">
              <a:spcBef>
                <a:spcPts val="0"/>
              </a:spcBef>
              <a:spcAft>
                <a:spcPts val="0"/>
              </a:spcAft>
              <a:buClr>
                <a:schemeClr val="dk1"/>
              </a:buClr>
              <a:buSzPts val="2400"/>
              <a:buChar char="○"/>
            </a:pPr>
            <a:r>
              <a:rPr lang="en-US" sz="2400">
                <a:solidFill>
                  <a:schemeClr val="dk1"/>
                </a:solidFill>
              </a:rPr>
              <a:t>Fills in how service pathways affect their </a:t>
            </a:r>
            <a:r>
              <a:rPr lang="en-US" sz="2400">
                <a:solidFill>
                  <a:schemeClr val="dk1"/>
                </a:solidFill>
              </a:rPr>
              <a:t>experiences</a:t>
            </a:r>
            <a:endParaRPr sz="2400">
              <a:solidFill>
                <a:schemeClr val="dk1"/>
              </a:solidFill>
            </a:endParaRPr>
          </a:p>
          <a:p>
            <a:pPr indent="-381000" lvl="1" marL="914400" rtl="0" algn="l">
              <a:spcBef>
                <a:spcPts val="0"/>
              </a:spcBef>
              <a:spcAft>
                <a:spcPts val="0"/>
              </a:spcAft>
              <a:buClr>
                <a:schemeClr val="dk1"/>
              </a:buClr>
              <a:buSzPts val="2400"/>
              <a:buChar char="○"/>
            </a:pPr>
            <a:r>
              <a:rPr lang="en-US" sz="2400">
                <a:solidFill>
                  <a:schemeClr val="dk1"/>
                </a:solidFill>
              </a:rPr>
              <a:t>Helps support organizations working to end youth homelessness</a:t>
            </a:r>
            <a:endParaRPr sz="24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5"/>
          <p:cNvSpPr txBox="1"/>
          <p:nvPr>
            <p:ph idx="1" type="body"/>
          </p:nvPr>
        </p:nvSpPr>
        <p:spPr>
          <a:xfrm>
            <a:off x="311700" y="1536633"/>
            <a:ext cx="8520600" cy="45552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1" lang="en-US" sz="2400"/>
              <a:t>UCF Downtown faculty are working to build partnerships with the local community</a:t>
            </a:r>
            <a:endParaRPr/>
          </a:p>
          <a:p>
            <a:pPr indent="-317500" lvl="1" marL="914400" rtl="0" algn="l">
              <a:lnSpc>
                <a:spcPct val="100000"/>
              </a:lnSpc>
              <a:spcBef>
                <a:spcPts val="0"/>
              </a:spcBef>
              <a:spcAft>
                <a:spcPts val="0"/>
              </a:spcAft>
              <a:buSzPts val="1400"/>
              <a:buChar char="○"/>
            </a:pPr>
            <a:r>
              <a:rPr lang="en-US" sz="2400"/>
              <a:t>Work with our community to achieve our goals</a:t>
            </a:r>
            <a:endParaRPr/>
          </a:p>
          <a:p>
            <a:pPr indent="-317500" lvl="1" marL="914400" rtl="0" algn="l">
              <a:lnSpc>
                <a:spcPct val="100000"/>
              </a:lnSpc>
              <a:spcBef>
                <a:spcPts val="0"/>
              </a:spcBef>
              <a:spcAft>
                <a:spcPts val="0"/>
              </a:spcAft>
              <a:buSzPts val="1400"/>
              <a:buChar char="○"/>
            </a:pPr>
            <a:r>
              <a:rPr lang="en-US" sz="2400"/>
              <a:t>UCF Carnegie Classification for Community Engagement</a:t>
            </a:r>
            <a:endParaRPr/>
          </a:p>
          <a:p>
            <a:pPr indent="-228600" lvl="1" marL="914400" rtl="0" algn="l">
              <a:lnSpc>
                <a:spcPct val="100000"/>
              </a:lnSpc>
              <a:spcBef>
                <a:spcPts val="0"/>
              </a:spcBef>
              <a:spcAft>
                <a:spcPts val="0"/>
              </a:spcAft>
              <a:buSzPts val="1400"/>
              <a:buNone/>
            </a:pPr>
            <a:r>
              <a:t/>
            </a:r>
            <a:endParaRPr sz="2400"/>
          </a:p>
          <a:p>
            <a:pPr indent="-317500" lvl="0" marL="457200" rtl="0" algn="l">
              <a:lnSpc>
                <a:spcPct val="100000"/>
              </a:lnSpc>
              <a:spcBef>
                <a:spcPts val="0"/>
              </a:spcBef>
              <a:spcAft>
                <a:spcPts val="0"/>
              </a:spcAft>
              <a:buSzPts val="1400"/>
              <a:buChar char="●"/>
            </a:pPr>
            <a:r>
              <a:rPr b="1" lang="en-US" sz="2400"/>
              <a:t>Opportunities</a:t>
            </a:r>
            <a:endParaRPr/>
          </a:p>
          <a:p>
            <a:pPr indent="-317500" lvl="1" marL="914400" rtl="0" algn="l">
              <a:lnSpc>
                <a:spcPct val="100000"/>
              </a:lnSpc>
              <a:spcBef>
                <a:spcPts val="0"/>
              </a:spcBef>
              <a:spcAft>
                <a:spcPts val="0"/>
              </a:spcAft>
              <a:buSzPts val="1400"/>
              <a:buChar char="○"/>
            </a:pPr>
            <a:r>
              <a:rPr lang="en-US" sz="2400"/>
              <a:t>Guest speak in nonprofit management/local government classes</a:t>
            </a:r>
            <a:endParaRPr/>
          </a:p>
          <a:p>
            <a:pPr indent="-317500" lvl="1" marL="914400" rtl="0" algn="l">
              <a:lnSpc>
                <a:spcPct val="100000"/>
              </a:lnSpc>
              <a:spcBef>
                <a:spcPts val="0"/>
              </a:spcBef>
              <a:spcAft>
                <a:spcPts val="0"/>
              </a:spcAft>
              <a:buSzPts val="1400"/>
              <a:buChar char="○"/>
            </a:pPr>
            <a:r>
              <a:rPr lang="en-US" sz="2400"/>
              <a:t>Center for Public and Nonprofit Management Capacity Building Seminar and Partners Conference</a:t>
            </a:r>
            <a:endParaRPr/>
          </a:p>
          <a:p>
            <a:pPr indent="-317500" lvl="1" marL="914400" rtl="0" algn="l">
              <a:lnSpc>
                <a:spcPct val="100000"/>
              </a:lnSpc>
              <a:spcBef>
                <a:spcPts val="0"/>
              </a:spcBef>
              <a:spcAft>
                <a:spcPts val="0"/>
              </a:spcAft>
              <a:buSzPts val="1400"/>
              <a:buChar char="○"/>
            </a:pPr>
            <a:r>
              <a:rPr lang="en-US" sz="2400"/>
              <a:t>Capstone projects and internships</a:t>
            </a:r>
            <a:endParaRPr/>
          </a:p>
          <a:p>
            <a:pPr indent="-317500" lvl="1" marL="914400" rtl="0" algn="l">
              <a:lnSpc>
                <a:spcPct val="100000"/>
              </a:lnSpc>
              <a:spcBef>
                <a:spcPts val="0"/>
              </a:spcBef>
              <a:spcAft>
                <a:spcPts val="0"/>
              </a:spcAft>
              <a:buSzPts val="1400"/>
              <a:buChar char="○"/>
            </a:pPr>
            <a:r>
              <a:rPr lang="en-US" sz="2400"/>
              <a:t>Doctoral student dissertations</a:t>
            </a:r>
            <a:endParaRPr/>
          </a:p>
          <a:p>
            <a:pPr indent="-317500" lvl="1" marL="914400" rtl="0" algn="l">
              <a:lnSpc>
                <a:spcPct val="100000"/>
              </a:lnSpc>
              <a:spcBef>
                <a:spcPts val="0"/>
              </a:spcBef>
              <a:spcAft>
                <a:spcPts val="0"/>
              </a:spcAft>
              <a:buSzPts val="1400"/>
              <a:buChar char="○"/>
            </a:pPr>
            <a:r>
              <a:rPr lang="en-US" sz="2400"/>
              <a:t>Ad-hoc projects</a:t>
            </a:r>
            <a:endParaRPr/>
          </a:p>
        </p:txBody>
      </p:sp>
      <p:sp>
        <p:nvSpPr>
          <p:cNvPr id="244" name="Google Shape;244;p35"/>
          <p:cNvSpPr txBox="1"/>
          <p:nvPr>
            <p:ph type="title"/>
          </p:nvPr>
        </p:nvSpPr>
        <p:spPr>
          <a:xfrm>
            <a:off x="311700" y="363400"/>
            <a:ext cx="8520600" cy="98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sz="3600">
                <a:solidFill>
                  <a:schemeClr val="dk2"/>
                </a:solidFill>
              </a:rPr>
              <a:t>Partnership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6"/>
          <p:cNvSpPr txBox="1"/>
          <p:nvPr>
            <p:ph idx="1" type="body"/>
          </p:nvPr>
        </p:nvSpPr>
        <p:spPr>
          <a:xfrm>
            <a:off x="311700" y="1536633"/>
            <a:ext cx="8520600" cy="45552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1" lang="en-US" sz="2400" u="sng">
                <a:solidFill>
                  <a:schemeClr val="hlink"/>
                </a:solidFill>
                <a:hlinkClick r:id="rId3"/>
              </a:rPr>
              <a:t>Seongho.an@ucf.edu</a:t>
            </a:r>
            <a:endParaRPr b="1" sz="2400"/>
          </a:p>
          <a:p>
            <a:pPr indent="-228600" lvl="0" marL="457200" rtl="0" algn="l">
              <a:lnSpc>
                <a:spcPct val="100000"/>
              </a:lnSpc>
              <a:spcBef>
                <a:spcPts val="0"/>
              </a:spcBef>
              <a:spcAft>
                <a:spcPts val="0"/>
              </a:spcAft>
              <a:buSzPts val="1400"/>
              <a:buNone/>
            </a:pPr>
            <a:r>
              <a:t/>
            </a:r>
            <a:endParaRPr b="1" sz="2400"/>
          </a:p>
          <a:p>
            <a:pPr indent="-317500" lvl="0" marL="457200" rtl="0" algn="l">
              <a:lnSpc>
                <a:spcPct val="100000"/>
              </a:lnSpc>
              <a:spcBef>
                <a:spcPts val="0"/>
              </a:spcBef>
              <a:spcAft>
                <a:spcPts val="0"/>
              </a:spcAft>
              <a:buSzPts val="1400"/>
              <a:buChar char="●"/>
            </a:pPr>
            <a:r>
              <a:rPr b="1" lang="en-US" sz="2400" u="sng">
                <a:solidFill>
                  <a:schemeClr val="hlink"/>
                </a:solidFill>
                <a:hlinkClick r:id="rId4"/>
              </a:rPr>
              <a:t>Shuanglu@ucf.edu</a:t>
            </a:r>
            <a:endParaRPr b="1" sz="2400"/>
          </a:p>
          <a:p>
            <a:pPr indent="-228600" lvl="0" marL="457200" rtl="0" algn="l">
              <a:lnSpc>
                <a:spcPct val="100000"/>
              </a:lnSpc>
              <a:spcBef>
                <a:spcPts val="0"/>
              </a:spcBef>
              <a:spcAft>
                <a:spcPts val="0"/>
              </a:spcAft>
              <a:buSzPts val="1400"/>
              <a:buNone/>
            </a:pPr>
            <a:r>
              <a:t/>
            </a:r>
            <a:endParaRPr b="1" sz="2400"/>
          </a:p>
          <a:p>
            <a:pPr indent="-317500" lvl="0" marL="457200" rtl="0" algn="l">
              <a:lnSpc>
                <a:spcPct val="100000"/>
              </a:lnSpc>
              <a:spcBef>
                <a:spcPts val="0"/>
              </a:spcBef>
              <a:spcAft>
                <a:spcPts val="0"/>
              </a:spcAft>
              <a:buSzPts val="1400"/>
              <a:buChar char="●"/>
            </a:pPr>
            <a:r>
              <a:rPr b="1" lang="en-US" sz="2400" u="sng">
                <a:solidFill>
                  <a:schemeClr val="hlink"/>
                </a:solidFill>
                <a:hlinkClick r:id="rId5"/>
              </a:rPr>
              <a:t>Andrew.Sullivan@ucf.edu</a:t>
            </a:r>
            <a:endParaRPr b="1" sz="2400"/>
          </a:p>
          <a:p>
            <a:pPr indent="-228600" lvl="0" marL="457200" rtl="0" algn="l">
              <a:lnSpc>
                <a:spcPct val="100000"/>
              </a:lnSpc>
              <a:spcBef>
                <a:spcPts val="0"/>
              </a:spcBef>
              <a:spcAft>
                <a:spcPts val="0"/>
              </a:spcAft>
              <a:buSzPts val="1400"/>
              <a:buNone/>
            </a:pPr>
            <a:r>
              <a:t/>
            </a:r>
            <a:endParaRPr sz="2400"/>
          </a:p>
        </p:txBody>
      </p:sp>
      <p:sp>
        <p:nvSpPr>
          <p:cNvPr id="250" name="Google Shape;250;p36"/>
          <p:cNvSpPr txBox="1"/>
          <p:nvPr>
            <p:ph type="title"/>
          </p:nvPr>
        </p:nvSpPr>
        <p:spPr>
          <a:xfrm>
            <a:off x="311700" y="363400"/>
            <a:ext cx="8520600" cy="98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sz="3600">
                <a:solidFill>
                  <a:schemeClr val="dk2"/>
                </a:solidFill>
              </a:rPr>
              <a:t>Questions and Feedback</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7"/>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4000"/>
              <a:t>HMIS </a:t>
            </a:r>
            <a:r>
              <a:rPr lang="en-US" sz="4000"/>
              <a:t>Reporting Season </a:t>
            </a:r>
            <a:r>
              <a:rPr lang="en-US" sz="4000"/>
              <a:t>2023</a:t>
            </a:r>
            <a:endParaRPr sz="4000"/>
          </a:p>
        </p:txBody>
      </p:sp>
      <p:sp>
        <p:nvSpPr>
          <p:cNvPr id="256" name="Google Shape;256;p37"/>
          <p:cNvSpPr txBox="1"/>
          <p:nvPr/>
        </p:nvSpPr>
        <p:spPr>
          <a:xfrm>
            <a:off x="337525" y="1340425"/>
            <a:ext cx="843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257" name="Google Shape;257;p37"/>
          <p:cNvGrpSpPr/>
          <p:nvPr/>
        </p:nvGrpSpPr>
        <p:grpSpPr>
          <a:xfrm>
            <a:off x="3977422" y="1928505"/>
            <a:ext cx="4094300" cy="1193579"/>
            <a:chOff x="3977400" y="946003"/>
            <a:chExt cx="4094300" cy="1193579"/>
          </a:xfrm>
        </p:grpSpPr>
        <p:grpSp>
          <p:nvGrpSpPr>
            <p:cNvPr id="258" name="Google Shape;258;p37"/>
            <p:cNvGrpSpPr/>
            <p:nvPr/>
          </p:nvGrpSpPr>
          <p:grpSpPr>
            <a:xfrm>
              <a:off x="4732925" y="1140987"/>
              <a:ext cx="529800" cy="998596"/>
              <a:chOff x="4318975" y="1083450"/>
              <a:chExt cx="529800" cy="591305"/>
            </a:xfrm>
          </p:grpSpPr>
          <p:sp>
            <p:nvSpPr>
              <p:cNvPr id="259" name="Google Shape;259;p37"/>
              <p:cNvSpPr/>
              <p:nvPr/>
            </p:nvSpPr>
            <p:spPr>
              <a:xfrm>
                <a:off x="4517129" y="1083455"/>
                <a:ext cx="133500" cy="5913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0" name="Google Shape;260;p37"/>
              <p:cNvCxnSpPr/>
              <p:nvPr/>
            </p:nvCxnSpPr>
            <p:spPr>
              <a:xfrm rot="10800000">
                <a:off x="4318975" y="1083450"/>
                <a:ext cx="529800" cy="0"/>
              </a:xfrm>
              <a:prstGeom prst="straightConnector1">
                <a:avLst/>
              </a:prstGeom>
              <a:noFill/>
              <a:ln cap="flat" cmpd="sng" w="9525">
                <a:solidFill>
                  <a:srgbClr val="0944A1"/>
                </a:solidFill>
                <a:prstDash val="solid"/>
                <a:round/>
                <a:headEnd len="sm" w="sm" type="none"/>
                <a:tailEnd len="sm" w="sm" type="none"/>
              </a:ln>
            </p:spPr>
          </p:cxnSp>
        </p:grpSp>
        <p:sp>
          <p:nvSpPr>
            <p:cNvPr id="261" name="Google Shape;261;p37"/>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100">
                  <a:solidFill>
                    <a:srgbClr val="0944A1"/>
                  </a:solidFill>
                  <a:latin typeface="Roboto"/>
                  <a:ea typeface="Roboto"/>
                  <a:cs typeface="Roboto"/>
                  <a:sym typeface="Roboto"/>
                </a:rPr>
                <a:t>Longitudinal Systems Analysis (LSA)</a:t>
              </a:r>
              <a:endParaRPr b="1" sz="1100">
                <a:solidFill>
                  <a:srgbClr val="0944A1"/>
                </a:solidFill>
                <a:latin typeface="Roboto"/>
                <a:ea typeface="Roboto"/>
                <a:cs typeface="Roboto"/>
                <a:sym typeface="Roboto"/>
              </a:endParaRPr>
            </a:p>
          </p:txBody>
        </p:sp>
        <p:sp>
          <p:nvSpPr>
            <p:cNvPr id="262" name="Google Shape;262;p37"/>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700">
                  <a:solidFill>
                    <a:srgbClr val="0944A1"/>
                  </a:solidFill>
                  <a:latin typeface="Roboto"/>
                  <a:ea typeface="Roboto"/>
                  <a:cs typeface="Roboto"/>
                  <a:sym typeface="Roboto"/>
                </a:rPr>
                <a:t>The LSA includes a 3-year  lookback of system-level data that can be filtered by demographics and system pathways. It gives a high-level understanding of a system’s response to homelessness. Stella-P uses LSA data to generate charts. View 2022’s  submission  </a:t>
              </a:r>
              <a:r>
                <a:rPr lang="en-US" sz="700" u="sng">
                  <a:solidFill>
                    <a:schemeClr val="hlink"/>
                  </a:solidFill>
                  <a:latin typeface="Roboto"/>
                  <a:ea typeface="Roboto"/>
                  <a:cs typeface="Roboto"/>
                  <a:sym typeface="Roboto"/>
                  <a:hlinkClick r:id="rId3"/>
                </a:rPr>
                <a:t>here on our website</a:t>
              </a:r>
              <a:r>
                <a:rPr lang="en-US" sz="700">
                  <a:solidFill>
                    <a:srgbClr val="0944A1"/>
                  </a:solidFill>
                  <a:latin typeface="Roboto"/>
                  <a:ea typeface="Roboto"/>
                  <a:cs typeface="Roboto"/>
                  <a:sym typeface="Roboto"/>
                </a:rPr>
                <a:t>)</a:t>
              </a:r>
              <a:endParaRPr sz="700">
                <a:solidFill>
                  <a:srgbClr val="0944A1"/>
                </a:solidFill>
                <a:latin typeface="Roboto"/>
                <a:ea typeface="Roboto"/>
                <a:cs typeface="Roboto"/>
                <a:sym typeface="Roboto"/>
              </a:endParaRPr>
            </a:p>
          </p:txBody>
        </p:sp>
        <p:sp>
          <p:nvSpPr>
            <p:cNvPr id="263" name="Google Shape;263;p37"/>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900">
                  <a:solidFill>
                    <a:srgbClr val="0944A1"/>
                  </a:solidFill>
                  <a:latin typeface="Roboto"/>
                  <a:ea typeface="Roboto"/>
                  <a:cs typeface="Roboto"/>
                  <a:sym typeface="Roboto"/>
                </a:rPr>
                <a:t>1/13/2023</a:t>
              </a:r>
              <a:endParaRPr b="1" sz="900">
                <a:solidFill>
                  <a:srgbClr val="0944A1"/>
                </a:solidFill>
                <a:latin typeface="Roboto"/>
                <a:ea typeface="Roboto"/>
                <a:cs typeface="Roboto"/>
                <a:sym typeface="Roboto"/>
              </a:endParaRPr>
            </a:p>
          </p:txBody>
        </p:sp>
      </p:grpSp>
      <p:grpSp>
        <p:nvGrpSpPr>
          <p:cNvPr id="264" name="Google Shape;264;p37"/>
          <p:cNvGrpSpPr/>
          <p:nvPr/>
        </p:nvGrpSpPr>
        <p:grpSpPr>
          <a:xfrm>
            <a:off x="3977422" y="2929348"/>
            <a:ext cx="4094300" cy="1193487"/>
            <a:chOff x="3977400" y="946003"/>
            <a:chExt cx="4094300" cy="1193487"/>
          </a:xfrm>
        </p:grpSpPr>
        <p:grpSp>
          <p:nvGrpSpPr>
            <p:cNvPr id="265" name="Google Shape;265;p37"/>
            <p:cNvGrpSpPr/>
            <p:nvPr/>
          </p:nvGrpSpPr>
          <p:grpSpPr>
            <a:xfrm>
              <a:off x="4732925" y="1140987"/>
              <a:ext cx="529800" cy="998503"/>
              <a:chOff x="4318975" y="1083450"/>
              <a:chExt cx="529800" cy="591250"/>
            </a:xfrm>
          </p:grpSpPr>
          <p:sp>
            <p:nvSpPr>
              <p:cNvPr id="266" name="Google Shape;266;p37"/>
              <p:cNvSpPr/>
              <p:nvPr/>
            </p:nvSpPr>
            <p:spPr>
              <a:xfrm>
                <a:off x="4517125" y="1086100"/>
                <a:ext cx="133500" cy="5886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7" name="Google Shape;267;p37"/>
              <p:cNvCxnSpPr/>
              <p:nvPr/>
            </p:nvCxnSpPr>
            <p:spPr>
              <a:xfrm rot="10800000">
                <a:off x="4318975" y="1083450"/>
                <a:ext cx="529800" cy="0"/>
              </a:xfrm>
              <a:prstGeom prst="straightConnector1">
                <a:avLst/>
              </a:prstGeom>
              <a:noFill/>
              <a:ln cap="flat" cmpd="sng" w="9525">
                <a:solidFill>
                  <a:srgbClr val="0944A1"/>
                </a:solidFill>
                <a:prstDash val="solid"/>
                <a:round/>
                <a:headEnd len="sm" w="sm" type="none"/>
                <a:tailEnd len="sm" w="sm" type="none"/>
              </a:ln>
            </p:spPr>
          </p:cxnSp>
        </p:grpSp>
        <p:sp>
          <p:nvSpPr>
            <p:cNvPr id="268" name="Google Shape;268;p37"/>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100">
                  <a:solidFill>
                    <a:srgbClr val="0944A1"/>
                  </a:solidFill>
                  <a:latin typeface="Roboto"/>
                  <a:ea typeface="Roboto"/>
                  <a:cs typeface="Roboto"/>
                  <a:sym typeface="Roboto"/>
                </a:rPr>
                <a:t>System Performance Measures (SPMs)</a:t>
              </a:r>
              <a:endParaRPr b="1" sz="1100">
                <a:solidFill>
                  <a:srgbClr val="0944A1"/>
                </a:solidFill>
                <a:latin typeface="Roboto"/>
                <a:ea typeface="Roboto"/>
                <a:cs typeface="Roboto"/>
                <a:sym typeface="Roboto"/>
              </a:endParaRPr>
            </a:p>
          </p:txBody>
        </p:sp>
        <p:sp>
          <p:nvSpPr>
            <p:cNvPr id="269" name="Google Shape;269;p37"/>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700">
                  <a:solidFill>
                    <a:srgbClr val="0944A1"/>
                  </a:solidFill>
                  <a:latin typeface="Roboto"/>
                  <a:ea typeface="Roboto"/>
                  <a:cs typeface="Roboto"/>
                  <a:sym typeface="Roboto"/>
                </a:rPr>
                <a:t>SPMs are a series of 6 metrics used to evaluate effectiveness of a homeless response system. SPMs include: length of time homeless, first-time homeless, total homeless, exits to permanent housing, returns to homelessness, and income growth. View this year’s submission </a:t>
              </a:r>
              <a:r>
                <a:rPr lang="en-US" sz="700" u="sng">
                  <a:solidFill>
                    <a:schemeClr val="hlink"/>
                  </a:solidFill>
                  <a:latin typeface="Roboto"/>
                  <a:ea typeface="Roboto"/>
                  <a:cs typeface="Roboto"/>
                  <a:sym typeface="Roboto"/>
                  <a:hlinkClick r:id="rId4"/>
                </a:rPr>
                <a:t>here on our website</a:t>
              </a:r>
              <a:endParaRPr sz="700">
                <a:solidFill>
                  <a:srgbClr val="0944A1"/>
                </a:solidFill>
                <a:latin typeface="Roboto"/>
                <a:ea typeface="Roboto"/>
                <a:cs typeface="Roboto"/>
                <a:sym typeface="Roboto"/>
              </a:endParaRPr>
            </a:p>
          </p:txBody>
        </p:sp>
        <p:sp>
          <p:nvSpPr>
            <p:cNvPr id="270" name="Google Shape;270;p37"/>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900">
                  <a:solidFill>
                    <a:srgbClr val="0944A1"/>
                  </a:solidFill>
                  <a:latin typeface="Roboto"/>
                  <a:ea typeface="Roboto"/>
                  <a:cs typeface="Roboto"/>
                  <a:sym typeface="Roboto"/>
                </a:rPr>
                <a:t>2/28/2023</a:t>
              </a:r>
              <a:endParaRPr b="1" sz="900">
                <a:solidFill>
                  <a:srgbClr val="0944A1"/>
                </a:solidFill>
                <a:latin typeface="Roboto"/>
                <a:ea typeface="Roboto"/>
                <a:cs typeface="Roboto"/>
                <a:sym typeface="Roboto"/>
              </a:endParaRPr>
            </a:p>
          </p:txBody>
        </p:sp>
      </p:grpSp>
      <p:grpSp>
        <p:nvGrpSpPr>
          <p:cNvPr id="271" name="Google Shape;271;p37"/>
          <p:cNvGrpSpPr/>
          <p:nvPr/>
        </p:nvGrpSpPr>
        <p:grpSpPr>
          <a:xfrm>
            <a:off x="3977425" y="4960213"/>
            <a:ext cx="4094300" cy="1165908"/>
            <a:chOff x="3977400" y="973693"/>
            <a:chExt cx="4094300" cy="1168830"/>
          </a:xfrm>
        </p:grpSpPr>
        <p:grpSp>
          <p:nvGrpSpPr>
            <p:cNvPr id="272" name="Google Shape;272;p37"/>
            <p:cNvGrpSpPr/>
            <p:nvPr/>
          </p:nvGrpSpPr>
          <p:grpSpPr>
            <a:xfrm>
              <a:off x="4732925" y="1142460"/>
              <a:ext cx="529800" cy="1000063"/>
              <a:chOff x="4318975" y="1084322"/>
              <a:chExt cx="529800" cy="592174"/>
            </a:xfrm>
          </p:grpSpPr>
          <p:sp>
            <p:nvSpPr>
              <p:cNvPr id="273" name="Google Shape;273;p37"/>
              <p:cNvSpPr/>
              <p:nvPr/>
            </p:nvSpPr>
            <p:spPr>
              <a:xfrm>
                <a:off x="4517129" y="1086096"/>
                <a:ext cx="133500" cy="5904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4" name="Google Shape;274;p37"/>
              <p:cNvCxnSpPr/>
              <p:nvPr/>
            </p:nvCxnSpPr>
            <p:spPr>
              <a:xfrm rot="10800000">
                <a:off x="4318975" y="1084322"/>
                <a:ext cx="529800" cy="0"/>
              </a:xfrm>
              <a:prstGeom prst="straightConnector1">
                <a:avLst/>
              </a:prstGeom>
              <a:noFill/>
              <a:ln cap="flat" cmpd="sng" w="9525">
                <a:solidFill>
                  <a:srgbClr val="C2C2C2"/>
                </a:solidFill>
                <a:prstDash val="solid"/>
                <a:round/>
                <a:headEnd len="sm" w="sm" type="none"/>
                <a:tailEnd len="sm" w="sm" type="none"/>
              </a:ln>
            </p:spPr>
          </p:cxnSp>
        </p:grpSp>
        <p:sp>
          <p:nvSpPr>
            <p:cNvPr id="275" name="Google Shape;275;p37"/>
            <p:cNvSpPr txBox="1"/>
            <p:nvPr/>
          </p:nvSpPr>
          <p:spPr>
            <a:xfrm>
              <a:off x="5343500" y="104991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100">
                  <a:solidFill>
                    <a:srgbClr val="0944A1"/>
                  </a:solidFill>
                  <a:latin typeface="Roboto"/>
                  <a:ea typeface="Roboto"/>
                  <a:cs typeface="Roboto"/>
                  <a:sym typeface="Roboto"/>
                </a:rPr>
                <a:t>Housing Inventory Chart (HIC)</a:t>
              </a:r>
              <a:endParaRPr b="1" sz="1100">
                <a:solidFill>
                  <a:srgbClr val="0944A1"/>
                </a:solidFill>
                <a:latin typeface="Roboto"/>
                <a:ea typeface="Roboto"/>
                <a:cs typeface="Roboto"/>
                <a:sym typeface="Roboto"/>
              </a:endParaRPr>
            </a:p>
          </p:txBody>
        </p:sp>
        <p:sp>
          <p:nvSpPr>
            <p:cNvPr id="276" name="Google Shape;276;p37"/>
            <p:cNvSpPr txBox="1"/>
            <p:nvPr/>
          </p:nvSpPr>
          <p:spPr>
            <a:xfrm>
              <a:off x="5343500" y="132590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700">
                  <a:solidFill>
                    <a:srgbClr val="0944A1"/>
                  </a:solidFill>
                  <a:latin typeface="Roboto"/>
                  <a:ea typeface="Roboto"/>
                  <a:cs typeface="Roboto"/>
                  <a:sym typeface="Roboto"/>
                </a:rPr>
                <a:t>The HIC is a count of inventory for projects that provide housing or lodging, including ES, TH, RRH, PSH and OPH projects. This is used along with the PIT to determine utilization of a homeless response systems dedicated resources. This data is updated once a year prior to submitting. View this year’s submission </a:t>
              </a:r>
              <a:r>
                <a:rPr lang="en-US" sz="700" u="sng">
                  <a:solidFill>
                    <a:srgbClr val="0944A1"/>
                  </a:solidFill>
                  <a:latin typeface="Roboto"/>
                  <a:ea typeface="Roboto"/>
                  <a:cs typeface="Roboto"/>
                  <a:sym typeface="Roboto"/>
                  <a:hlinkClick r:id="rId5">
                    <a:extLst>
                      <a:ext uri="{A12FA001-AC4F-418D-AE19-62706E023703}">
                        <ahyp:hlinkClr val="tx"/>
                      </a:ext>
                    </a:extLst>
                  </a:hlinkClick>
                </a:rPr>
                <a:t>here on our website</a:t>
              </a:r>
              <a:endParaRPr sz="700">
                <a:solidFill>
                  <a:srgbClr val="0944A1"/>
                </a:solidFill>
                <a:latin typeface="Roboto"/>
                <a:ea typeface="Roboto"/>
                <a:cs typeface="Roboto"/>
                <a:sym typeface="Roboto"/>
              </a:endParaRPr>
            </a:p>
          </p:txBody>
        </p:sp>
        <p:sp>
          <p:nvSpPr>
            <p:cNvPr id="277" name="Google Shape;277;p37"/>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900">
                  <a:solidFill>
                    <a:srgbClr val="0944A1"/>
                  </a:solidFill>
                  <a:latin typeface="Roboto"/>
                  <a:ea typeface="Roboto"/>
                  <a:cs typeface="Roboto"/>
                  <a:sym typeface="Roboto"/>
                </a:rPr>
                <a:t>4/28/2023</a:t>
              </a:r>
              <a:endParaRPr b="1" sz="900">
                <a:solidFill>
                  <a:srgbClr val="0944A1"/>
                </a:solidFill>
                <a:latin typeface="Roboto"/>
                <a:ea typeface="Roboto"/>
                <a:cs typeface="Roboto"/>
                <a:sym typeface="Roboto"/>
              </a:endParaRPr>
            </a:p>
          </p:txBody>
        </p:sp>
      </p:grpSp>
      <p:grpSp>
        <p:nvGrpSpPr>
          <p:cNvPr id="278" name="Google Shape;278;p37"/>
          <p:cNvGrpSpPr/>
          <p:nvPr/>
        </p:nvGrpSpPr>
        <p:grpSpPr>
          <a:xfrm>
            <a:off x="3977422" y="3928692"/>
            <a:ext cx="4094300" cy="1193487"/>
            <a:chOff x="3977400" y="946003"/>
            <a:chExt cx="4094300" cy="1193487"/>
          </a:xfrm>
        </p:grpSpPr>
        <p:grpSp>
          <p:nvGrpSpPr>
            <p:cNvPr id="279" name="Google Shape;279;p37"/>
            <p:cNvGrpSpPr/>
            <p:nvPr/>
          </p:nvGrpSpPr>
          <p:grpSpPr>
            <a:xfrm>
              <a:off x="4732925" y="1142460"/>
              <a:ext cx="529800" cy="997030"/>
              <a:chOff x="4318975" y="1084322"/>
              <a:chExt cx="529800" cy="590378"/>
            </a:xfrm>
          </p:grpSpPr>
          <p:sp>
            <p:nvSpPr>
              <p:cNvPr id="280" name="Google Shape;280;p37"/>
              <p:cNvSpPr/>
              <p:nvPr/>
            </p:nvSpPr>
            <p:spPr>
              <a:xfrm>
                <a:off x="4517125" y="1086100"/>
                <a:ext cx="133500" cy="5886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1" name="Google Shape;281;p37"/>
              <p:cNvCxnSpPr/>
              <p:nvPr/>
            </p:nvCxnSpPr>
            <p:spPr>
              <a:xfrm rot="10800000">
                <a:off x="4318975" y="1084322"/>
                <a:ext cx="529800" cy="0"/>
              </a:xfrm>
              <a:prstGeom prst="straightConnector1">
                <a:avLst/>
              </a:prstGeom>
              <a:noFill/>
              <a:ln cap="flat" cmpd="sng" w="9525">
                <a:solidFill>
                  <a:srgbClr val="C2C2C2"/>
                </a:solidFill>
                <a:prstDash val="solid"/>
                <a:round/>
                <a:headEnd len="sm" w="sm" type="none"/>
                <a:tailEnd len="sm" w="sm" type="none"/>
              </a:ln>
            </p:spPr>
          </p:cxnSp>
        </p:grpSp>
        <p:sp>
          <p:nvSpPr>
            <p:cNvPr id="282" name="Google Shape;282;p37"/>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100">
                  <a:solidFill>
                    <a:srgbClr val="0944A1"/>
                  </a:solidFill>
                  <a:latin typeface="Roboto"/>
                  <a:ea typeface="Roboto"/>
                  <a:cs typeface="Roboto"/>
                  <a:sym typeface="Roboto"/>
                </a:rPr>
                <a:t>Point-in-Time Count (PIT)</a:t>
              </a:r>
              <a:endParaRPr b="1" sz="1100">
                <a:solidFill>
                  <a:srgbClr val="0944A1"/>
                </a:solidFill>
                <a:latin typeface="Roboto"/>
                <a:ea typeface="Roboto"/>
                <a:cs typeface="Roboto"/>
                <a:sym typeface="Roboto"/>
              </a:endParaRPr>
            </a:p>
          </p:txBody>
        </p:sp>
        <p:sp>
          <p:nvSpPr>
            <p:cNvPr id="283" name="Google Shape;283;p37"/>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700">
                  <a:solidFill>
                    <a:srgbClr val="0944A1"/>
                  </a:solidFill>
                  <a:latin typeface="Roboto"/>
                  <a:ea typeface="Roboto"/>
                  <a:cs typeface="Roboto"/>
                  <a:sym typeface="Roboto"/>
                </a:rPr>
                <a:t>The PIT count is an annual survey of people experiencing homelessness in our service area on a single night (the actual count can be performed over multiple days). PIT data includes people in emergency shelters and transitional housing, as well as people engaged on the streets or in another unsheltered location. View this  year’s submission </a:t>
              </a:r>
              <a:r>
                <a:rPr lang="en-US" sz="700" u="sng">
                  <a:solidFill>
                    <a:schemeClr val="hlink"/>
                  </a:solidFill>
                  <a:latin typeface="Roboto"/>
                  <a:ea typeface="Roboto"/>
                  <a:cs typeface="Roboto"/>
                  <a:sym typeface="Roboto"/>
                  <a:hlinkClick r:id="rId6"/>
                </a:rPr>
                <a:t>here on our website</a:t>
              </a:r>
              <a:endParaRPr sz="700">
                <a:solidFill>
                  <a:srgbClr val="0944A1"/>
                </a:solidFill>
                <a:latin typeface="Roboto"/>
                <a:ea typeface="Roboto"/>
                <a:cs typeface="Roboto"/>
                <a:sym typeface="Roboto"/>
              </a:endParaRPr>
            </a:p>
          </p:txBody>
        </p:sp>
        <p:sp>
          <p:nvSpPr>
            <p:cNvPr id="284" name="Google Shape;284;p37"/>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900">
                  <a:solidFill>
                    <a:srgbClr val="0944A1"/>
                  </a:solidFill>
                  <a:latin typeface="Roboto"/>
                  <a:ea typeface="Roboto"/>
                  <a:cs typeface="Roboto"/>
                  <a:sym typeface="Roboto"/>
                </a:rPr>
                <a:t>4/28/2023</a:t>
              </a:r>
              <a:endParaRPr b="1" sz="900">
                <a:solidFill>
                  <a:srgbClr val="0944A1"/>
                </a:solidFill>
                <a:latin typeface="Roboto"/>
                <a:ea typeface="Roboto"/>
                <a:cs typeface="Roboto"/>
                <a:sym typeface="Roboto"/>
              </a:endParaRPr>
            </a:p>
          </p:txBody>
        </p:sp>
      </p:grpSp>
      <p:sp>
        <p:nvSpPr>
          <p:cNvPr id="285" name="Google Shape;285;p37"/>
          <p:cNvSpPr txBox="1"/>
          <p:nvPr/>
        </p:nvSpPr>
        <p:spPr>
          <a:xfrm>
            <a:off x="454200" y="1925250"/>
            <a:ext cx="31593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002060"/>
                </a:solidFill>
              </a:rPr>
              <a:t>The submission of the PIT and HIC marks the end of the HMIS HUD Reporting Season.</a:t>
            </a:r>
            <a:endParaRPr b="1">
              <a:solidFill>
                <a:srgbClr val="002060"/>
              </a:solidFill>
            </a:endParaRPr>
          </a:p>
          <a:p>
            <a:pPr indent="0" lvl="0" marL="0" rtl="0" algn="l">
              <a:spcBef>
                <a:spcPts val="0"/>
              </a:spcBef>
              <a:spcAft>
                <a:spcPts val="0"/>
              </a:spcAft>
              <a:buNone/>
            </a:pPr>
            <a:r>
              <a:t/>
            </a:r>
            <a:endParaRPr b="1">
              <a:solidFill>
                <a:srgbClr val="002060"/>
              </a:solidFill>
            </a:endParaRPr>
          </a:p>
          <a:p>
            <a:pPr indent="0" lvl="0" marL="0" rtl="0" algn="l">
              <a:spcBef>
                <a:spcPts val="0"/>
              </a:spcBef>
              <a:spcAft>
                <a:spcPts val="0"/>
              </a:spcAft>
              <a:buNone/>
            </a:pPr>
            <a:r>
              <a:rPr b="1" lang="en-US">
                <a:solidFill>
                  <a:srgbClr val="002060"/>
                </a:solidFill>
              </a:rPr>
              <a:t>Thank you for all your help and support during the last few months!</a:t>
            </a:r>
            <a:br>
              <a:rPr b="1" lang="en-US">
                <a:solidFill>
                  <a:srgbClr val="002060"/>
                </a:solidFill>
              </a:rPr>
            </a:br>
            <a:br>
              <a:rPr b="1" lang="en-US">
                <a:solidFill>
                  <a:srgbClr val="002060"/>
                </a:solidFill>
              </a:rPr>
            </a:br>
            <a:r>
              <a:rPr b="1" lang="en-US">
                <a:solidFill>
                  <a:srgbClr val="002060"/>
                </a:solidFill>
              </a:rPr>
              <a:t>If you are interested in seeing the full results, you can review the data here: </a:t>
            </a:r>
            <a:r>
              <a:rPr b="1" lang="en-US" u="sng">
                <a:solidFill>
                  <a:schemeClr val="hlink"/>
                </a:solidFill>
                <a:hlinkClick r:id="rId7"/>
              </a:rPr>
              <a:t>https://www.hmiscfl.org/reports/</a:t>
            </a:r>
            <a:endParaRPr b="1">
              <a:solidFill>
                <a:srgbClr val="002060"/>
              </a:solidFill>
            </a:endParaRPr>
          </a:p>
        </p:txBody>
      </p:sp>
      <p:pic>
        <p:nvPicPr>
          <p:cNvPr id="286" name="Google Shape;286;p37"/>
          <p:cNvPicPr preferRelativeResize="0"/>
          <p:nvPr/>
        </p:nvPicPr>
        <p:blipFill>
          <a:blip r:embed="rId8">
            <a:alphaModFix/>
          </a:blip>
          <a:stretch>
            <a:fillRect/>
          </a:stretch>
        </p:blipFill>
        <p:spPr>
          <a:xfrm>
            <a:off x="4229350" y="2353963"/>
            <a:ext cx="342651" cy="342651"/>
          </a:xfrm>
          <a:prstGeom prst="rect">
            <a:avLst/>
          </a:prstGeom>
          <a:noFill/>
          <a:ln>
            <a:noFill/>
          </a:ln>
        </p:spPr>
      </p:pic>
      <p:pic>
        <p:nvPicPr>
          <p:cNvPr id="287" name="Google Shape;287;p37"/>
          <p:cNvPicPr preferRelativeResize="0"/>
          <p:nvPr/>
        </p:nvPicPr>
        <p:blipFill>
          <a:blip r:embed="rId8">
            <a:alphaModFix/>
          </a:blip>
          <a:stretch>
            <a:fillRect/>
          </a:stretch>
        </p:blipFill>
        <p:spPr>
          <a:xfrm>
            <a:off x="4229350" y="3462413"/>
            <a:ext cx="342651" cy="342651"/>
          </a:xfrm>
          <a:prstGeom prst="rect">
            <a:avLst/>
          </a:prstGeom>
          <a:noFill/>
          <a:ln>
            <a:noFill/>
          </a:ln>
        </p:spPr>
      </p:pic>
      <p:pic>
        <p:nvPicPr>
          <p:cNvPr id="288" name="Google Shape;288;p37"/>
          <p:cNvPicPr preferRelativeResize="0"/>
          <p:nvPr/>
        </p:nvPicPr>
        <p:blipFill>
          <a:blip r:embed="rId8">
            <a:alphaModFix/>
          </a:blip>
          <a:stretch>
            <a:fillRect/>
          </a:stretch>
        </p:blipFill>
        <p:spPr>
          <a:xfrm>
            <a:off x="4229350" y="5579313"/>
            <a:ext cx="342651" cy="342651"/>
          </a:xfrm>
          <a:prstGeom prst="rect">
            <a:avLst/>
          </a:prstGeom>
          <a:noFill/>
          <a:ln>
            <a:noFill/>
          </a:ln>
        </p:spPr>
      </p:pic>
      <p:pic>
        <p:nvPicPr>
          <p:cNvPr id="289" name="Google Shape;289;p37"/>
          <p:cNvPicPr preferRelativeResize="0"/>
          <p:nvPr/>
        </p:nvPicPr>
        <p:blipFill>
          <a:blip r:embed="rId8">
            <a:alphaModFix/>
          </a:blip>
          <a:stretch>
            <a:fillRect/>
          </a:stretch>
        </p:blipFill>
        <p:spPr>
          <a:xfrm>
            <a:off x="4229350" y="4520863"/>
            <a:ext cx="342651" cy="3426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8"/>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4000"/>
              <a:t>PIT 2023 Totals</a:t>
            </a:r>
            <a:endParaRPr sz="4000"/>
          </a:p>
        </p:txBody>
      </p:sp>
      <p:sp>
        <p:nvSpPr>
          <p:cNvPr id="295" name="Google Shape;295;p38"/>
          <p:cNvSpPr txBox="1"/>
          <p:nvPr/>
        </p:nvSpPr>
        <p:spPr>
          <a:xfrm>
            <a:off x="337525" y="1340425"/>
            <a:ext cx="843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96" name="Google Shape;296;p38"/>
          <p:cNvSpPr txBox="1"/>
          <p:nvPr/>
        </p:nvSpPr>
        <p:spPr>
          <a:xfrm>
            <a:off x="437875" y="1265800"/>
            <a:ext cx="8230200" cy="23088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002060"/>
              </a:buClr>
              <a:buSzPts val="1200"/>
              <a:buChar char="●"/>
            </a:pPr>
            <a:r>
              <a:rPr lang="en-US"/>
              <a:t>The Point-in-Time (PIT) Count is a survey that collects estimates on the number of people experiencing homelessness on a single night in January.  </a:t>
            </a:r>
            <a:endParaRPr/>
          </a:p>
          <a:p>
            <a:pPr indent="-304800" lvl="0" marL="457200" rtl="0" algn="l">
              <a:spcBef>
                <a:spcPts val="0"/>
              </a:spcBef>
              <a:spcAft>
                <a:spcPts val="0"/>
              </a:spcAft>
              <a:buClr>
                <a:srgbClr val="002060"/>
              </a:buClr>
              <a:buSzPts val="1200"/>
              <a:buChar char="●"/>
            </a:pPr>
            <a:r>
              <a:rPr lang="en-US"/>
              <a:t>Based on trends from the last 5 PIT counts, unsheltered homelessness has</a:t>
            </a:r>
            <a:r>
              <a:rPr b="1" lang="en-US"/>
              <a:t> increased by 75%</a:t>
            </a:r>
            <a:r>
              <a:rPr lang="en-US"/>
              <a:t>.</a:t>
            </a:r>
            <a:endParaRPr/>
          </a:p>
          <a:p>
            <a:pPr indent="-304800" lvl="0" marL="457200" rtl="0" algn="l">
              <a:spcBef>
                <a:spcPts val="0"/>
              </a:spcBef>
              <a:spcAft>
                <a:spcPts val="0"/>
              </a:spcAft>
              <a:buClr>
                <a:srgbClr val="002060"/>
              </a:buClr>
              <a:buSzPts val="1200"/>
              <a:buChar char="●"/>
            </a:pPr>
            <a:r>
              <a:rPr lang="en-US"/>
              <a:t>There were less people in </a:t>
            </a:r>
            <a:r>
              <a:rPr lang="en-US"/>
              <a:t>shelter</a:t>
            </a:r>
            <a:r>
              <a:rPr lang="en-US"/>
              <a:t> compared to last year, but overall shelter capacity has recovered since the start of the pandemic. Reductions in ESG-CV funding coincide with the reduction in number of people sheltered.</a:t>
            </a:r>
            <a:endParaRPr b="1" sz="1200">
              <a:solidFill>
                <a:srgbClr val="002060"/>
              </a:solidFill>
            </a:endParaRPr>
          </a:p>
          <a:p>
            <a:pPr indent="0" lvl="0" marL="0" rtl="0" algn="l">
              <a:spcBef>
                <a:spcPts val="0"/>
              </a:spcBef>
              <a:spcAft>
                <a:spcPts val="0"/>
              </a:spcAft>
              <a:buNone/>
            </a:pPr>
            <a:r>
              <a:t/>
            </a:r>
            <a:endParaRPr b="1" sz="1200">
              <a:solidFill>
                <a:srgbClr val="002060"/>
              </a:solidFill>
            </a:endParaRPr>
          </a:p>
          <a:p>
            <a:pPr indent="0" lvl="0" marL="0" rtl="0" algn="l">
              <a:spcBef>
                <a:spcPts val="0"/>
              </a:spcBef>
              <a:spcAft>
                <a:spcPts val="0"/>
              </a:spcAft>
              <a:buNone/>
            </a:pPr>
            <a:r>
              <a:t/>
            </a:r>
            <a:endParaRPr b="1">
              <a:solidFill>
                <a:srgbClr val="002060"/>
              </a:solidFill>
            </a:endParaRPr>
          </a:p>
          <a:p>
            <a:pPr indent="0" lvl="0" marL="0" rtl="0" algn="l">
              <a:spcBef>
                <a:spcPts val="0"/>
              </a:spcBef>
              <a:spcAft>
                <a:spcPts val="0"/>
              </a:spcAft>
              <a:buNone/>
            </a:pPr>
            <a:r>
              <a:t/>
            </a:r>
            <a:endParaRPr b="1">
              <a:solidFill>
                <a:srgbClr val="002060"/>
              </a:solidFill>
            </a:endParaRPr>
          </a:p>
          <a:p>
            <a:pPr indent="0" lvl="0" marL="0" rtl="0" algn="l">
              <a:spcBef>
                <a:spcPts val="0"/>
              </a:spcBef>
              <a:spcAft>
                <a:spcPts val="0"/>
              </a:spcAft>
              <a:buNone/>
            </a:pPr>
            <a:r>
              <a:t/>
            </a:r>
            <a:endParaRPr b="1">
              <a:solidFill>
                <a:srgbClr val="002060"/>
              </a:solidFill>
            </a:endParaRPr>
          </a:p>
        </p:txBody>
      </p:sp>
      <p:pic>
        <p:nvPicPr>
          <p:cNvPr id="297" name="Google Shape;297;p38" title="Points scored"/>
          <p:cNvPicPr preferRelativeResize="0"/>
          <p:nvPr/>
        </p:nvPicPr>
        <p:blipFill rotWithShape="1">
          <a:blip r:embed="rId3">
            <a:alphaModFix/>
          </a:blip>
          <a:srcRect b="0" l="0" r="0" t="0"/>
          <a:stretch/>
        </p:blipFill>
        <p:spPr>
          <a:xfrm>
            <a:off x="1311100" y="2927349"/>
            <a:ext cx="6280674" cy="3883550"/>
          </a:xfrm>
          <a:prstGeom prst="rect">
            <a:avLst/>
          </a:prstGeom>
          <a:noFill/>
          <a:ln cap="flat" cmpd="sng" w="9525">
            <a:solidFill>
              <a:schemeClr val="dk2"/>
            </a:solidFill>
            <a:prstDash val="solid"/>
            <a:round/>
            <a:headEnd len="sm" w="sm" type="none"/>
            <a:tailEnd len="sm" w="sm" type="none"/>
          </a:ln>
        </p:spPr>
      </p:pic>
      <p:sp>
        <p:nvSpPr>
          <p:cNvPr id="298" name="Google Shape;298;p38"/>
          <p:cNvSpPr txBox="1"/>
          <p:nvPr/>
        </p:nvSpPr>
        <p:spPr>
          <a:xfrm>
            <a:off x="2278725" y="3877300"/>
            <a:ext cx="62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2"/>
                </a:solidFill>
              </a:rPr>
              <a:t>2010</a:t>
            </a:r>
            <a:endParaRPr b="1">
              <a:solidFill>
                <a:schemeClr val="dk2"/>
              </a:solidFill>
            </a:endParaRPr>
          </a:p>
        </p:txBody>
      </p:sp>
      <p:sp>
        <p:nvSpPr>
          <p:cNvPr id="299" name="Google Shape;299;p38"/>
          <p:cNvSpPr txBox="1"/>
          <p:nvPr/>
        </p:nvSpPr>
        <p:spPr>
          <a:xfrm>
            <a:off x="3382550" y="3877300"/>
            <a:ext cx="62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2"/>
                </a:solidFill>
              </a:rPr>
              <a:t>2007</a:t>
            </a:r>
            <a:endParaRPr b="1">
              <a:solidFill>
                <a:schemeClr val="dk2"/>
              </a:solidFill>
            </a:endParaRPr>
          </a:p>
        </p:txBody>
      </p:sp>
      <p:sp>
        <p:nvSpPr>
          <p:cNvPr id="300" name="Google Shape;300;p38"/>
          <p:cNvSpPr txBox="1"/>
          <p:nvPr/>
        </p:nvSpPr>
        <p:spPr>
          <a:xfrm>
            <a:off x="4366738" y="3877300"/>
            <a:ext cx="62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2"/>
                </a:solidFill>
              </a:rPr>
              <a:t>1544</a:t>
            </a:r>
            <a:endParaRPr b="1">
              <a:solidFill>
                <a:schemeClr val="dk2"/>
              </a:solidFill>
            </a:endParaRPr>
          </a:p>
        </p:txBody>
      </p:sp>
      <p:sp>
        <p:nvSpPr>
          <p:cNvPr id="301" name="Google Shape;301;p38"/>
          <p:cNvSpPr txBox="1"/>
          <p:nvPr/>
        </p:nvSpPr>
        <p:spPr>
          <a:xfrm>
            <a:off x="5310438" y="3877300"/>
            <a:ext cx="62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2"/>
                </a:solidFill>
              </a:rPr>
              <a:t>2151</a:t>
            </a:r>
            <a:endParaRPr b="1">
              <a:solidFill>
                <a:schemeClr val="dk2"/>
              </a:solidFill>
            </a:endParaRPr>
          </a:p>
        </p:txBody>
      </p:sp>
      <p:sp>
        <p:nvSpPr>
          <p:cNvPr id="302" name="Google Shape;302;p38"/>
          <p:cNvSpPr txBox="1"/>
          <p:nvPr/>
        </p:nvSpPr>
        <p:spPr>
          <a:xfrm>
            <a:off x="6454763" y="3877300"/>
            <a:ext cx="62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2"/>
                </a:solidFill>
              </a:rPr>
              <a:t>2258</a:t>
            </a:r>
            <a:endParaRPr b="1">
              <a:solidFill>
                <a:schemeClr val="dk2"/>
              </a:solidFill>
            </a:endParaRPr>
          </a:p>
        </p:txBody>
      </p:sp>
      <p:sp>
        <p:nvSpPr>
          <p:cNvPr id="303" name="Google Shape;303;p38"/>
          <p:cNvSpPr txBox="1"/>
          <p:nvPr/>
        </p:nvSpPr>
        <p:spPr>
          <a:xfrm>
            <a:off x="4643200" y="5610625"/>
            <a:ext cx="77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t>*No unsheltered count</a:t>
            </a:r>
            <a:endParaRPr sz="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9"/>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4000"/>
              <a:t>PIT 2023 Demographics</a:t>
            </a:r>
            <a:endParaRPr sz="4000"/>
          </a:p>
        </p:txBody>
      </p:sp>
      <p:sp>
        <p:nvSpPr>
          <p:cNvPr id="309" name="Google Shape;309;p39"/>
          <p:cNvSpPr txBox="1"/>
          <p:nvPr/>
        </p:nvSpPr>
        <p:spPr>
          <a:xfrm>
            <a:off x="337525" y="1340425"/>
            <a:ext cx="843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0" name="Google Shape;310;p39"/>
          <p:cNvSpPr txBox="1"/>
          <p:nvPr/>
        </p:nvSpPr>
        <p:spPr>
          <a:xfrm>
            <a:off x="454200" y="1925250"/>
            <a:ext cx="82302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1">
              <a:solidFill>
                <a:srgbClr val="002060"/>
              </a:solidFill>
            </a:endParaRPr>
          </a:p>
          <a:p>
            <a:pPr indent="0" lvl="0" marL="0" rtl="0" algn="l">
              <a:spcBef>
                <a:spcPts val="0"/>
              </a:spcBef>
              <a:spcAft>
                <a:spcPts val="0"/>
              </a:spcAft>
              <a:buNone/>
            </a:pPr>
            <a:r>
              <a:t/>
            </a:r>
            <a:endParaRPr b="1">
              <a:solidFill>
                <a:srgbClr val="002060"/>
              </a:solidFill>
            </a:endParaRPr>
          </a:p>
          <a:p>
            <a:pPr indent="0" lvl="0" marL="0" rtl="0" algn="l">
              <a:spcBef>
                <a:spcPts val="0"/>
              </a:spcBef>
              <a:spcAft>
                <a:spcPts val="0"/>
              </a:spcAft>
              <a:buNone/>
            </a:pPr>
            <a:r>
              <a:t/>
            </a:r>
            <a:endParaRPr b="1">
              <a:solidFill>
                <a:srgbClr val="002060"/>
              </a:solidFill>
            </a:endParaRPr>
          </a:p>
          <a:p>
            <a:pPr indent="0" lvl="0" marL="0" rtl="0" algn="l">
              <a:spcBef>
                <a:spcPts val="0"/>
              </a:spcBef>
              <a:spcAft>
                <a:spcPts val="0"/>
              </a:spcAft>
              <a:buNone/>
            </a:pPr>
            <a:r>
              <a:t/>
            </a:r>
            <a:endParaRPr b="1">
              <a:solidFill>
                <a:srgbClr val="002060"/>
              </a:solidFill>
            </a:endParaRPr>
          </a:p>
          <a:p>
            <a:pPr indent="0" lvl="0" marL="0" rtl="0" algn="l">
              <a:spcBef>
                <a:spcPts val="0"/>
              </a:spcBef>
              <a:spcAft>
                <a:spcPts val="0"/>
              </a:spcAft>
              <a:buNone/>
            </a:pPr>
            <a:r>
              <a:t/>
            </a:r>
            <a:endParaRPr b="1">
              <a:solidFill>
                <a:srgbClr val="002060"/>
              </a:solidFill>
            </a:endParaRPr>
          </a:p>
        </p:txBody>
      </p:sp>
      <p:pic>
        <p:nvPicPr>
          <p:cNvPr id="311" name="Google Shape;311;p39" title="Points scored"/>
          <p:cNvPicPr preferRelativeResize="0"/>
          <p:nvPr/>
        </p:nvPicPr>
        <p:blipFill>
          <a:blip r:embed="rId3">
            <a:alphaModFix/>
          </a:blip>
          <a:stretch>
            <a:fillRect/>
          </a:stretch>
        </p:blipFill>
        <p:spPr>
          <a:xfrm>
            <a:off x="216625" y="1693275"/>
            <a:ext cx="5839575" cy="3610800"/>
          </a:xfrm>
          <a:prstGeom prst="rect">
            <a:avLst/>
          </a:prstGeom>
          <a:noFill/>
          <a:ln cap="flat" cmpd="sng" w="9525">
            <a:solidFill>
              <a:schemeClr val="dk2"/>
            </a:solidFill>
            <a:prstDash val="solid"/>
            <a:round/>
            <a:headEnd len="sm" w="sm" type="none"/>
            <a:tailEnd len="sm" w="sm" type="none"/>
          </a:ln>
        </p:spPr>
      </p:pic>
      <p:sp>
        <p:nvSpPr>
          <p:cNvPr id="312" name="Google Shape;312;p39"/>
          <p:cNvSpPr txBox="1"/>
          <p:nvPr/>
        </p:nvSpPr>
        <p:spPr>
          <a:xfrm>
            <a:off x="6310600" y="1740625"/>
            <a:ext cx="2316600" cy="507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US" sz="1600"/>
              <a:t>U.S. Census Bureau estimate of race breakdown for Orange County, FL (July 1, 2022):</a:t>
            </a:r>
            <a:endParaRPr sz="1600"/>
          </a:p>
          <a:p>
            <a:pPr indent="-330200" lvl="0" marL="457200" marR="0" rtl="0" algn="l">
              <a:lnSpc>
                <a:spcPct val="100000"/>
              </a:lnSpc>
              <a:spcBef>
                <a:spcPts val="0"/>
              </a:spcBef>
              <a:spcAft>
                <a:spcPts val="0"/>
              </a:spcAft>
              <a:buSzPts val="1600"/>
              <a:buChar char="●"/>
            </a:pPr>
            <a:r>
              <a:rPr lang="en-US" sz="1600"/>
              <a:t>White (67.6%)</a:t>
            </a:r>
            <a:endParaRPr sz="1600"/>
          </a:p>
          <a:p>
            <a:pPr indent="-330200" lvl="0" marL="457200" marR="0" rtl="0" algn="l">
              <a:lnSpc>
                <a:spcPct val="100000"/>
              </a:lnSpc>
              <a:spcBef>
                <a:spcPts val="0"/>
              </a:spcBef>
              <a:spcAft>
                <a:spcPts val="0"/>
              </a:spcAft>
              <a:buSzPts val="1600"/>
              <a:buChar char="●"/>
            </a:pPr>
            <a:r>
              <a:rPr lang="en-US" sz="1600"/>
              <a:t>Black (22.9%)</a:t>
            </a:r>
            <a:endParaRPr sz="1600"/>
          </a:p>
          <a:p>
            <a:pPr indent="-330200" lvl="0" marL="457200" marR="0" rtl="0" algn="l">
              <a:lnSpc>
                <a:spcPct val="100000"/>
              </a:lnSpc>
              <a:spcBef>
                <a:spcPts val="0"/>
              </a:spcBef>
              <a:spcAft>
                <a:spcPts val="0"/>
              </a:spcAft>
              <a:buSzPts val="1600"/>
              <a:buChar char="●"/>
            </a:pPr>
            <a:r>
              <a:rPr lang="en-US" sz="1600"/>
              <a:t>All Other Races (9.5%)</a:t>
            </a:r>
            <a:endParaRPr sz="1600"/>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rPr lang="en-US" sz="1600"/>
              <a:t>PIT Count 2023 (January 23rd, 2023):</a:t>
            </a:r>
            <a:endParaRPr sz="1600"/>
          </a:p>
          <a:p>
            <a:pPr indent="0" lvl="0" marL="0" marR="0" rtl="0" algn="l">
              <a:lnSpc>
                <a:spcPct val="100000"/>
              </a:lnSpc>
              <a:spcBef>
                <a:spcPts val="0"/>
              </a:spcBef>
              <a:spcAft>
                <a:spcPts val="0"/>
              </a:spcAft>
              <a:buNone/>
            </a:pPr>
            <a:r>
              <a:t/>
            </a:r>
            <a:endParaRPr sz="1600"/>
          </a:p>
          <a:p>
            <a:pPr indent="-330200" lvl="0" marL="457200" marR="0" rtl="0" algn="l">
              <a:lnSpc>
                <a:spcPct val="100000"/>
              </a:lnSpc>
              <a:spcBef>
                <a:spcPts val="0"/>
              </a:spcBef>
              <a:spcAft>
                <a:spcPts val="0"/>
              </a:spcAft>
              <a:buSzPts val="1600"/>
              <a:buChar char="●"/>
            </a:pPr>
            <a:r>
              <a:rPr lang="en-US" sz="1600"/>
              <a:t>White (41.4%)</a:t>
            </a:r>
            <a:endParaRPr sz="1600"/>
          </a:p>
          <a:p>
            <a:pPr indent="-330200" lvl="0" marL="457200" marR="0" rtl="0" algn="l">
              <a:lnSpc>
                <a:spcPct val="100000"/>
              </a:lnSpc>
              <a:spcBef>
                <a:spcPts val="0"/>
              </a:spcBef>
              <a:spcAft>
                <a:spcPts val="0"/>
              </a:spcAft>
              <a:buSzPts val="1600"/>
              <a:buChar char="●"/>
            </a:pPr>
            <a:r>
              <a:rPr lang="en-US" sz="1600"/>
              <a:t>Black (48.4%)</a:t>
            </a:r>
            <a:endParaRPr sz="1600"/>
          </a:p>
          <a:p>
            <a:pPr indent="-330200" lvl="0" marL="457200" marR="0" rtl="0" algn="l">
              <a:lnSpc>
                <a:spcPct val="100000"/>
              </a:lnSpc>
              <a:spcBef>
                <a:spcPts val="0"/>
              </a:spcBef>
              <a:spcAft>
                <a:spcPts val="0"/>
              </a:spcAft>
              <a:buSzPts val="1600"/>
              <a:buChar char="●"/>
            </a:pPr>
            <a:r>
              <a:rPr lang="en-US" sz="1600"/>
              <a:t>All Other Races (10.2%)</a:t>
            </a:r>
            <a:br>
              <a:rPr lang="en-US" sz="1600"/>
            </a:br>
            <a:r>
              <a:rPr lang="en-US" sz="1600"/>
              <a:t>	</a:t>
            </a:r>
            <a:endParaRPr sz="1600"/>
          </a:p>
          <a:p>
            <a:pPr indent="0" lvl="0" marL="0" rtl="0" algn="l">
              <a:spcBef>
                <a:spcPts val="0"/>
              </a:spcBef>
              <a:spcAft>
                <a:spcPts val="0"/>
              </a:spcAft>
              <a:buNone/>
            </a:pPr>
            <a:r>
              <a:t/>
            </a:r>
            <a:endParaRPr/>
          </a:p>
        </p:txBody>
      </p:sp>
      <p:sp>
        <p:nvSpPr>
          <p:cNvPr id="313" name="Google Shape;313;p39"/>
          <p:cNvSpPr txBox="1"/>
          <p:nvPr/>
        </p:nvSpPr>
        <p:spPr>
          <a:xfrm>
            <a:off x="2401175" y="3849000"/>
            <a:ext cx="3429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t>Almost 50% of people identifying as American Indian or Pacific Islander are unsheltered</a:t>
            </a:r>
            <a:endParaRPr sz="1000"/>
          </a:p>
        </p:txBody>
      </p:sp>
      <p:cxnSp>
        <p:nvCxnSpPr>
          <p:cNvPr id="314" name="Google Shape;314;p39"/>
          <p:cNvCxnSpPr>
            <a:stCxn id="313" idx="1"/>
          </p:cNvCxnSpPr>
          <p:nvPr/>
        </p:nvCxnSpPr>
        <p:spPr>
          <a:xfrm flipH="1">
            <a:off x="2052575" y="4095300"/>
            <a:ext cx="348600" cy="130500"/>
          </a:xfrm>
          <a:prstGeom prst="straightConnector1">
            <a:avLst/>
          </a:prstGeom>
          <a:noFill/>
          <a:ln cap="flat" cmpd="sng" w="9525">
            <a:solidFill>
              <a:schemeClr val="dk2"/>
            </a:solidFill>
            <a:prstDash val="solid"/>
            <a:round/>
            <a:headEnd len="med" w="med" type="none"/>
            <a:tailEnd len="med" w="med" type="triangle"/>
          </a:ln>
        </p:spPr>
      </p:cxnSp>
      <p:cxnSp>
        <p:nvCxnSpPr>
          <p:cNvPr id="315" name="Google Shape;315;p39"/>
          <p:cNvCxnSpPr>
            <a:stCxn id="313" idx="1"/>
          </p:cNvCxnSpPr>
          <p:nvPr/>
        </p:nvCxnSpPr>
        <p:spPr>
          <a:xfrm rot="10800000">
            <a:off x="2099675" y="3915000"/>
            <a:ext cx="301500" cy="180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0"/>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4000"/>
              <a:t>PIT 2023 Demographics</a:t>
            </a:r>
            <a:endParaRPr sz="4000"/>
          </a:p>
        </p:txBody>
      </p:sp>
      <p:sp>
        <p:nvSpPr>
          <p:cNvPr id="321" name="Google Shape;321;p40"/>
          <p:cNvSpPr txBox="1"/>
          <p:nvPr/>
        </p:nvSpPr>
        <p:spPr>
          <a:xfrm>
            <a:off x="337525" y="1340425"/>
            <a:ext cx="843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22" name="Google Shape;322;p40" title="Points scored"/>
          <p:cNvPicPr preferRelativeResize="0"/>
          <p:nvPr/>
        </p:nvPicPr>
        <p:blipFill>
          <a:blip r:embed="rId3">
            <a:alphaModFix/>
          </a:blip>
          <a:stretch>
            <a:fillRect/>
          </a:stretch>
        </p:blipFill>
        <p:spPr>
          <a:xfrm>
            <a:off x="1078213" y="2408475"/>
            <a:ext cx="6949524" cy="4297124"/>
          </a:xfrm>
          <a:prstGeom prst="rect">
            <a:avLst/>
          </a:prstGeom>
          <a:noFill/>
          <a:ln cap="flat" cmpd="sng" w="9525">
            <a:solidFill>
              <a:schemeClr val="dk2"/>
            </a:solidFill>
            <a:prstDash val="solid"/>
            <a:round/>
            <a:headEnd len="sm" w="sm" type="none"/>
            <a:tailEnd len="sm" w="sm" type="none"/>
          </a:ln>
        </p:spPr>
      </p:pic>
      <p:sp>
        <p:nvSpPr>
          <p:cNvPr id="323" name="Google Shape;323;p40"/>
          <p:cNvSpPr txBox="1"/>
          <p:nvPr/>
        </p:nvSpPr>
        <p:spPr>
          <a:xfrm>
            <a:off x="827975" y="1333800"/>
            <a:ext cx="7300800" cy="9234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SzPts val="1600"/>
              <a:buChar char="●"/>
            </a:pPr>
            <a:r>
              <a:rPr lang="en-US" sz="1600"/>
              <a:t>New Data Collection: Age Groups</a:t>
            </a:r>
            <a:endParaRPr sz="1600"/>
          </a:p>
          <a:p>
            <a:pPr indent="-330200" lvl="0" marL="457200" marR="0" rtl="0" algn="l">
              <a:lnSpc>
                <a:spcPct val="100000"/>
              </a:lnSpc>
              <a:spcBef>
                <a:spcPts val="0"/>
              </a:spcBef>
              <a:spcAft>
                <a:spcPts val="0"/>
              </a:spcAft>
              <a:buSzPts val="1600"/>
              <a:buChar char="●"/>
            </a:pPr>
            <a:r>
              <a:rPr lang="en-US" sz="1600"/>
              <a:t>99% of </a:t>
            </a:r>
            <a:r>
              <a:rPr lang="en-US" sz="1600"/>
              <a:t>children</a:t>
            </a:r>
            <a:r>
              <a:rPr lang="en-US" sz="1600"/>
              <a:t> under 18 were in shelter</a:t>
            </a:r>
            <a:endParaRPr sz="1600"/>
          </a:p>
          <a:p>
            <a:pPr indent="-330200" lvl="0" marL="457200" marR="0" rtl="0" algn="l">
              <a:lnSpc>
                <a:spcPct val="100000"/>
              </a:lnSpc>
              <a:spcBef>
                <a:spcPts val="0"/>
              </a:spcBef>
              <a:spcAft>
                <a:spcPts val="0"/>
              </a:spcAft>
              <a:buSzPts val="1600"/>
              <a:buChar char="●"/>
            </a:pPr>
            <a:r>
              <a:rPr lang="en-US" sz="1600"/>
              <a:t>44% of people over the age of 65 were unsheltered</a:t>
            </a:r>
            <a:endParaRPr b="1">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1"/>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4000"/>
              <a:t>PIT 2023</a:t>
            </a:r>
            <a:endParaRPr sz="4000"/>
          </a:p>
        </p:txBody>
      </p:sp>
      <p:sp>
        <p:nvSpPr>
          <p:cNvPr id="329" name="Google Shape;329;p41"/>
          <p:cNvSpPr txBox="1"/>
          <p:nvPr/>
        </p:nvSpPr>
        <p:spPr>
          <a:xfrm>
            <a:off x="337525" y="1340425"/>
            <a:ext cx="843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0" name="Google Shape;330;p41"/>
          <p:cNvSpPr txBox="1"/>
          <p:nvPr/>
        </p:nvSpPr>
        <p:spPr>
          <a:xfrm>
            <a:off x="456900" y="1190450"/>
            <a:ext cx="8230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t>Increase in homelessness by County:</a:t>
            </a:r>
            <a:endParaRPr b="1" sz="16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Orange - 5% since 2019</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Seminole - 8% since 2019</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Osceola - 67% since 2019</a:t>
            </a:r>
            <a:endParaRPr b="1">
              <a:solidFill>
                <a:srgbClr val="002060"/>
              </a:solidFill>
            </a:endParaRPr>
          </a:p>
        </p:txBody>
      </p:sp>
      <p:pic>
        <p:nvPicPr>
          <p:cNvPr id="331" name="Google Shape;331;p41" title="Points scored"/>
          <p:cNvPicPr preferRelativeResize="0"/>
          <p:nvPr/>
        </p:nvPicPr>
        <p:blipFill>
          <a:blip r:embed="rId3">
            <a:alphaModFix/>
          </a:blip>
          <a:stretch>
            <a:fillRect/>
          </a:stretch>
        </p:blipFill>
        <p:spPr>
          <a:xfrm>
            <a:off x="1527775" y="3205625"/>
            <a:ext cx="5602401" cy="346414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2"/>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4000"/>
              <a:t>HIC</a:t>
            </a:r>
            <a:r>
              <a:rPr lang="en-US" sz="4000"/>
              <a:t> 2023</a:t>
            </a:r>
            <a:endParaRPr b="1" sz="2600">
              <a:latin typeface="Arial"/>
              <a:ea typeface="Arial"/>
              <a:cs typeface="Arial"/>
              <a:sym typeface="Arial"/>
            </a:endParaRPr>
          </a:p>
        </p:txBody>
      </p:sp>
      <p:sp>
        <p:nvSpPr>
          <p:cNvPr id="337" name="Google Shape;337;p42"/>
          <p:cNvSpPr txBox="1"/>
          <p:nvPr/>
        </p:nvSpPr>
        <p:spPr>
          <a:xfrm>
            <a:off x="337525" y="1340425"/>
            <a:ext cx="843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002060"/>
              </a:solidFill>
            </a:endParaRPr>
          </a:p>
        </p:txBody>
      </p:sp>
      <p:pic>
        <p:nvPicPr>
          <p:cNvPr id="338" name="Google Shape;338;p42" title="Points scored"/>
          <p:cNvPicPr preferRelativeResize="0"/>
          <p:nvPr/>
        </p:nvPicPr>
        <p:blipFill>
          <a:blip r:embed="rId3">
            <a:alphaModFix/>
          </a:blip>
          <a:stretch>
            <a:fillRect/>
          </a:stretch>
        </p:blipFill>
        <p:spPr>
          <a:xfrm>
            <a:off x="727050" y="1740625"/>
            <a:ext cx="7783140" cy="4812575"/>
          </a:xfrm>
          <a:prstGeom prst="rect">
            <a:avLst/>
          </a:prstGeom>
          <a:noFill/>
          <a:ln cap="flat" cmpd="sng" w="9525">
            <a:solidFill>
              <a:schemeClr val="dk2"/>
            </a:solidFill>
            <a:prstDash val="solid"/>
            <a:round/>
            <a:headEnd len="sm" w="sm" type="none"/>
            <a:tailEnd len="sm" w="sm" type="none"/>
          </a:ln>
        </p:spPr>
      </p:pic>
      <p:sp>
        <p:nvSpPr>
          <p:cNvPr id="339" name="Google Shape;339;p42"/>
          <p:cNvSpPr txBox="1"/>
          <p:nvPr/>
        </p:nvSpPr>
        <p:spPr>
          <a:xfrm>
            <a:off x="856225" y="1201900"/>
            <a:ext cx="7150200" cy="431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002060"/>
              </a:buClr>
              <a:buSzPts val="1400"/>
              <a:buChar char="●"/>
            </a:pPr>
            <a:r>
              <a:rPr lang="en-US" sz="1600"/>
              <a:t>87% utilization rate overall</a:t>
            </a:r>
            <a:endParaRPr b="1">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a:t>
            </a:r>
            <a:endParaRPr b="1" sz="3600">
              <a:solidFill>
                <a:srgbClr val="002060"/>
              </a:solidFill>
              <a:latin typeface="Cabin"/>
              <a:ea typeface="Cabin"/>
              <a:cs typeface="Cabin"/>
              <a:sym typeface="Cabin"/>
            </a:endParaRPr>
          </a:p>
        </p:txBody>
      </p:sp>
      <p:graphicFrame>
        <p:nvGraphicFramePr>
          <p:cNvPr id="80" name="Google Shape;80;p16"/>
          <p:cNvGraphicFramePr/>
          <p:nvPr/>
        </p:nvGraphicFramePr>
        <p:xfrm>
          <a:off x="680363" y="1234550"/>
          <a:ext cx="3000000" cy="3000000"/>
        </p:xfrm>
        <a:graphic>
          <a:graphicData uri="http://schemas.openxmlformats.org/drawingml/2006/table">
            <a:tbl>
              <a:tblPr>
                <a:noFill/>
                <a:tableStyleId>{7A0D8CBD-044E-4438-866A-60523CBB1406}</a:tableStyleId>
              </a:tblPr>
              <a:tblGrid>
                <a:gridCol w="2461800"/>
                <a:gridCol w="5445175"/>
              </a:tblGrid>
              <a:tr h="457175">
                <a:tc>
                  <a:txBody>
                    <a:bodyPr/>
                    <a:lstStyle/>
                    <a:p>
                      <a:pPr indent="0" lvl="0" marL="0" rtl="0" algn="ctr">
                        <a:spcBef>
                          <a:spcPts val="0"/>
                        </a:spcBef>
                        <a:spcAft>
                          <a:spcPts val="0"/>
                        </a:spcAft>
                        <a:buNone/>
                      </a:pPr>
                      <a:r>
                        <a:rPr b="1" lang="en-US" sz="1800">
                          <a:solidFill>
                            <a:srgbClr val="E36C09"/>
                          </a:solidFill>
                        </a:rPr>
                        <a:t>Chair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Wyatt Haro | Miracle of Love</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Vice Chair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Secretary/Recorder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Brad Sefter | Health Care Center for the Homeless</a:t>
                      </a:r>
                      <a:endParaRPr sz="1800"/>
                    </a:p>
                  </a:txBody>
                  <a:tcPr marT="91425" marB="91425" marR="91425" marL="91425"/>
                </a:tc>
              </a:tr>
              <a:tr h="454400">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Latoya Sheffield | Wayne Densch</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Danielle Landaal | IDignity</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HMIS Team Liaison</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t>Brittney Behr | HSN - HMIS Project Coordinator</a:t>
                      </a:r>
                      <a:endParaRPr sz="1800"/>
                    </a:p>
                  </a:txBody>
                  <a:tcPr marT="91425" marB="91425" marR="91425" marL="91425"/>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3"/>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4000"/>
              <a:t>Proposed Changes to </a:t>
            </a:r>
            <a:endParaRPr sz="4000"/>
          </a:p>
          <a:p>
            <a:pPr indent="0" lvl="0" marL="0" rtl="0" algn="ctr">
              <a:spcBef>
                <a:spcPts val="0"/>
              </a:spcBef>
              <a:spcAft>
                <a:spcPts val="0"/>
              </a:spcAft>
              <a:buNone/>
            </a:pPr>
            <a:r>
              <a:rPr lang="en-US" sz="4000"/>
              <a:t>County of Homelessness</a:t>
            </a:r>
            <a:endParaRPr sz="4000"/>
          </a:p>
        </p:txBody>
      </p:sp>
      <p:sp>
        <p:nvSpPr>
          <p:cNvPr id="345" name="Google Shape;345;p43"/>
          <p:cNvSpPr txBox="1"/>
          <p:nvPr/>
        </p:nvSpPr>
        <p:spPr>
          <a:xfrm>
            <a:off x="463200" y="2300450"/>
            <a:ext cx="7665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900">
              <a:solidFill>
                <a:schemeClr val="dk2"/>
              </a:solidFill>
            </a:endParaRPr>
          </a:p>
        </p:txBody>
      </p:sp>
      <p:sp>
        <p:nvSpPr>
          <p:cNvPr id="346" name="Google Shape;346;p43"/>
          <p:cNvSpPr txBox="1"/>
          <p:nvPr/>
        </p:nvSpPr>
        <p:spPr>
          <a:xfrm>
            <a:off x="776800" y="3668125"/>
            <a:ext cx="758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47" name="Google Shape;347;p43"/>
          <p:cNvSpPr txBox="1"/>
          <p:nvPr/>
        </p:nvSpPr>
        <p:spPr>
          <a:xfrm>
            <a:off x="523425" y="1913200"/>
            <a:ext cx="7772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100">
                <a:solidFill>
                  <a:schemeClr val="dk1"/>
                </a:solidFill>
              </a:rPr>
              <a:t>Currently County of Homelessness is collected as part of the Client Intake in HMIS.</a:t>
            </a:r>
            <a:endParaRPr b="1" sz="2100">
              <a:solidFill>
                <a:schemeClr val="dk1"/>
              </a:solidFill>
            </a:endParaRPr>
          </a:p>
        </p:txBody>
      </p:sp>
      <p:pic>
        <p:nvPicPr>
          <p:cNvPr id="348" name="Google Shape;348;p43"/>
          <p:cNvPicPr preferRelativeResize="0"/>
          <p:nvPr/>
        </p:nvPicPr>
        <p:blipFill>
          <a:blip r:embed="rId3">
            <a:alphaModFix/>
          </a:blip>
          <a:stretch>
            <a:fillRect/>
          </a:stretch>
        </p:blipFill>
        <p:spPr>
          <a:xfrm>
            <a:off x="152400" y="4237400"/>
            <a:ext cx="8839202" cy="2254637"/>
          </a:xfrm>
          <a:prstGeom prst="rect">
            <a:avLst/>
          </a:prstGeom>
          <a:noFill/>
          <a:ln>
            <a:noFill/>
          </a:ln>
        </p:spPr>
      </p:pic>
      <p:sp>
        <p:nvSpPr>
          <p:cNvPr id="349" name="Google Shape;349;p43"/>
          <p:cNvSpPr txBox="1"/>
          <p:nvPr/>
        </p:nvSpPr>
        <p:spPr>
          <a:xfrm>
            <a:off x="884800" y="2721375"/>
            <a:ext cx="7479900" cy="15639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Char char="●"/>
            </a:pPr>
            <a:r>
              <a:rPr lang="en-US" sz="1600"/>
              <a:t>One-to-many relationship</a:t>
            </a:r>
            <a:endParaRPr sz="1600"/>
          </a:p>
          <a:p>
            <a:pPr indent="-330200" lvl="1" marL="914400" rtl="0" algn="l">
              <a:lnSpc>
                <a:spcPct val="115000"/>
              </a:lnSpc>
              <a:spcBef>
                <a:spcPts val="0"/>
              </a:spcBef>
              <a:spcAft>
                <a:spcPts val="0"/>
              </a:spcAft>
              <a:buSzPts val="1600"/>
              <a:buChar char="○"/>
            </a:pPr>
            <a:r>
              <a:rPr lang="en-US" sz="1600"/>
              <a:t>One client may have many County of Homeless entries in HMIS (with varying Recorded Dates).</a:t>
            </a:r>
            <a:endParaRPr sz="1600"/>
          </a:p>
          <a:p>
            <a:pPr indent="-330200" lvl="0" marL="457200" rtl="0" algn="l">
              <a:lnSpc>
                <a:spcPct val="115000"/>
              </a:lnSpc>
              <a:spcBef>
                <a:spcPts val="0"/>
              </a:spcBef>
              <a:spcAft>
                <a:spcPts val="0"/>
              </a:spcAft>
              <a:buSzPts val="1600"/>
              <a:buChar char="●"/>
            </a:pPr>
            <a:r>
              <a:rPr lang="en-US" sz="1600"/>
              <a:t>Not required field</a:t>
            </a:r>
            <a:endParaRPr sz="1600"/>
          </a:p>
          <a:p>
            <a:pPr indent="-330200" lvl="1" marL="914400" rtl="0" algn="l">
              <a:lnSpc>
                <a:spcPct val="115000"/>
              </a:lnSpc>
              <a:spcBef>
                <a:spcPts val="0"/>
              </a:spcBef>
              <a:spcAft>
                <a:spcPts val="0"/>
              </a:spcAft>
              <a:buSzPts val="1600"/>
              <a:buChar char="○"/>
            </a:pPr>
            <a:r>
              <a:rPr lang="en-US" sz="1600"/>
              <a:t>Can be left blank when enrolling client into HMIS project.</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4"/>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4000"/>
              <a:t>Proposed Changes to </a:t>
            </a:r>
            <a:endParaRPr sz="4000"/>
          </a:p>
          <a:p>
            <a:pPr indent="0" lvl="0" marL="0" rtl="0" algn="ctr">
              <a:spcBef>
                <a:spcPts val="0"/>
              </a:spcBef>
              <a:spcAft>
                <a:spcPts val="0"/>
              </a:spcAft>
              <a:buNone/>
            </a:pPr>
            <a:r>
              <a:rPr lang="en-US" sz="4000"/>
              <a:t>County of Homelessness</a:t>
            </a:r>
            <a:endParaRPr sz="4000"/>
          </a:p>
        </p:txBody>
      </p:sp>
      <p:sp>
        <p:nvSpPr>
          <p:cNvPr id="355" name="Google Shape;355;p44"/>
          <p:cNvSpPr txBox="1"/>
          <p:nvPr/>
        </p:nvSpPr>
        <p:spPr>
          <a:xfrm>
            <a:off x="454200" y="1925250"/>
            <a:ext cx="7665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900">
              <a:solidFill>
                <a:schemeClr val="dk2"/>
              </a:solidFill>
            </a:endParaRPr>
          </a:p>
        </p:txBody>
      </p:sp>
      <p:sp>
        <p:nvSpPr>
          <p:cNvPr id="356" name="Google Shape;356;p44"/>
          <p:cNvSpPr txBox="1"/>
          <p:nvPr/>
        </p:nvSpPr>
        <p:spPr>
          <a:xfrm>
            <a:off x="767800" y="3292925"/>
            <a:ext cx="758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57" name="Google Shape;357;p44"/>
          <p:cNvSpPr txBox="1"/>
          <p:nvPr/>
        </p:nvSpPr>
        <p:spPr>
          <a:xfrm>
            <a:off x="520750" y="1832850"/>
            <a:ext cx="7958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t>Propose to move County of Homelessness to the Enrollment</a:t>
            </a:r>
            <a:endParaRPr b="1" sz="2100"/>
          </a:p>
        </p:txBody>
      </p:sp>
      <p:sp>
        <p:nvSpPr>
          <p:cNvPr id="358" name="Google Shape;358;p44"/>
          <p:cNvSpPr txBox="1"/>
          <p:nvPr/>
        </p:nvSpPr>
        <p:spPr>
          <a:xfrm>
            <a:off x="520750" y="2797325"/>
            <a:ext cx="4556100" cy="2130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Char char="●"/>
            </a:pPr>
            <a:r>
              <a:rPr lang="en-US" sz="1600"/>
              <a:t>One-to-one relationship</a:t>
            </a:r>
            <a:endParaRPr sz="1600"/>
          </a:p>
          <a:p>
            <a:pPr indent="-330200" lvl="1" marL="914400" rtl="0" algn="l">
              <a:lnSpc>
                <a:spcPct val="115000"/>
              </a:lnSpc>
              <a:spcBef>
                <a:spcPts val="0"/>
              </a:spcBef>
              <a:spcAft>
                <a:spcPts val="0"/>
              </a:spcAft>
              <a:buSzPts val="1600"/>
              <a:buChar char="○"/>
            </a:pPr>
            <a:r>
              <a:rPr lang="en-US" sz="1600"/>
              <a:t>Each enrollment will have an associated</a:t>
            </a:r>
            <a:endParaRPr sz="1600"/>
          </a:p>
          <a:p>
            <a:pPr indent="0" lvl="0" marL="914400" rtl="0" algn="l">
              <a:lnSpc>
                <a:spcPct val="115000"/>
              </a:lnSpc>
              <a:spcBef>
                <a:spcPts val="0"/>
              </a:spcBef>
              <a:spcAft>
                <a:spcPts val="0"/>
              </a:spcAft>
              <a:buNone/>
            </a:pPr>
            <a:r>
              <a:rPr lang="en-US" sz="1600"/>
              <a:t>County of Homelessness entry</a:t>
            </a:r>
            <a:endParaRPr sz="1600"/>
          </a:p>
          <a:p>
            <a:pPr indent="-330200" lvl="0" marL="457200" rtl="0" algn="l">
              <a:lnSpc>
                <a:spcPct val="115000"/>
              </a:lnSpc>
              <a:spcBef>
                <a:spcPts val="0"/>
              </a:spcBef>
              <a:spcAft>
                <a:spcPts val="0"/>
              </a:spcAft>
              <a:buSzPts val="1600"/>
              <a:buChar char="●"/>
            </a:pPr>
            <a:r>
              <a:rPr lang="en-US" sz="1600"/>
              <a:t>Set up as CoC FL-507 required data element</a:t>
            </a:r>
            <a:endParaRPr sz="1600"/>
          </a:p>
          <a:p>
            <a:pPr indent="-330200" lvl="0" marL="457200" rtl="0" algn="l">
              <a:lnSpc>
                <a:spcPct val="115000"/>
              </a:lnSpc>
              <a:spcBef>
                <a:spcPts val="0"/>
              </a:spcBef>
              <a:spcAft>
                <a:spcPts val="0"/>
              </a:spcAft>
              <a:buSzPts val="1600"/>
              <a:buChar char="●"/>
            </a:pPr>
            <a:r>
              <a:rPr lang="en-US" sz="1600"/>
              <a:t>Apply only to Head of Household</a:t>
            </a:r>
            <a:endParaRPr sz="1600"/>
          </a:p>
        </p:txBody>
      </p:sp>
      <p:pic>
        <p:nvPicPr>
          <p:cNvPr id="359" name="Google Shape;359;p44"/>
          <p:cNvPicPr preferRelativeResize="0"/>
          <p:nvPr/>
        </p:nvPicPr>
        <p:blipFill rotWithShape="1">
          <a:blip r:embed="rId3">
            <a:alphaModFix/>
          </a:blip>
          <a:srcRect b="0" l="32072" r="34706" t="0"/>
          <a:stretch/>
        </p:blipFill>
        <p:spPr>
          <a:xfrm>
            <a:off x="5419326" y="3693125"/>
            <a:ext cx="2936376" cy="22961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5"/>
          <p:cNvSpPr txBox="1"/>
          <p:nvPr>
            <p:ph type="title"/>
          </p:nvPr>
        </p:nvSpPr>
        <p:spPr>
          <a:xfrm>
            <a:off x="311700" y="363400"/>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Data Standards Update</a:t>
            </a:r>
            <a:endParaRPr b="1" sz="3600">
              <a:solidFill>
                <a:schemeClr val="dk2"/>
              </a:solidFill>
            </a:endParaRPr>
          </a:p>
        </p:txBody>
      </p:sp>
      <p:sp>
        <p:nvSpPr>
          <p:cNvPr id="365" name="Google Shape;365;p45"/>
          <p:cNvSpPr txBox="1"/>
          <p:nvPr/>
        </p:nvSpPr>
        <p:spPr>
          <a:xfrm>
            <a:off x="159125" y="1324375"/>
            <a:ext cx="8817300" cy="4279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US"/>
              <a:t>Launching on </a:t>
            </a:r>
            <a:r>
              <a:rPr b="1" lang="en-US"/>
              <a:t>October 1st, 2023 </a:t>
            </a:r>
            <a:r>
              <a:rPr lang="en-US"/>
              <a:t>-  NEW Data Standards Updates</a:t>
            </a:r>
            <a:endParaRPr/>
          </a:p>
          <a:p>
            <a:pPr indent="-317500" lvl="1" marL="914400" rtl="0" algn="l">
              <a:spcBef>
                <a:spcPts val="0"/>
              </a:spcBef>
              <a:spcAft>
                <a:spcPts val="0"/>
              </a:spcAft>
              <a:buSzPts val="1400"/>
              <a:buChar char="○"/>
            </a:pPr>
            <a:r>
              <a:rPr lang="en-US"/>
              <a:t>Webinar with Eccovia on Wednesday - expectations and timeline </a:t>
            </a:r>
            <a:endParaRPr/>
          </a:p>
          <a:p>
            <a:pPr indent="-317500" lvl="1" marL="914400" rtl="0" algn="l">
              <a:spcBef>
                <a:spcPts val="0"/>
              </a:spcBef>
              <a:spcAft>
                <a:spcPts val="0"/>
              </a:spcAft>
              <a:buSzPts val="1400"/>
              <a:buChar char="○"/>
            </a:pPr>
            <a:r>
              <a:rPr lang="en-US"/>
              <a:t>Changes expected to the following fields:</a:t>
            </a:r>
            <a:endParaRPr/>
          </a:p>
          <a:p>
            <a:pPr indent="-317500" lvl="2" marL="1371600" rtl="0" algn="l">
              <a:spcBef>
                <a:spcPts val="0"/>
              </a:spcBef>
              <a:spcAft>
                <a:spcPts val="0"/>
              </a:spcAft>
              <a:buSzPts val="1400"/>
              <a:buChar char="■"/>
            </a:pPr>
            <a:r>
              <a:rPr lang="en-US"/>
              <a:t>Race/Ethnicity</a:t>
            </a:r>
            <a:endParaRPr/>
          </a:p>
          <a:p>
            <a:pPr indent="-317500" lvl="3" marL="1828800" rtl="0" algn="l">
              <a:spcBef>
                <a:spcPts val="0"/>
              </a:spcBef>
              <a:spcAft>
                <a:spcPts val="0"/>
              </a:spcAft>
              <a:buSzPts val="1400"/>
              <a:buChar char="●"/>
            </a:pPr>
            <a:r>
              <a:rPr lang="en-US"/>
              <a:t>Combining race and </a:t>
            </a:r>
            <a:r>
              <a:rPr lang="en-US"/>
              <a:t>ethnicity</a:t>
            </a:r>
            <a:r>
              <a:rPr lang="en-US"/>
              <a:t> questions into one field</a:t>
            </a:r>
            <a:endParaRPr/>
          </a:p>
          <a:p>
            <a:pPr indent="-317500" lvl="3" marL="1828800" rtl="0" algn="l">
              <a:spcBef>
                <a:spcPts val="0"/>
              </a:spcBef>
              <a:spcAft>
                <a:spcPts val="0"/>
              </a:spcAft>
              <a:buSzPts val="1400"/>
              <a:buChar char="●"/>
            </a:pPr>
            <a:r>
              <a:rPr lang="en-US"/>
              <a:t>Impacts to APR/CAPER, any reporting utilizing race and ethnicity data</a:t>
            </a:r>
            <a:endParaRPr/>
          </a:p>
          <a:p>
            <a:pPr indent="-317500" lvl="2" marL="1371600" rtl="0" algn="l">
              <a:spcBef>
                <a:spcPts val="0"/>
              </a:spcBef>
              <a:spcAft>
                <a:spcPts val="0"/>
              </a:spcAft>
              <a:buSzPts val="1400"/>
              <a:buChar char="■"/>
            </a:pPr>
            <a:r>
              <a:rPr lang="en-US"/>
              <a:t>Gender</a:t>
            </a:r>
            <a:endParaRPr/>
          </a:p>
          <a:p>
            <a:pPr indent="-317500" lvl="3" marL="1828800" rtl="0" algn="l">
              <a:spcBef>
                <a:spcPts val="0"/>
              </a:spcBef>
              <a:spcAft>
                <a:spcPts val="0"/>
              </a:spcAft>
              <a:buSzPts val="1400"/>
              <a:buChar char="●"/>
            </a:pPr>
            <a:r>
              <a:rPr lang="en-US"/>
              <a:t>Updates to the gender response options terminology</a:t>
            </a:r>
            <a:endParaRPr/>
          </a:p>
          <a:p>
            <a:pPr indent="-317500" lvl="2" marL="1371600" rtl="0" algn="l">
              <a:spcBef>
                <a:spcPts val="0"/>
              </a:spcBef>
              <a:spcAft>
                <a:spcPts val="0"/>
              </a:spcAft>
              <a:buSzPts val="1400"/>
              <a:buChar char="■"/>
            </a:pPr>
            <a:r>
              <a:rPr lang="en-US"/>
              <a:t>Social Security Number (SSN)</a:t>
            </a:r>
            <a:endParaRPr/>
          </a:p>
          <a:p>
            <a:pPr indent="-317500" lvl="3" marL="1828800" rtl="0" algn="l">
              <a:spcBef>
                <a:spcPts val="0"/>
              </a:spcBef>
              <a:spcAft>
                <a:spcPts val="0"/>
              </a:spcAft>
              <a:buSzPts val="1400"/>
              <a:buChar char="●"/>
            </a:pPr>
            <a:r>
              <a:rPr lang="en-US"/>
              <a:t>For ESG, CoC, and PATH-funded projects: only required to collect last 4 digits of SSN, with the ability to collect a full SSN</a:t>
            </a:r>
            <a:endParaRPr/>
          </a:p>
          <a:p>
            <a:pPr indent="-317500" lvl="3" marL="1828800" rtl="0" algn="l">
              <a:spcBef>
                <a:spcPts val="0"/>
              </a:spcBef>
              <a:spcAft>
                <a:spcPts val="0"/>
              </a:spcAft>
              <a:buSzPts val="1400"/>
              <a:buChar char="●"/>
            </a:pPr>
            <a:r>
              <a:rPr lang="en-US"/>
              <a:t>4-digit SSN is still </a:t>
            </a:r>
            <a:r>
              <a:rPr lang="en-US"/>
              <a:t>considered</a:t>
            </a:r>
            <a:r>
              <a:rPr lang="en-US"/>
              <a:t> “approximate or partial SSN reported”</a:t>
            </a:r>
            <a:endParaRPr/>
          </a:p>
          <a:p>
            <a:pPr indent="-317500" lvl="3" marL="1828800" rtl="0" algn="l">
              <a:spcBef>
                <a:spcPts val="0"/>
              </a:spcBef>
              <a:spcAft>
                <a:spcPts val="0"/>
              </a:spcAft>
              <a:buSzPts val="1400"/>
              <a:buChar char="●"/>
            </a:pPr>
            <a:r>
              <a:rPr lang="en-US"/>
              <a:t>Unsure how this will be reported on </a:t>
            </a:r>
            <a:r>
              <a:rPr lang="en-US"/>
              <a:t>future</a:t>
            </a:r>
            <a:r>
              <a:rPr lang="en-US"/>
              <a:t> APR/CAPERs </a:t>
            </a:r>
            <a:endParaRPr/>
          </a:p>
          <a:p>
            <a:pPr indent="-317500" lvl="2" marL="1371600" rtl="0" algn="l">
              <a:spcBef>
                <a:spcPts val="0"/>
              </a:spcBef>
              <a:spcAft>
                <a:spcPts val="0"/>
              </a:spcAft>
              <a:buSzPts val="1400"/>
              <a:buChar char="■"/>
            </a:pPr>
            <a:r>
              <a:rPr lang="en-US"/>
              <a:t>Coordinated Entry Activity</a:t>
            </a:r>
            <a:endParaRPr/>
          </a:p>
          <a:p>
            <a:pPr indent="-317500" lvl="3" marL="1828800" rtl="0" algn="l">
              <a:spcBef>
                <a:spcPts val="0"/>
              </a:spcBef>
              <a:spcAft>
                <a:spcPts val="0"/>
              </a:spcAft>
              <a:buSzPts val="1400"/>
              <a:buChar char="●"/>
            </a:pPr>
            <a:r>
              <a:rPr lang="en-US"/>
              <a:t>Combing CE Assessment and CE Event </a:t>
            </a:r>
            <a:endParaRPr/>
          </a:p>
          <a:p>
            <a:pPr indent="-317500" lvl="2" marL="1371600" rtl="0" algn="l">
              <a:spcBef>
                <a:spcPts val="0"/>
              </a:spcBef>
              <a:spcAft>
                <a:spcPts val="0"/>
              </a:spcAft>
              <a:buSzPts val="1400"/>
              <a:buChar char="■"/>
            </a:pPr>
            <a:r>
              <a:rPr lang="en-US"/>
              <a:t>Well-Being</a:t>
            </a:r>
            <a:endParaRPr/>
          </a:p>
          <a:p>
            <a:pPr indent="-317500" lvl="3" marL="1828800" rtl="0" algn="l">
              <a:spcBef>
                <a:spcPts val="0"/>
              </a:spcBef>
              <a:spcAft>
                <a:spcPts val="0"/>
              </a:spcAft>
              <a:buSzPts val="1400"/>
              <a:buChar char="●"/>
            </a:pPr>
            <a:r>
              <a:rPr lang="en-US"/>
              <a:t>Removing from CoC-funded PSH project intakes</a:t>
            </a:r>
            <a:endParaRPr/>
          </a:p>
          <a:p>
            <a:pPr indent="-317500" lvl="2" marL="1371600" rtl="0" algn="l">
              <a:spcBef>
                <a:spcPts val="0"/>
              </a:spcBef>
              <a:spcAft>
                <a:spcPts val="0"/>
              </a:spcAft>
              <a:buSzPts val="1400"/>
              <a:buChar char="■"/>
            </a:pPr>
            <a:r>
              <a:rPr lang="en-US"/>
              <a:t>Sexual Orientation</a:t>
            </a:r>
            <a:endParaRPr/>
          </a:p>
          <a:p>
            <a:pPr indent="-317500" lvl="3" marL="1828800" rtl="0" algn="l">
              <a:spcBef>
                <a:spcPts val="0"/>
              </a:spcBef>
              <a:spcAft>
                <a:spcPts val="0"/>
              </a:spcAft>
              <a:buSzPts val="1400"/>
              <a:buChar char="●"/>
            </a:pPr>
            <a:r>
              <a:rPr lang="en-US"/>
              <a:t>Adding to CoC-Funded PSH project intakes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6"/>
          <p:cNvSpPr txBox="1"/>
          <p:nvPr>
            <p:ph type="title"/>
          </p:nvPr>
        </p:nvSpPr>
        <p:spPr>
          <a:xfrm>
            <a:off x="311700" y="363400"/>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Referrals Discussion</a:t>
            </a:r>
            <a:endParaRPr b="1" sz="3600">
              <a:solidFill>
                <a:schemeClr val="dk2"/>
              </a:solidFill>
            </a:endParaRPr>
          </a:p>
        </p:txBody>
      </p:sp>
      <p:sp>
        <p:nvSpPr>
          <p:cNvPr id="371" name="Google Shape;371;p46"/>
          <p:cNvSpPr txBox="1"/>
          <p:nvPr/>
        </p:nvSpPr>
        <p:spPr>
          <a:xfrm>
            <a:off x="286600" y="1304900"/>
            <a:ext cx="8520600" cy="437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rPr>
              <a:t>ClientTrack Referral feature: enables users to make referrals for clients to other providers for services.</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rPr lang="en-US" sz="1700">
                <a:solidFill>
                  <a:schemeClr val="dk1"/>
                </a:solidFill>
              </a:rPr>
              <a:t>Differences with ServicePoint: In ServicePoint, a user could send a referral to any provider for any service that was available. In ClientTrack, visibility of referrals can be restricted.</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ctr">
              <a:spcBef>
                <a:spcPts val="0"/>
              </a:spcBef>
              <a:spcAft>
                <a:spcPts val="0"/>
              </a:spcAft>
              <a:buNone/>
            </a:pPr>
            <a:br>
              <a:rPr lang="en-US" sz="1700">
                <a:solidFill>
                  <a:schemeClr val="dk1"/>
                </a:solidFill>
              </a:rPr>
            </a:br>
            <a:r>
              <a:rPr b="1" lang="en-US" sz="1700">
                <a:solidFill>
                  <a:schemeClr val="dk1"/>
                </a:solidFill>
              </a:rPr>
              <a:t>Feedback</a:t>
            </a:r>
            <a:br>
              <a:rPr lang="en-US" sz="1700">
                <a:solidFill>
                  <a:schemeClr val="dk1"/>
                </a:solidFill>
              </a:rPr>
            </a:br>
            <a:r>
              <a:rPr lang="en-US" sz="1700">
                <a:solidFill>
                  <a:schemeClr val="dk1"/>
                </a:solidFill>
              </a:rPr>
              <a:t>How do we want to approach setting up referral requests? </a:t>
            </a:r>
            <a:endParaRPr sz="1700">
              <a:solidFill>
                <a:schemeClr val="dk1"/>
              </a:solidFill>
            </a:endParaRPr>
          </a:p>
          <a:p>
            <a:pPr indent="0" lvl="0" marL="0" rtl="0" algn="ctr">
              <a:spcBef>
                <a:spcPts val="0"/>
              </a:spcBef>
              <a:spcAft>
                <a:spcPts val="0"/>
              </a:spcAft>
              <a:buNone/>
            </a:pPr>
            <a:r>
              <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open system where everyone can send referrals to all providers?</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restricted system where providers must agree to </a:t>
            </a:r>
            <a:r>
              <a:rPr lang="en-US" sz="1700">
                <a:solidFill>
                  <a:schemeClr val="dk1"/>
                </a:solidFill>
              </a:rPr>
              <a:t>receive</a:t>
            </a:r>
            <a:r>
              <a:rPr lang="en-US" sz="1700">
                <a:solidFill>
                  <a:schemeClr val="dk1"/>
                </a:solidFill>
              </a:rPr>
              <a:t> referrals between each other?</a:t>
            </a:r>
            <a:endParaRPr sz="1700">
              <a:solidFill>
                <a:schemeClr val="dk1"/>
              </a:solidFill>
            </a:endParaRPr>
          </a:p>
          <a:p>
            <a:pPr indent="0" lvl="0" marL="457200" rtl="0" algn="l">
              <a:spcBef>
                <a:spcPts val="0"/>
              </a:spcBef>
              <a:spcAft>
                <a:spcPts val="0"/>
              </a:spcAft>
              <a:buNone/>
            </a:pPr>
            <a:br>
              <a:rPr lang="en-US" sz="1700">
                <a:solidFill>
                  <a:schemeClr val="dk2"/>
                </a:solidFill>
              </a:rPr>
            </a:br>
            <a:r>
              <a:rPr lang="en-US" sz="1700">
                <a:solidFill>
                  <a:schemeClr val="dk2"/>
                </a:solidFill>
              </a:rPr>
              <a:t>	</a:t>
            </a:r>
            <a:endParaRPr sz="1700">
              <a:solidFill>
                <a:schemeClr val="dk2"/>
              </a:solidFill>
            </a:endParaRPr>
          </a:p>
        </p:txBody>
      </p:sp>
      <p:pic>
        <p:nvPicPr>
          <p:cNvPr id="372" name="Google Shape;372;p46"/>
          <p:cNvPicPr preferRelativeResize="0"/>
          <p:nvPr/>
        </p:nvPicPr>
        <p:blipFill>
          <a:blip r:embed="rId3">
            <a:alphaModFix/>
          </a:blip>
          <a:stretch>
            <a:fillRect/>
          </a:stretch>
        </p:blipFill>
        <p:spPr>
          <a:xfrm>
            <a:off x="6495875" y="5057282"/>
            <a:ext cx="2704449" cy="18007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7"/>
          <p:cNvSpPr txBox="1"/>
          <p:nvPr>
            <p:ph type="title"/>
          </p:nvPr>
        </p:nvSpPr>
        <p:spPr>
          <a:xfrm>
            <a:off x="311700" y="363400"/>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Advisory Committee Elections</a:t>
            </a:r>
            <a:endParaRPr b="1" sz="3600">
              <a:solidFill>
                <a:schemeClr val="dk2"/>
              </a:solidFill>
            </a:endParaRPr>
          </a:p>
        </p:txBody>
      </p:sp>
      <p:sp>
        <p:nvSpPr>
          <p:cNvPr id="378" name="Google Shape;378;p47"/>
          <p:cNvSpPr txBox="1"/>
          <p:nvPr>
            <p:ph idx="1" type="body"/>
          </p:nvPr>
        </p:nvSpPr>
        <p:spPr>
          <a:xfrm>
            <a:off x="311700" y="1456250"/>
            <a:ext cx="8520600" cy="4860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US" sz="2000"/>
              <a:t>All Committee Members must be nominated and elected to Committee annually.  Term is October 1 through September 30.</a:t>
            </a:r>
            <a:endParaRPr sz="2000"/>
          </a:p>
          <a:p>
            <a:pPr indent="0" lvl="0" marL="0" rtl="0" algn="l">
              <a:lnSpc>
                <a:spcPct val="95000"/>
              </a:lnSpc>
              <a:spcBef>
                <a:spcPts val="1000"/>
              </a:spcBef>
              <a:spcAft>
                <a:spcPts val="0"/>
              </a:spcAft>
              <a:buNone/>
            </a:pPr>
            <a:r>
              <a:rPr lang="en-US" sz="2000"/>
              <a:t>Committee </a:t>
            </a:r>
            <a:r>
              <a:rPr b="1" lang="en-US" sz="2000"/>
              <a:t>Members</a:t>
            </a:r>
            <a:r>
              <a:rPr lang="en-US" sz="2000"/>
              <a:t> may serve </a:t>
            </a:r>
            <a:r>
              <a:rPr b="1" lang="en-US" sz="2000" u="sng"/>
              <a:t>unlimited</a:t>
            </a:r>
            <a:r>
              <a:rPr lang="en-US" sz="2000"/>
              <a:t> number of terms.</a:t>
            </a:r>
            <a:endParaRPr sz="2000"/>
          </a:p>
          <a:p>
            <a:pPr indent="0" lvl="0" marL="0" rtl="0" algn="l">
              <a:lnSpc>
                <a:spcPct val="95000"/>
              </a:lnSpc>
              <a:spcBef>
                <a:spcPts val="1000"/>
              </a:spcBef>
              <a:spcAft>
                <a:spcPts val="0"/>
              </a:spcAft>
              <a:buNone/>
            </a:pPr>
            <a:r>
              <a:rPr lang="en-US" sz="2000"/>
              <a:t>Committee </a:t>
            </a:r>
            <a:r>
              <a:rPr b="1" lang="en-US" sz="2000"/>
              <a:t>Officers</a:t>
            </a:r>
            <a:r>
              <a:rPr lang="en-US" sz="2000"/>
              <a:t> may serve </a:t>
            </a:r>
            <a:r>
              <a:rPr b="1" lang="en-US" sz="2000" u="sng"/>
              <a:t>two</a:t>
            </a:r>
            <a:r>
              <a:rPr lang="en-US" sz="2000"/>
              <a:t> terms consecutively.</a:t>
            </a:r>
            <a:endParaRPr sz="2000"/>
          </a:p>
          <a:p>
            <a:pPr indent="0" lvl="0" marL="0" rtl="0" algn="l">
              <a:lnSpc>
                <a:spcPct val="95000"/>
              </a:lnSpc>
              <a:spcBef>
                <a:spcPts val="1000"/>
              </a:spcBef>
              <a:spcAft>
                <a:spcPts val="0"/>
              </a:spcAft>
              <a:buNone/>
            </a:pPr>
            <a:r>
              <a:t/>
            </a:r>
            <a:endParaRPr sz="2000"/>
          </a:p>
          <a:p>
            <a:pPr indent="0" lvl="0" marL="0" rtl="0" algn="l">
              <a:lnSpc>
                <a:spcPct val="95000"/>
              </a:lnSpc>
              <a:spcBef>
                <a:spcPts val="1000"/>
              </a:spcBef>
              <a:spcAft>
                <a:spcPts val="0"/>
              </a:spcAft>
              <a:buNone/>
            </a:pPr>
            <a:r>
              <a:rPr lang="en-US" sz="2000"/>
              <a:t>Nominations for </a:t>
            </a:r>
            <a:r>
              <a:rPr b="1" lang="en-US" sz="2000"/>
              <a:t>members</a:t>
            </a:r>
            <a:r>
              <a:rPr lang="en-US" sz="2000"/>
              <a:t>: July 1, 2023 - July 31, 2023.</a:t>
            </a:r>
            <a:endParaRPr sz="2000"/>
          </a:p>
          <a:p>
            <a:pPr indent="0" lvl="0" marL="0" rtl="0" algn="l">
              <a:lnSpc>
                <a:spcPct val="95000"/>
              </a:lnSpc>
              <a:spcBef>
                <a:spcPts val="1000"/>
              </a:spcBef>
              <a:spcAft>
                <a:spcPts val="0"/>
              </a:spcAft>
              <a:buNone/>
            </a:pPr>
            <a:r>
              <a:rPr lang="en-US" sz="2000"/>
              <a:t>Nominations for members accepted via </a:t>
            </a:r>
            <a:r>
              <a:rPr lang="en-US" sz="2000" u="sng">
                <a:solidFill>
                  <a:schemeClr val="hlink"/>
                </a:solidFill>
                <a:hlinkClick r:id="rId3"/>
              </a:rPr>
              <a:t>hmis-advisory@hsncfl.org</a:t>
            </a:r>
            <a:r>
              <a:rPr lang="en-US" sz="2000"/>
              <a:t>.</a:t>
            </a:r>
            <a:endParaRPr sz="2000"/>
          </a:p>
          <a:p>
            <a:pPr indent="0" lvl="0" marL="0" rtl="0" algn="l">
              <a:lnSpc>
                <a:spcPct val="95000"/>
              </a:lnSpc>
              <a:spcBef>
                <a:spcPts val="1000"/>
              </a:spcBef>
              <a:spcAft>
                <a:spcPts val="0"/>
              </a:spcAft>
              <a:buNone/>
            </a:pPr>
            <a:r>
              <a:rPr lang="en-US" sz="2000"/>
              <a:t>	May be self-nominated or nominate another (must accept).</a:t>
            </a:r>
            <a:endParaRPr sz="2000"/>
          </a:p>
          <a:p>
            <a:pPr indent="0" lvl="0" marL="0" rtl="0" algn="l">
              <a:lnSpc>
                <a:spcPct val="95000"/>
              </a:lnSpc>
              <a:spcBef>
                <a:spcPts val="1000"/>
              </a:spcBef>
              <a:spcAft>
                <a:spcPts val="0"/>
              </a:spcAft>
              <a:buNone/>
            </a:pPr>
            <a:r>
              <a:rPr lang="en-US" sz="2000"/>
              <a:t>Elections held between August 1-20 (dates determined by committee)</a:t>
            </a:r>
            <a:endParaRPr sz="2000"/>
          </a:p>
          <a:p>
            <a:pPr indent="0" lvl="0" marL="0" rtl="0" algn="l">
              <a:lnSpc>
                <a:spcPct val="95000"/>
              </a:lnSpc>
              <a:spcBef>
                <a:spcPts val="1000"/>
              </a:spcBef>
              <a:spcAft>
                <a:spcPts val="0"/>
              </a:spcAft>
              <a:buNone/>
            </a:pPr>
            <a:r>
              <a:rPr lang="en-US" sz="2000"/>
              <a:t>	All voting will be conducted virtually - all HMIS stakeholders may vote.</a:t>
            </a:r>
            <a:endParaRPr sz="2000"/>
          </a:p>
          <a:p>
            <a:pPr indent="0" lvl="0" marL="0" rtl="0" algn="l">
              <a:lnSpc>
                <a:spcPct val="95000"/>
              </a:lnSpc>
              <a:spcBef>
                <a:spcPts val="1000"/>
              </a:spcBef>
              <a:spcAft>
                <a:spcPts val="0"/>
              </a:spcAft>
              <a:buNone/>
            </a:pPr>
            <a:r>
              <a:rPr b="1" lang="en-US" sz="2000"/>
              <a:t>Officer</a:t>
            </a:r>
            <a:r>
              <a:rPr lang="en-US" sz="2000"/>
              <a:t> nominations August 25-31.  Elections by committee 2nd Tuesday in September.</a:t>
            </a:r>
            <a:endParaRPr sz="2000"/>
          </a:p>
          <a:p>
            <a:pPr indent="0" lvl="0" marL="0" rtl="0" algn="l">
              <a:lnSpc>
                <a:spcPct val="95000"/>
              </a:lnSpc>
              <a:spcBef>
                <a:spcPts val="1000"/>
              </a:spcBef>
              <a:spcAft>
                <a:spcPts val="0"/>
              </a:spcAft>
              <a:buSzPts val="770"/>
              <a:buNone/>
            </a:pPr>
            <a:r>
              <a:t/>
            </a:r>
            <a:endParaRPr sz="2000"/>
          </a:p>
          <a:p>
            <a:pPr indent="0" lvl="0" marL="0" rtl="0" algn="l">
              <a:lnSpc>
                <a:spcPct val="95000"/>
              </a:lnSpc>
              <a:spcBef>
                <a:spcPts val="0"/>
              </a:spcBef>
              <a:spcAft>
                <a:spcPts val="0"/>
              </a:spcAft>
              <a:buSzPts val="770"/>
              <a:buNone/>
            </a:pPr>
            <a:r>
              <a:t/>
            </a:r>
            <a:endParaRPr sz="1260"/>
          </a:p>
        </p:txBody>
      </p:sp>
      <p:cxnSp>
        <p:nvCxnSpPr>
          <p:cNvPr id="379" name="Google Shape;379;p47"/>
          <p:cNvCxnSpPr/>
          <p:nvPr/>
        </p:nvCxnSpPr>
        <p:spPr>
          <a:xfrm>
            <a:off x="432300" y="3222675"/>
            <a:ext cx="8194200" cy="19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8"/>
          <p:cNvSpPr txBox="1"/>
          <p:nvPr>
            <p:ph type="ctrTitle"/>
          </p:nvPr>
        </p:nvSpPr>
        <p:spPr>
          <a:xfrm>
            <a:off x="157725" y="595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HSN University Training</a:t>
            </a:r>
            <a:endParaRPr/>
          </a:p>
        </p:txBody>
      </p:sp>
      <p:sp>
        <p:nvSpPr>
          <p:cNvPr id="385" name="Google Shape;385;p48"/>
          <p:cNvSpPr txBox="1"/>
          <p:nvPr>
            <p:ph idx="1" type="subTitle"/>
          </p:nvPr>
        </p:nvSpPr>
        <p:spPr>
          <a:xfrm>
            <a:off x="670700" y="1400175"/>
            <a:ext cx="8232900" cy="5386500"/>
          </a:xfrm>
          <a:prstGeom prst="rect">
            <a:avLst/>
          </a:prstGeom>
        </p:spPr>
        <p:txBody>
          <a:bodyPr anchorCtr="0" anchor="t" bIns="91425" lIns="91425" spcFirstLastPara="1" rIns="91425" wrap="square" tIns="91425">
            <a:noAutofit/>
          </a:bodyPr>
          <a:lstStyle/>
          <a:p>
            <a:pPr indent="0" lvl="0" marL="457200" rtl="0" algn="ctr">
              <a:lnSpc>
                <a:spcPct val="100000"/>
              </a:lnSpc>
              <a:spcBef>
                <a:spcPts val="0"/>
              </a:spcBef>
              <a:spcAft>
                <a:spcPts val="0"/>
              </a:spcAft>
              <a:buNone/>
            </a:pPr>
            <a:r>
              <a:rPr b="1" lang="en-US" sz="1800">
                <a:solidFill>
                  <a:srgbClr val="002060"/>
                </a:solidFill>
                <a:latin typeface="Arial"/>
                <a:ea typeface="Arial"/>
                <a:cs typeface="Arial"/>
                <a:sym typeface="Arial"/>
              </a:rPr>
              <a:t>The new, self-guided virtual HMIS 101 course in HSN University was officially launched on February 6th, 2023. </a:t>
            </a:r>
            <a:endParaRPr b="1" sz="1800">
              <a:solidFill>
                <a:srgbClr val="002060"/>
              </a:solidFill>
              <a:latin typeface="Arial"/>
              <a:ea typeface="Arial"/>
              <a:cs typeface="Arial"/>
              <a:sym typeface="Arial"/>
            </a:endParaRPr>
          </a:p>
          <a:p>
            <a:pPr indent="0" lvl="0" marL="457200" rtl="0" algn="ctr">
              <a:lnSpc>
                <a:spcPct val="100000"/>
              </a:lnSpc>
              <a:spcBef>
                <a:spcPts val="1000"/>
              </a:spcBef>
              <a:spcAft>
                <a:spcPts val="0"/>
              </a:spcAft>
              <a:buNone/>
            </a:pPr>
            <a:r>
              <a:rPr b="1" lang="en-US" sz="1600">
                <a:solidFill>
                  <a:srgbClr val="002060"/>
                </a:solidFill>
                <a:highlight>
                  <a:srgbClr val="FFFF00"/>
                </a:highlight>
                <a:latin typeface="Arial"/>
                <a:ea typeface="Arial"/>
                <a:cs typeface="Arial"/>
                <a:sym typeface="Arial"/>
              </a:rPr>
              <a:t>To date, we have around 25 successful course completions and several more in progress right now!</a:t>
            </a:r>
            <a:endParaRPr b="1" sz="1600">
              <a:solidFill>
                <a:srgbClr val="002060"/>
              </a:solidFill>
              <a:highlight>
                <a:srgbClr val="FFFF00"/>
              </a:highlight>
              <a:latin typeface="Arial"/>
              <a:ea typeface="Arial"/>
              <a:cs typeface="Arial"/>
              <a:sym typeface="Arial"/>
            </a:endParaRPr>
          </a:p>
          <a:p>
            <a:pPr indent="0" lvl="0" marL="457200" rtl="0" algn="ctr">
              <a:lnSpc>
                <a:spcPct val="100000"/>
              </a:lnSpc>
              <a:spcBef>
                <a:spcPts val="1000"/>
              </a:spcBef>
              <a:spcAft>
                <a:spcPts val="0"/>
              </a:spcAft>
              <a:buNone/>
            </a:pPr>
            <a:r>
              <a:t/>
            </a:r>
            <a:endParaRPr b="1" sz="100">
              <a:solidFill>
                <a:srgbClr val="002060"/>
              </a:solidFill>
              <a:latin typeface="Arial"/>
              <a:ea typeface="Arial"/>
              <a:cs typeface="Arial"/>
              <a:sym typeface="Arial"/>
            </a:endParaRPr>
          </a:p>
          <a:p>
            <a:pPr indent="-330200" lvl="0" marL="457200" rtl="0" algn="l">
              <a:lnSpc>
                <a:spcPct val="100000"/>
              </a:lnSpc>
              <a:spcBef>
                <a:spcPts val="1000"/>
              </a:spcBef>
              <a:spcAft>
                <a:spcPts val="0"/>
              </a:spcAft>
              <a:buClr>
                <a:srgbClr val="002060"/>
              </a:buClr>
              <a:buSzPts val="1600"/>
              <a:buChar char="●"/>
            </a:pPr>
            <a:r>
              <a:rPr lang="en-US" sz="1600">
                <a:solidFill>
                  <a:srgbClr val="002060"/>
                </a:solidFill>
                <a:latin typeface="Arial"/>
                <a:ea typeface="Arial"/>
                <a:cs typeface="Arial"/>
                <a:sym typeface="Arial"/>
              </a:rPr>
              <a:t>No more waiting for 1st and 3rd Tuesday to train</a:t>
            </a:r>
            <a:endParaRPr sz="1600">
              <a:solidFill>
                <a:srgbClr val="002060"/>
              </a:solidFill>
              <a:latin typeface="Arial"/>
              <a:ea typeface="Arial"/>
              <a:cs typeface="Arial"/>
              <a:sym typeface="Arial"/>
            </a:endParaRPr>
          </a:p>
          <a:p>
            <a:pPr indent="-330200" lvl="0" marL="457200" rtl="0" algn="l">
              <a:lnSpc>
                <a:spcPct val="100000"/>
              </a:lnSpc>
              <a:spcBef>
                <a:spcPts val="0"/>
              </a:spcBef>
              <a:spcAft>
                <a:spcPts val="0"/>
              </a:spcAft>
              <a:buClr>
                <a:srgbClr val="002060"/>
              </a:buClr>
              <a:buSzPts val="1600"/>
              <a:buChar char="●"/>
            </a:pPr>
            <a:r>
              <a:rPr lang="en-US" sz="1600">
                <a:solidFill>
                  <a:srgbClr val="002060"/>
                </a:solidFill>
                <a:latin typeface="Arial"/>
                <a:ea typeface="Arial"/>
                <a:cs typeface="Arial"/>
                <a:sym typeface="Arial"/>
              </a:rPr>
              <a:t>Audio and visual support all throughout</a:t>
            </a:r>
            <a:endParaRPr sz="1600">
              <a:solidFill>
                <a:srgbClr val="002060"/>
              </a:solidFill>
              <a:latin typeface="Arial"/>
              <a:ea typeface="Arial"/>
              <a:cs typeface="Arial"/>
              <a:sym typeface="Arial"/>
            </a:endParaRPr>
          </a:p>
          <a:p>
            <a:pPr indent="-330200" lvl="0" marL="457200" rtl="0" algn="l">
              <a:lnSpc>
                <a:spcPct val="100000"/>
              </a:lnSpc>
              <a:spcBef>
                <a:spcPts val="0"/>
              </a:spcBef>
              <a:spcAft>
                <a:spcPts val="0"/>
              </a:spcAft>
              <a:buClr>
                <a:srgbClr val="002060"/>
              </a:buClr>
              <a:buSzPts val="1600"/>
              <a:buChar char="●"/>
            </a:pPr>
            <a:r>
              <a:rPr lang="en-US" sz="1600">
                <a:solidFill>
                  <a:srgbClr val="002060"/>
                </a:solidFill>
                <a:latin typeface="Arial"/>
                <a:ea typeface="Arial"/>
                <a:cs typeface="Arial"/>
                <a:sym typeface="Arial"/>
              </a:rPr>
              <a:t>Complete conveniently on your own schedule</a:t>
            </a:r>
            <a:endParaRPr sz="1600">
              <a:solidFill>
                <a:srgbClr val="002060"/>
              </a:solidFill>
              <a:latin typeface="Arial"/>
              <a:ea typeface="Arial"/>
              <a:cs typeface="Arial"/>
              <a:sym typeface="Arial"/>
            </a:endParaRPr>
          </a:p>
          <a:p>
            <a:pPr indent="-330200" lvl="0" marL="4572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Support available via Live support hours and the Helpdesk</a:t>
            </a:r>
            <a:endParaRPr sz="1600">
              <a:solidFill>
                <a:srgbClr val="002060"/>
              </a:solidFill>
              <a:latin typeface="Arial"/>
              <a:ea typeface="Arial"/>
              <a:cs typeface="Arial"/>
              <a:sym typeface="Arial"/>
            </a:endParaRPr>
          </a:p>
          <a:p>
            <a:pPr indent="-330200" lvl="0" marL="4572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Live training still able to be scheduled as needed</a:t>
            </a:r>
            <a:endParaRPr sz="1600">
              <a:solidFill>
                <a:srgbClr val="002060"/>
              </a:solidFill>
              <a:latin typeface="Arial"/>
              <a:ea typeface="Arial"/>
              <a:cs typeface="Arial"/>
              <a:sym typeface="Arial"/>
            </a:endParaRPr>
          </a:p>
          <a:p>
            <a:pPr indent="-330200" lvl="0" marL="4572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Access to the live system provided 1-3 business days after requirements are met. </a:t>
            </a:r>
            <a:endParaRPr sz="1600">
              <a:solidFill>
                <a:srgbClr val="002060"/>
              </a:solidFill>
              <a:latin typeface="Arial"/>
              <a:ea typeface="Arial"/>
              <a:cs typeface="Arial"/>
              <a:sym typeface="Arial"/>
            </a:endParaRPr>
          </a:p>
          <a:p>
            <a:pPr indent="0" lvl="0" marL="0" rtl="0" algn="l">
              <a:lnSpc>
                <a:spcPct val="100000"/>
              </a:lnSpc>
              <a:spcBef>
                <a:spcPts val="1000"/>
              </a:spcBef>
              <a:spcAft>
                <a:spcPts val="0"/>
              </a:spcAft>
              <a:buNone/>
            </a:pPr>
            <a:r>
              <a:rPr b="1" lang="en-US" sz="1600">
                <a:solidFill>
                  <a:srgbClr val="002060"/>
                </a:solidFill>
                <a:latin typeface="Arial"/>
                <a:ea typeface="Arial"/>
                <a:cs typeface="Arial"/>
                <a:sym typeface="Arial"/>
              </a:rPr>
              <a:t>Requirements include:</a:t>
            </a:r>
            <a:endParaRPr b="1" sz="1600">
              <a:solidFill>
                <a:srgbClr val="002060"/>
              </a:solidFill>
              <a:latin typeface="Arial"/>
              <a:ea typeface="Arial"/>
              <a:cs typeface="Arial"/>
              <a:sym typeface="Arial"/>
            </a:endParaRPr>
          </a:p>
          <a:p>
            <a:pPr indent="-330200" lvl="1" marL="1371600" rtl="0" algn="l">
              <a:lnSpc>
                <a:spcPct val="100000"/>
              </a:lnSpc>
              <a:spcBef>
                <a:spcPts val="1000"/>
              </a:spcBef>
              <a:spcAft>
                <a:spcPts val="0"/>
              </a:spcAft>
              <a:buClr>
                <a:srgbClr val="002060"/>
              </a:buClr>
              <a:buSzPts val="1600"/>
              <a:buFont typeface="Arial"/>
              <a:buChar char="○"/>
            </a:pPr>
            <a:r>
              <a:rPr lang="en-US" sz="1600">
                <a:solidFill>
                  <a:srgbClr val="002060"/>
                </a:solidFill>
                <a:latin typeface="Arial"/>
                <a:ea typeface="Arial"/>
                <a:cs typeface="Arial"/>
                <a:sym typeface="Arial"/>
              </a:rPr>
              <a:t>Completion of all required course modules; </a:t>
            </a:r>
            <a:endParaRPr sz="1600">
              <a:solidFill>
                <a:srgbClr val="002060"/>
              </a:solidFill>
              <a:latin typeface="Arial"/>
              <a:ea typeface="Arial"/>
              <a:cs typeface="Arial"/>
              <a:sym typeface="Arial"/>
            </a:endParaRPr>
          </a:p>
          <a:p>
            <a:pPr indent="-330200" lvl="1" marL="13716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Demonstration knowledge in the practical portion of the training by completing required tasks/workflows in the HMIS training site;</a:t>
            </a:r>
            <a:endParaRPr sz="1600">
              <a:solidFill>
                <a:srgbClr val="002060"/>
              </a:solidFill>
              <a:latin typeface="Arial"/>
              <a:ea typeface="Arial"/>
              <a:cs typeface="Arial"/>
              <a:sym typeface="Arial"/>
            </a:endParaRPr>
          </a:p>
          <a:p>
            <a:pPr indent="-330200" lvl="1" marL="13716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Review, sign and submit the HMIS User Agreement</a:t>
            </a:r>
            <a:endParaRPr b="1" i="1" sz="1600">
              <a:solidFill>
                <a:srgbClr val="002060"/>
              </a:solidFill>
              <a:highlight>
                <a:srgbClr val="FFFF00"/>
              </a:highlight>
              <a:latin typeface="Arial"/>
              <a:ea typeface="Arial"/>
              <a:cs typeface="Arial"/>
              <a:sym typeface="Arial"/>
            </a:endParaRPr>
          </a:p>
          <a:p>
            <a:pPr indent="0" lvl="0" marL="0" marR="0" rtl="0" algn="l">
              <a:lnSpc>
                <a:spcPct val="150000"/>
              </a:lnSpc>
              <a:spcBef>
                <a:spcPts val="1000"/>
              </a:spcBef>
              <a:spcAft>
                <a:spcPts val="0"/>
              </a:spcAft>
              <a:buNone/>
            </a:pPr>
            <a:r>
              <a:rPr lang="en-US" sz="1900">
                <a:solidFill>
                  <a:srgbClr val="002060"/>
                </a:solidFill>
                <a:latin typeface="Arial"/>
                <a:ea typeface="Arial"/>
                <a:cs typeface="Arial"/>
                <a:sym typeface="Arial"/>
              </a:rPr>
              <a:t>Upcoming: Virtual courses for HMIS 102: SSVF, Street Outreach &amp; PATH</a:t>
            </a:r>
            <a:endParaRPr sz="1900">
              <a:solidFill>
                <a:srgbClr val="00206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9"/>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p>
        </p:txBody>
      </p:sp>
      <p:sp>
        <p:nvSpPr>
          <p:cNvPr id="391" name="Google Shape;391;p49"/>
          <p:cNvSpPr txBox="1"/>
          <p:nvPr>
            <p:ph idx="1" type="body"/>
          </p:nvPr>
        </p:nvSpPr>
        <p:spPr>
          <a:xfrm>
            <a:off x="457200" y="595525"/>
            <a:ext cx="8229600" cy="5713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1700">
                <a:solidFill>
                  <a:schemeClr val="dk1"/>
                </a:solidFill>
              </a:rPr>
              <a:t>Our r</a:t>
            </a:r>
            <a:r>
              <a:rPr b="1" lang="en-US" sz="1700">
                <a:solidFill>
                  <a:schemeClr val="dk1"/>
                </a:solidFill>
              </a:rPr>
              <a:t>outine monthly training calendar:</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1st &amp; 3rd Tuesday: HMIS 101 New User Training (9a - 2p)</a:t>
            </a:r>
            <a:endParaRPr b="1" i="1" sz="1700">
              <a:solidFill>
                <a:schemeClr val="dk1"/>
              </a:solidFill>
            </a:endParaRPr>
          </a:p>
          <a:p>
            <a:pPr indent="0" lvl="0" marL="0" rtl="0" algn="l">
              <a:lnSpc>
                <a:spcPct val="115000"/>
              </a:lnSpc>
              <a:spcBef>
                <a:spcPts val="640"/>
              </a:spcBef>
              <a:spcAft>
                <a:spcPts val="0"/>
              </a:spcAft>
              <a:buNone/>
            </a:pPr>
            <a:r>
              <a:rPr lang="en-US" sz="1700">
                <a:solidFill>
                  <a:schemeClr val="dk1"/>
                </a:solidFill>
              </a:rPr>
              <a:t>2nd &amp; 4th Wednesday: HMIS 101/102 Refreshers (2p - 4p)</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3rd Tuesday: ClientTrack Introduction to Reports Training</a:t>
            </a:r>
            <a:r>
              <a:rPr lang="en-US" sz="1700">
                <a:solidFill>
                  <a:schemeClr val="dk1"/>
                </a:solidFill>
              </a:rPr>
              <a:t> (3p - 4:30p)</a:t>
            </a:r>
            <a:endParaRPr sz="1700">
              <a:solidFill>
                <a:schemeClr val="dk1"/>
              </a:solidFill>
            </a:endParaRPr>
          </a:p>
          <a:p>
            <a:pPr indent="0" lvl="0" marL="0" rtl="0" algn="l">
              <a:lnSpc>
                <a:spcPct val="115000"/>
              </a:lnSpc>
              <a:spcBef>
                <a:spcPts val="640"/>
              </a:spcBef>
              <a:spcAft>
                <a:spcPts val="0"/>
              </a:spcAft>
              <a:buNone/>
            </a:pPr>
            <a:r>
              <a:t/>
            </a:r>
            <a:endParaRPr sz="500">
              <a:solidFill>
                <a:schemeClr val="dk1"/>
              </a:solidFill>
            </a:endParaRPr>
          </a:p>
          <a:p>
            <a:pPr indent="0" lvl="0" marL="0" rtl="0" algn="l">
              <a:lnSpc>
                <a:spcPct val="115000"/>
              </a:lnSpc>
              <a:spcBef>
                <a:spcPts val="640"/>
              </a:spcBef>
              <a:spcAft>
                <a:spcPts val="0"/>
              </a:spcAft>
              <a:buNone/>
            </a:pPr>
            <a:r>
              <a:rPr b="1" lang="en-US" sz="1700">
                <a:solidFill>
                  <a:schemeClr val="dk1"/>
                </a:solidFill>
              </a:rPr>
              <a:t>Ad-Hoc Reports Training (request via HMIS Support Ticket)</a:t>
            </a:r>
            <a:endParaRPr b="1" sz="1700">
              <a:solidFill>
                <a:schemeClr val="dk1"/>
              </a:solidFill>
            </a:endParaRPr>
          </a:p>
          <a:p>
            <a:pPr indent="0" lvl="0" marL="0" rtl="0" algn="l">
              <a:lnSpc>
                <a:spcPct val="115000"/>
              </a:lnSpc>
              <a:spcBef>
                <a:spcPts val="640"/>
              </a:spcBef>
              <a:spcAft>
                <a:spcPts val="0"/>
              </a:spcAft>
              <a:buNone/>
            </a:pPr>
            <a:r>
              <a:rPr lang="en-US" sz="1700">
                <a:solidFill>
                  <a:schemeClr val="dk1"/>
                </a:solidFill>
              </a:rPr>
              <a:t>APR/CAPER in ClientTrack</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Everyday Reporting in ClientTrack </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Explore Data Explorer</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Data Quality Workshop</a:t>
            </a:r>
            <a:endParaRPr sz="1700">
              <a:solidFill>
                <a:schemeClr val="dk1"/>
              </a:solidFill>
            </a:endParaRPr>
          </a:p>
          <a:p>
            <a:pPr indent="0" lvl="0" marL="0" rtl="0" algn="l">
              <a:lnSpc>
                <a:spcPct val="115000"/>
              </a:lnSpc>
              <a:spcBef>
                <a:spcPts val="640"/>
              </a:spcBef>
              <a:spcAft>
                <a:spcPts val="0"/>
              </a:spcAft>
              <a:buNone/>
            </a:pPr>
            <a:r>
              <a:t/>
            </a:r>
            <a:endParaRPr i="1" sz="400">
              <a:solidFill>
                <a:schemeClr val="dk1"/>
              </a:solidFill>
            </a:endParaRPr>
          </a:p>
          <a:p>
            <a:pPr indent="0" lvl="0" marL="0" rtl="0" algn="l">
              <a:lnSpc>
                <a:spcPct val="115000"/>
              </a:lnSpc>
              <a:spcBef>
                <a:spcPts val="640"/>
              </a:spcBef>
              <a:spcAft>
                <a:spcPts val="0"/>
              </a:spcAft>
              <a:buNone/>
            </a:pPr>
            <a:r>
              <a:rPr lang="en-US" sz="1500" u="sng">
                <a:solidFill>
                  <a:schemeClr val="hlink"/>
                </a:solidFill>
                <a:hlinkClick r:id="rId3"/>
              </a:rPr>
              <a:t>Join</a:t>
            </a:r>
            <a:r>
              <a:rPr lang="en-US" sz="1500">
                <a:solidFill>
                  <a:schemeClr val="dk1"/>
                </a:solidFill>
              </a:rPr>
              <a:t> us for our office hours M/W from 1p - 2p for additional one-on-one HMIS support.</a:t>
            </a:r>
            <a:endParaRPr sz="1500">
              <a:solidFill>
                <a:schemeClr val="dk1"/>
              </a:solidFill>
            </a:endParaRPr>
          </a:p>
          <a:p>
            <a:pPr indent="0" lvl="0" marL="0" rtl="0" algn="l">
              <a:lnSpc>
                <a:spcPct val="115000"/>
              </a:lnSpc>
              <a:spcBef>
                <a:spcPts val="640"/>
              </a:spcBef>
              <a:spcAft>
                <a:spcPts val="0"/>
              </a:spcAft>
              <a:buNone/>
            </a:pPr>
            <a:r>
              <a:t/>
            </a:r>
            <a:endParaRPr b="1" sz="400">
              <a:solidFill>
                <a:srgbClr val="FF0000"/>
              </a:solidFill>
            </a:endParaRPr>
          </a:p>
          <a:p>
            <a:pPr indent="0" lvl="0" marL="0" rtl="0" algn="l">
              <a:lnSpc>
                <a:spcPct val="115000"/>
              </a:lnSpc>
              <a:spcBef>
                <a:spcPts val="640"/>
              </a:spcBef>
              <a:spcAft>
                <a:spcPts val="0"/>
              </a:spcAft>
              <a:buNone/>
            </a:pPr>
            <a:r>
              <a:rPr b="1" lang="en-US" sz="1500">
                <a:solidFill>
                  <a:srgbClr val="FF0000"/>
                </a:solidFill>
              </a:rPr>
              <a:t>Reminders:</a:t>
            </a:r>
            <a:r>
              <a:rPr b="1" lang="en-US" sz="1500">
                <a:solidFill>
                  <a:schemeClr val="dk1"/>
                </a:solidFill>
              </a:rPr>
              <a:t> </a:t>
            </a:r>
            <a:endParaRPr b="1" sz="1500">
              <a:solidFill>
                <a:schemeClr val="dk1"/>
              </a:solidFill>
            </a:endParaRPr>
          </a:p>
          <a:p>
            <a:pPr indent="0" lvl="0" marL="0" rtl="0" algn="l">
              <a:lnSpc>
                <a:spcPct val="115000"/>
              </a:lnSpc>
              <a:spcBef>
                <a:spcPts val="640"/>
              </a:spcBef>
              <a:spcAft>
                <a:spcPts val="0"/>
              </a:spcAft>
              <a:buNone/>
            </a:pPr>
            <a:r>
              <a:rPr i="1" lang="en-US" sz="1500">
                <a:solidFill>
                  <a:schemeClr val="dk1"/>
                </a:solidFill>
              </a:rPr>
              <a:t>All </a:t>
            </a:r>
            <a:r>
              <a:rPr b="1" i="1" lang="en-US" sz="1500">
                <a:solidFill>
                  <a:schemeClr val="dk1"/>
                </a:solidFill>
              </a:rPr>
              <a:t>new user</a:t>
            </a:r>
            <a:r>
              <a:rPr i="1" lang="en-US" sz="1500">
                <a:solidFill>
                  <a:schemeClr val="dk1"/>
                </a:solidFill>
              </a:rPr>
              <a:t> training requests must come through the Agency Liaison.</a:t>
            </a:r>
            <a:endParaRPr sz="1600"/>
          </a:p>
          <a:p>
            <a:pPr indent="0" lvl="0" marL="0" rtl="0" algn="l">
              <a:lnSpc>
                <a:spcPct val="115000"/>
              </a:lnSpc>
              <a:spcBef>
                <a:spcPts val="640"/>
              </a:spcBef>
              <a:spcAft>
                <a:spcPts val="0"/>
              </a:spcAft>
              <a:buNone/>
            </a:pPr>
            <a:r>
              <a:rPr b="1" i="1" lang="en-US"/>
              <a:t>Agency Liaison</a:t>
            </a:r>
            <a:r>
              <a:rPr i="1" lang="en-US"/>
              <a:t> needs to </a:t>
            </a:r>
            <a:r>
              <a:rPr b="1" i="1" lang="en-US"/>
              <a:t>let the HMIS team know ASAP when someone leaves</a:t>
            </a:r>
            <a:endParaRPr b="1" i="1"/>
          </a:p>
          <a:p>
            <a:pPr indent="0" lvl="0" marL="0" rtl="0" algn="l">
              <a:lnSpc>
                <a:spcPct val="115000"/>
              </a:lnSpc>
              <a:spcBef>
                <a:spcPts val="640"/>
              </a:spcBef>
              <a:spcAft>
                <a:spcPts val="0"/>
              </a:spcAft>
              <a:buNone/>
            </a:pPr>
            <a:r>
              <a:rPr b="1" i="1" lang="en-US"/>
              <a:t>the agency</a:t>
            </a:r>
            <a:r>
              <a:rPr i="1" lang="en-US"/>
              <a:t> so we can inactivate accounts. This is to protect the system and keep an accurate count of available subscriptions for assignment.</a:t>
            </a:r>
            <a:endParaRPr i="1"/>
          </a:p>
        </p:txBody>
      </p:sp>
      <p:pic>
        <p:nvPicPr>
          <p:cNvPr id="392" name="Google Shape;392;p49">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0"/>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Data Quality Monitoring</a:t>
            </a:r>
            <a:endParaRPr b="1" sz="2400"/>
          </a:p>
        </p:txBody>
      </p:sp>
      <p:sp>
        <p:nvSpPr>
          <p:cNvPr id="398" name="Google Shape;398;p50"/>
          <p:cNvSpPr txBox="1"/>
          <p:nvPr>
            <p:ph idx="1" type="body"/>
          </p:nvPr>
        </p:nvSpPr>
        <p:spPr>
          <a:xfrm>
            <a:off x="960075" y="1417650"/>
            <a:ext cx="7506000" cy="501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b="1" sz="2400"/>
          </a:p>
          <a:p>
            <a:pPr indent="0" lvl="0" marL="0" rtl="0" algn="l">
              <a:lnSpc>
                <a:spcPct val="115000"/>
              </a:lnSpc>
              <a:spcBef>
                <a:spcPts val="1000"/>
              </a:spcBef>
              <a:spcAft>
                <a:spcPts val="0"/>
              </a:spcAft>
              <a:buNone/>
            </a:pPr>
            <a:r>
              <a:t/>
            </a:r>
            <a:endParaRPr b="1" sz="2400"/>
          </a:p>
          <a:p>
            <a:pPr indent="0" lvl="0" marL="0" rtl="0" algn="l">
              <a:lnSpc>
                <a:spcPct val="115000"/>
              </a:lnSpc>
              <a:spcBef>
                <a:spcPts val="1000"/>
              </a:spcBef>
              <a:spcAft>
                <a:spcPts val="0"/>
              </a:spcAft>
              <a:buNone/>
            </a:pPr>
            <a:r>
              <a:rPr b="1" lang="en-US" sz="2400"/>
              <a:t>What to expect?</a:t>
            </a:r>
            <a:endParaRPr b="1" sz="2400"/>
          </a:p>
          <a:p>
            <a:pPr indent="-342900" lvl="0" marL="457200" marR="0" rtl="0" algn="l">
              <a:lnSpc>
                <a:spcPct val="100000"/>
              </a:lnSpc>
              <a:spcBef>
                <a:spcPts val="1000"/>
              </a:spcBef>
              <a:spcAft>
                <a:spcPts val="0"/>
              </a:spcAft>
              <a:buSzPts val="1800"/>
              <a:buChar char="●"/>
            </a:pPr>
            <a:r>
              <a:rPr lang="en-US" sz="1800"/>
              <a:t>Data Quality Monitors Scheduled for 2023</a:t>
            </a:r>
            <a:endParaRPr sz="1800"/>
          </a:p>
          <a:p>
            <a:pPr indent="-330200" lvl="1" marL="914400" rtl="0" algn="l">
              <a:lnSpc>
                <a:spcPct val="115000"/>
              </a:lnSpc>
              <a:spcBef>
                <a:spcPts val="0"/>
              </a:spcBef>
              <a:spcAft>
                <a:spcPts val="0"/>
              </a:spcAft>
              <a:buSzPts val="1600"/>
              <a:buChar char="○"/>
            </a:pPr>
            <a:r>
              <a:rPr b="1" lang="en-US" sz="1600"/>
              <a:t>Communicated via agency liaisons</a:t>
            </a:r>
            <a:endParaRPr b="1" sz="1600"/>
          </a:p>
          <a:p>
            <a:pPr indent="-330200" lvl="1" marL="914400" rtl="0" algn="l">
              <a:lnSpc>
                <a:spcPct val="115000"/>
              </a:lnSpc>
              <a:spcBef>
                <a:spcPts val="0"/>
              </a:spcBef>
              <a:spcAft>
                <a:spcPts val="0"/>
              </a:spcAft>
              <a:buSzPts val="1600"/>
              <a:buChar char="○"/>
            </a:pPr>
            <a:r>
              <a:rPr b="1" lang="en-US" sz="1600"/>
              <a:t>Primarily focuses on the CoC APR/Data Quality Report</a:t>
            </a:r>
            <a:endParaRPr b="1" sz="1600"/>
          </a:p>
          <a:p>
            <a:pPr indent="-330200" lvl="1" marL="914400" rtl="0" algn="l">
              <a:lnSpc>
                <a:spcPct val="115000"/>
              </a:lnSpc>
              <a:spcBef>
                <a:spcPts val="0"/>
              </a:spcBef>
              <a:spcAft>
                <a:spcPts val="0"/>
              </a:spcAft>
              <a:buSzPts val="1600"/>
              <a:buChar char="○"/>
            </a:pPr>
            <a:r>
              <a:rPr b="1" lang="en-US" sz="1600"/>
              <a:t>We are looking at Q2 for FY22-23 (Jan - March)</a:t>
            </a:r>
            <a:endParaRPr b="1" sz="1600"/>
          </a:p>
          <a:p>
            <a:pPr indent="-330200" lvl="1" marL="914400" rtl="0" algn="l">
              <a:lnSpc>
                <a:spcPct val="115000"/>
              </a:lnSpc>
              <a:spcBef>
                <a:spcPts val="0"/>
              </a:spcBef>
              <a:spcAft>
                <a:spcPts val="0"/>
              </a:spcAft>
              <a:buSzPts val="1600"/>
              <a:buChar char="○"/>
            </a:pPr>
            <a:r>
              <a:rPr b="1" lang="en-US" sz="1600"/>
              <a:t>Supportive Service Only (SSO) project will now be reviewed as well.</a:t>
            </a:r>
            <a:endParaRPr b="1" sz="1600"/>
          </a:p>
          <a:p>
            <a:pPr indent="-342900" lvl="0" marL="457200" rtl="0" algn="l">
              <a:lnSpc>
                <a:spcPct val="115000"/>
              </a:lnSpc>
              <a:spcBef>
                <a:spcPts val="0"/>
              </a:spcBef>
              <a:spcAft>
                <a:spcPts val="0"/>
              </a:spcAft>
              <a:buSzPts val="1800"/>
              <a:buChar char="●"/>
            </a:pPr>
            <a:r>
              <a:rPr lang="en-US" sz="1800"/>
              <a:t>Recommendations for improvements and a timeline for addressing data quality issues</a:t>
            </a:r>
            <a:endParaRPr sz="1800"/>
          </a:p>
          <a:p>
            <a:pPr indent="-342900" lvl="0" marL="457200" rtl="0" algn="l">
              <a:lnSpc>
                <a:spcPct val="115000"/>
              </a:lnSpc>
              <a:spcBef>
                <a:spcPts val="0"/>
              </a:spcBef>
              <a:spcAft>
                <a:spcPts val="0"/>
              </a:spcAft>
              <a:buSzPts val="1800"/>
              <a:buChar char="●"/>
            </a:pPr>
            <a:r>
              <a:rPr lang="en-US" sz="1800"/>
              <a:t>Follow up with a scorecard (grading system)</a:t>
            </a:r>
            <a:endParaRPr sz="1800"/>
          </a:p>
          <a:p>
            <a:pPr indent="-342900" lvl="0" marL="457200" rtl="0" algn="l">
              <a:lnSpc>
                <a:spcPct val="115000"/>
              </a:lnSpc>
              <a:spcBef>
                <a:spcPts val="0"/>
              </a:spcBef>
              <a:spcAft>
                <a:spcPts val="0"/>
              </a:spcAft>
              <a:buSzPts val="1800"/>
              <a:buChar char="●"/>
            </a:pPr>
            <a:r>
              <a:rPr lang="en-US" sz="1800"/>
              <a:t>Targeting agencies with projects that need a little “TLC” this quarter</a:t>
            </a:r>
            <a:endParaRPr sz="1800"/>
          </a:p>
          <a:p>
            <a:pPr indent="0" lvl="0" marL="0" rtl="0" algn="l">
              <a:lnSpc>
                <a:spcPct val="115000"/>
              </a:lnSpc>
              <a:spcBef>
                <a:spcPts val="1000"/>
              </a:spcBef>
              <a:spcAft>
                <a:spcPts val="0"/>
              </a:spcAft>
              <a:buNone/>
            </a:pPr>
            <a:r>
              <a:t/>
            </a:r>
            <a:endParaRPr b="1" sz="1800"/>
          </a:p>
          <a:p>
            <a:pPr indent="0" lvl="0" marL="0" rtl="0" algn="l">
              <a:lnSpc>
                <a:spcPct val="115000"/>
              </a:lnSpc>
              <a:spcBef>
                <a:spcPts val="1000"/>
              </a:spcBef>
              <a:spcAft>
                <a:spcPts val="0"/>
              </a:spcAft>
              <a:buNone/>
            </a:pPr>
            <a:r>
              <a:rPr i="1" lang="en-US" sz="1900"/>
              <a:t>Interested in sitting in on a DQM? Let us know at </a:t>
            </a:r>
            <a:r>
              <a:rPr i="1" lang="en-US" sz="1900" u="sng">
                <a:solidFill>
                  <a:schemeClr val="hlink"/>
                </a:solidFill>
                <a:hlinkClick r:id="rId3"/>
              </a:rPr>
              <a:t>hmis@hsncfl.org</a:t>
            </a:r>
            <a:r>
              <a:rPr i="1" lang="en-US" sz="1900"/>
              <a:t>!</a:t>
            </a:r>
            <a:endParaRPr i="1" sz="1900"/>
          </a:p>
          <a:p>
            <a:pPr indent="0" lvl="0" marL="742950" rtl="0" algn="l">
              <a:lnSpc>
                <a:spcPct val="115000"/>
              </a:lnSpc>
              <a:spcBef>
                <a:spcPts val="1000"/>
              </a:spcBef>
              <a:spcAft>
                <a:spcPts val="0"/>
              </a:spcAft>
              <a:buNone/>
            </a:pPr>
            <a:r>
              <a:t/>
            </a:r>
            <a:endParaRPr b="1" sz="2400"/>
          </a:p>
          <a:p>
            <a:pPr indent="0" lvl="0" marL="342900" rtl="0" algn="l">
              <a:lnSpc>
                <a:spcPct val="115000"/>
              </a:lnSpc>
              <a:spcBef>
                <a:spcPts val="1000"/>
              </a:spcBef>
              <a:spcAft>
                <a:spcPts val="1000"/>
              </a:spcAft>
              <a:buNone/>
            </a:pPr>
            <a:r>
              <a:t/>
            </a:r>
            <a:endParaRPr sz="2400">
              <a:solidFill>
                <a:schemeClr val="dk1"/>
              </a:solidFill>
            </a:endParaRPr>
          </a:p>
        </p:txBody>
      </p:sp>
      <p:pic>
        <p:nvPicPr>
          <p:cNvPr id="399" name="Google Shape;399;p50">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1"/>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Changes to the Data Quality Plan (DQP)</a:t>
            </a:r>
            <a:endParaRPr b="1" sz="2400"/>
          </a:p>
        </p:txBody>
      </p:sp>
      <p:sp>
        <p:nvSpPr>
          <p:cNvPr id="405" name="Google Shape;405;p51"/>
          <p:cNvSpPr txBox="1"/>
          <p:nvPr>
            <p:ph idx="1" type="body"/>
          </p:nvPr>
        </p:nvSpPr>
        <p:spPr>
          <a:xfrm>
            <a:off x="960075" y="1496625"/>
            <a:ext cx="7506000" cy="4932900"/>
          </a:xfrm>
          <a:prstGeom prst="rect">
            <a:avLst/>
          </a:prstGeom>
          <a:noFill/>
          <a:ln>
            <a:noFill/>
          </a:ln>
        </p:spPr>
        <p:txBody>
          <a:bodyPr anchorCtr="0" anchor="t" bIns="45700" lIns="91425" spcFirstLastPara="1" rIns="91425" wrap="square" tIns="45700">
            <a:noAutofit/>
          </a:bodyPr>
          <a:lstStyle/>
          <a:p>
            <a:pPr indent="-349250" lvl="0" marL="457200" rtl="0" algn="l">
              <a:lnSpc>
                <a:spcPct val="115000"/>
              </a:lnSpc>
              <a:spcBef>
                <a:spcPts val="0"/>
              </a:spcBef>
              <a:spcAft>
                <a:spcPts val="0"/>
              </a:spcAft>
              <a:buClr>
                <a:schemeClr val="dk1"/>
              </a:buClr>
              <a:buSzPts val="1900"/>
              <a:buChar char="●"/>
            </a:pPr>
            <a:r>
              <a:rPr lang="en-US" sz="1900">
                <a:solidFill>
                  <a:schemeClr val="dk1"/>
                </a:solidFill>
              </a:rPr>
              <a:t>Once per quarter data quality reports are pulled and data quality scores calculated (instead of monthly)</a:t>
            </a:r>
            <a:endParaRPr sz="1900">
              <a:solidFill>
                <a:schemeClr val="dk1"/>
              </a:solidFill>
            </a:endParaRPr>
          </a:p>
          <a:p>
            <a:pPr indent="-349250" lvl="0" marL="457200" rtl="0" algn="l">
              <a:lnSpc>
                <a:spcPct val="115000"/>
              </a:lnSpc>
              <a:spcBef>
                <a:spcPts val="0"/>
              </a:spcBef>
              <a:spcAft>
                <a:spcPts val="0"/>
              </a:spcAft>
              <a:buSzPts val="1900"/>
              <a:buChar char="●"/>
            </a:pPr>
            <a:r>
              <a:rPr lang="en-US" sz="1900">
                <a:solidFill>
                  <a:schemeClr val="dk1"/>
                </a:solidFill>
              </a:rPr>
              <a:t>T</a:t>
            </a:r>
            <a:r>
              <a:rPr lang="en-US" sz="1900">
                <a:solidFill>
                  <a:schemeClr val="dk1"/>
                </a:solidFill>
              </a:rPr>
              <a:t>argeted DQM invites have been sent to only those agencies who need data quality follow-up for Quarter 2 (instead of inviting ALL agencies)</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US" sz="1900">
                <a:solidFill>
                  <a:schemeClr val="dk1"/>
                </a:solidFill>
              </a:rPr>
              <a:t>Agencies are encouraged to pull data quality reports or APR monthly to review and correct data quality errors</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US" sz="1900">
                <a:solidFill>
                  <a:schemeClr val="dk1"/>
                </a:solidFill>
              </a:rPr>
              <a:t>Additional data quality support can be requested by sending a ticket to </a:t>
            </a:r>
            <a:r>
              <a:rPr lang="en-US" sz="1900" u="sng">
                <a:solidFill>
                  <a:schemeClr val="hlink"/>
                </a:solidFill>
                <a:hlinkClick r:id="rId3"/>
              </a:rPr>
              <a:t>hmis@hsncfl.org</a:t>
            </a:r>
            <a:endParaRPr sz="19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2"/>
          <p:cNvSpPr txBox="1"/>
          <p:nvPr>
            <p:ph type="ctrTitle"/>
          </p:nvPr>
        </p:nvSpPr>
        <p:spPr>
          <a:xfrm>
            <a:off x="685800" y="840675"/>
            <a:ext cx="7772400" cy="147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959"/>
              <a:buFont typeface="Calibri"/>
              <a:buNone/>
            </a:pPr>
            <a:r>
              <a:rPr b="1" lang="en-US" sz="3600"/>
              <a:t>Breakout Rooms Discussion</a:t>
            </a:r>
            <a:endParaRPr b="1" sz="2400"/>
          </a:p>
        </p:txBody>
      </p:sp>
      <p:sp>
        <p:nvSpPr>
          <p:cNvPr id="411" name="Google Shape;411;p52"/>
          <p:cNvSpPr txBox="1"/>
          <p:nvPr/>
        </p:nvSpPr>
        <p:spPr>
          <a:xfrm>
            <a:off x="509825" y="2036600"/>
            <a:ext cx="8048700" cy="37866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US" sz="1800"/>
              <a:t>What are things in ClientTrack that you find </a:t>
            </a:r>
            <a:r>
              <a:rPr lang="en-US" sz="1800"/>
              <a:t>cumbersome</a:t>
            </a:r>
            <a:r>
              <a:rPr lang="en-US" sz="1800"/>
              <a:t>, unclear, and/or could be better?</a:t>
            </a:r>
            <a:endParaRPr sz="1800"/>
          </a:p>
          <a:p>
            <a:pPr indent="-342900" lvl="0" marL="457200" rtl="0" algn="l">
              <a:spcBef>
                <a:spcPts val="0"/>
              </a:spcBef>
              <a:spcAft>
                <a:spcPts val="0"/>
              </a:spcAft>
              <a:buSzPts val="1800"/>
              <a:buChar char="●"/>
            </a:pPr>
            <a:r>
              <a:rPr lang="en-US" sz="1800"/>
              <a:t>Are there any menu options in ClientTrack that you would like to learn more about, or have questions about? </a:t>
            </a:r>
            <a:endParaRPr sz="1800"/>
          </a:p>
          <a:p>
            <a:pPr indent="-342900" lvl="0" marL="457200" rtl="0" algn="l">
              <a:spcBef>
                <a:spcPts val="0"/>
              </a:spcBef>
              <a:spcAft>
                <a:spcPts val="0"/>
              </a:spcAft>
              <a:buSzPts val="1800"/>
              <a:buChar char="●"/>
            </a:pPr>
            <a:r>
              <a:rPr lang="en-US" sz="1800"/>
              <a:t>Do you have suggestions for what you want to see/do differently in ClientTrack?</a:t>
            </a:r>
            <a:endParaRPr sz="1800"/>
          </a:p>
          <a:p>
            <a:pPr indent="-342900" lvl="0" marL="457200" rtl="0" algn="l">
              <a:spcBef>
                <a:spcPts val="0"/>
              </a:spcBef>
              <a:spcAft>
                <a:spcPts val="0"/>
              </a:spcAft>
              <a:buSzPts val="1800"/>
              <a:buChar char="●"/>
            </a:pPr>
            <a:r>
              <a:rPr lang="en-US" sz="1800"/>
              <a:t>Are there parts of ClientTrack that you want to learn more about?</a:t>
            </a:r>
            <a:endParaRPr sz="1800"/>
          </a:p>
          <a:p>
            <a:pPr indent="-342900" lvl="0" marL="457200" rtl="0" algn="l">
              <a:spcBef>
                <a:spcPts val="0"/>
              </a:spcBef>
              <a:spcAft>
                <a:spcPts val="0"/>
              </a:spcAft>
              <a:buSzPts val="1800"/>
              <a:buChar char="●"/>
            </a:pPr>
            <a:r>
              <a:rPr lang="en-US" sz="1800"/>
              <a:t>Have you needed additional support from colleagues, leadership, or HMIS staff to complete tasks? If so, what were the tasks?</a:t>
            </a:r>
            <a:endParaRPr sz="1800"/>
          </a:p>
          <a:p>
            <a:pPr indent="-342900" lvl="0" marL="457200" rtl="0" algn="l">
              <a:spcBef>
                <a:spcPts val="0"/>
              </a:spcBef>
              <a:spcAft>
                <a:spcPts val="0"/>
              </a:spcAft>
              <a:buSzPts val="1800"/>
              <a:buChar char="●"/>
            </a:pPr>
            <a:r>
              <a:rPr lang="en-US" sz="1800"/>
              <a:t>Are you finding the layout and functionality of ClientTrack is enabling you to complete your duties in a more efficient manner? Why or why not?</a:t>
            </a:r>
            <a:endParaRPr sz="1800"/>
          </a:p>
          <a:p>
            <a:pPr indent="-317500" lvl="0" marL="457200" rtl="0" algn="l">
              <a:spcBef>
                <a:spcPts val="0"/>
              </a:spcBef>
              <a:spcAft>
                <a:spcPts val="0"/>
              </a:spcAft>
              <a:buSzPts val="1400"/>
              <a:buChar char="●"/>
            </a:pPr>
            <a:r>
              <a:rPr lang="en-US" sz="1800"/>
              <a:t>Do you have any topic recommendations for upcoming HMIS Advisory Committee meetings?</a:t>
            </a:r>
            <a:r>
              <a:rPr lang="en-U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Agenda</a:t>
            </a:r>
            <a:endParaRPr b="1" sz="3600">
              <a:solidFill>
                <a:srgbClr val="002060"/>
              </a:solidFill>
              <a:latin typeface="Cabin"/>
              <a:ea typeface="Cabin"/>
              <a:cs typeface="Cabin"/>
              <a:sym typeface="Cabin"/>
            </a:endParaRPr>
          </a:p>
        </p:txBody>
      </p:sp>
      <p:sp>
        <p:nvSpPr>
          <p:cNvPr id="86" name="Google Shape;86;p17"/>
          <p:cNvSpPr txBox="1"/>
          <p:nvPr>
            <p:ph idx="1" type="body"/>
          </p:nvPr>
        </p:nvSpPr>
        <p:spPr>
          <a:xfrm>
            <a:off x="462550" y="825475"/>
            <a:ext cx="7640400" cy="5925600"/>
          </a:xfrm>
          <a:prstGeom prst="rect">
            <a:avLst/>
          </a:prstGeom>
          <a:noFill/>
          <a:ln>
            <a:noFill/>
          </a:ln>
        </p:spPr>
        <p:txBody>
          <a:bodyPr anchorCtr="0" anchor="t" bIns="45700" lIns="91425" spcFirstLastPara="1" rIns="91425" wrap="square" tIns="45700">
            <a:noAutofit/>
          </a:bodyPr>
          <a:lstStyle/>
          <a:p>
            <a:pPr indent="-330200" lvl="0" marL="342900" rtl="0" algn="l">
              <a:lnSpc>
                <a:spcPct val="150000"/>
              </a:lnSpc>
              <a:spcBef>
                <a:spcPts val="640"/>
              </a:spcBef>
              <a:spcAft>
                <a:spcPts val="0"/>
              </a:spcAft>
              <a:buClr>
                <a:schemeClr val="dk1"/>
              </a:buClr>
              <a:buSzPts val="1600"/>
              <a:buChar char="●"/>
            </a:pPr>
            <a:r>
              <a:rPr b="1" lang="en-US" sz="1600">
                <a:solidFill>
                  <a:schemeClr val="dk1"/>
                </a:solidFill>
              </a:rPr>
              <a:t>Call to Order</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Committee Roll Call</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Roll Call Vote - </a:t>
            </a:r>
            <a:r>
              <a:rPr b="1" lang="en-US" sz="1600">
                <a:solidFill>
                  <a:schemeClr val="dk1"/>
                </a:solidFill>
              </a:rPr>
              <a:t>Minutes from March 14th, 2023</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Roll Call Vote - Agenda for May 9th, 2023</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HMIS Team Reports:</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YHDP Updates - Special Guest Aja Hunter</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Pathways of Youth - </a:t>
            </a:r>
            <a:r>
              <a:rPr b="1" lang="en-US" sz="1600">
                <a:solidFill>
                  <a:schemeClr val="dk1"/>
                </a:solidFill>
              </a:rPr>
              <a:t>Special</a:t>
            </a:r>
            <a:r>
              <a:rPr b="1" lang="en-US" sz="1600">
                <a:solidFill>
                  <a:schemeClr val="dk1"/>
                </a:solidFill>
              </a:rPr>
              <a:t> Guest Dr. Andrew Sullivan</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PIT/HIC Submission</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County of Homelessness - Proposal</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Data Standards Update</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Referrals Discussion</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Advisory Committee Structure - Upcoming Elections</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Breakout Rooms Discussion - Topic recommendations, concerns, questions about ClientTrack menu options, etc.</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COMMITTEE VOTE - All motions before committee</a:t>
            </a:r>
            <a:endParaRPr b="1" sz="1600"/>
          </a:p>
          <a:p>
            <a:pPr indent="0" lvl="0" marL="342900" rtl="0" algn="l">
              <a:lnSpc>
                <a:spcPct val="150000"/>
              </a:lnSpc>
              <a:spcBef>
                <a:spcPts val="640"/>
              </a:spcBef>
              <a:spcAft>
                <a:spcPts val="0"/>
              </a:spcAft>
              <a:buNone/>
            </a:pPr>
            <a:r>
              <a:t/>
            </a:r>
            <a:endParaRPr b="1"/>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5" name="Shape 415"/>
        <p:cNvGrpSpPr/>
        <p:nvPr/>
      </p:nvGrpSpPr>
      <p:grpSpPr>
        <a:xfrm>
          <a:off x="0" y="0"/>
          <a:ext cx="0" cy="0"/>
          <a:chOff x="0" y="0"/>
          <a:chExt cx="0" cy="0"/>
        </a:xfrm>
      </p:grpSpPr>
      <p:sp>
        <p:nvSpPr>
          <p:cNvPr id="416" name="Google Shape;416;p53"/>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Committee Roll-Call Vote</a:t>
            </a:r>
            <a:endParaRPr/>
          </a:p>
          <a:p>
            <a:pPr indent="0" lvl="0" marL="0" rtl="0" algn="ctr">
              <a:spcBef>
                <a:spcPts val="0"/>
              </a:spcBef>
              <a:spcAft>
                <a:spcPts val="0"/>
              </a:spcAft>
              <a:buNone/>
            </a:pPr>
            <a:r>
              <a:rPr lang="en-US"/>
              <a:t>HMIS Committee Officers</a:t>
            </a:r>
            <a:endParaRPr/>
          </a:p>
        </p:txBody>
      </p:sp>
      <p:sp>
        <p:nvSpPr>
          <p:cNvPr id="417" name="Google Shape;417;p53"/>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4"/>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Committee Roll-Call Vote</a:t>
            </a:r>
            <a:endParaRPr/>
          </a:p>
          <a:p>
            <a:pPr indent="0" lvl="0" marL="0" rtl="0" algn="ctr">
              <a:spcBef>
                <a:spcPts val="0"/>
              </a:spcBef>
              <a:spcAft>
                <a:spcPts val="0"/>
              </a:spcAft>
              <a:buNone/>
            </a:pPr>
            <a:r>
              <a:rPr lang="en-US"/>
              <a:t>Any other motion before committee</a:t>
            </a:r>
            <a:endParaRPr/>
          </a:p>
        </p:txBody>
      </p:sp>
      <p:sp>
        <p:nvSpPr>
          <p:cNvPr id="423" name="Google Shape;423;p54"/>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5"/>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Nominees</a:t>
            </a:r>
            <a:endParaRPr b="1" sz="3600">
              <a:solidFill>
                <a:srgbClr val="002060"/>
              </a:solidFill>
              <a:latin typeface="Cabin"/>
              <a:ea typeface="Cabin"/>
              <a:cs typeface="Cabin"/>
              <a:sym typeface="Cabin"/>
            </a:endParaRPr>
          </a:p>
        </p:txBody>
      </p:sp>
      <p:sp>
        <p:nvSpPr>
          <p:cNvPr id="429" name="Google Shape;429;p55"/>
          <p:cNvSpPr txBox="1"/>
          <p:nvPr>
            <p:ph idx="1" type="body"/>
          </p:nvPr>
        </p:nvSpPr>
        <p:spPr>
          <a:xfrm>
            <a:off x="540375" y="1409150"/>
            <a:ext cx="7640400" cy="4429800"/>
          </a:xfrm>
          <a:prstGeom prst="rect">
            <a:avLst/>
          </a:prstGeom>
          <a:noFill/>
          <a:ln>
            <a:noFill/>
          </a:ln>
        </p:spPr>
        <p:txBody>
          <a:bodyPr anchorCtr="0" anchor="ctr" bIns="45700" lIns="91425" spcFirstLastPara="1" rIns="91425" wrap="square" tIns="45700">
            <a:noAutofit/>
          </a:bodyPr>
          <a:lstStyle/>
          <a:p>
            <a:pPr indent="-355600" lvl="0" marL="457200" rtl="0" algn="l">
              <a:spcBef>
                <a:spcPts val="360"/>
              </a:spcBef>
              <a:spcAft>
                <a:spcPts val="0"/>
              </a:spcAft>
              <a:buSzPts val="2000"/>
              <a:buChar char="●"/>
            </a:pPr>
            <a:r>
              <a:rPr lang="en-US" sz="2000">
                <a:solidFill>
                  <a:schemeClr val="dk1"/>
                </a:solidFill>
              </a:rPr>
              <a:t>Accepting nominations (from supervisors, </a:t>
            </a:r>
            <a:r>
              <a:rPr lang="en-US" sz="2000">
                <a:solidFill>
                  <a:schemeClr val="dk1"/>
                </a:solidFill>
              </a:rPr>
              <a:t>liaisons</a:t>
            </a:r>
            <a:r>
              <a:rPr lang="en-US" sz="2000">
                <a:solidFill>
                  <a:schemeClr val="dk1"/>
                </a:solidFill>
              </a:rPr>
              <a:t>, peers, and self)</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Email </a:t>
            </a:r>
            <a:r>
              <a:rPr lang="en-US" sz="2000" u="sng">
                <a:solidFill>
                  <a:schemeClr val="hlink"/>
                </a:solidFill>
                <a:hlinkClick r:id="rId3"/>
              </a:rPr>
              <a:t>hmis-advisory@hsncfl.org</a:t>
            </a:r>
            <a:endParaRPr sz="2000">
              <a:solidFill>
                <a:schemeClr val="dk1"/>
              </a:solidFill>
            </a:endParaRPr>
          </a:p>
          <a:p>
            <a:pPr indent="-355600" lvl="2" marL="1371600" rtl="0" algn="l">
              <a:spcBef>
                <a:spcPts val="0"/>
              </a:spcBef>
              <a:spcAft>
                <a:spcPts val="0"/>
              </a:spcAft>
              <a:buClr>
                <a:schemeClr val="dk1"/>
              </a:buClr>
              <a:buSzPts val="2000"/>
              <a:buChar char="■"/>
            </a:pPr>
            <a:r>
              <a:rPr lang="en-US" sz="2000">
                <a:solidFill>
                  <a:schemeClr val="dk1"/>
                </a:solidFill>
              </a:rPr>
              <a:t>Include</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Name</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Agency</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Role with HMIS</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How long you have worked in HMIS</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Contact Email</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Contact Telephone Number</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Brief Biography</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highlight>
                  <a:srgbClr val="00FF00"/>
                </a:highlight>
              </a:rPr>
              <a:t>Voting on nominations will be done virtually</a:t>
            </a:r>
            <a:endParaRPr sz="2000">
              <a:solidFill>
                <a:schemeClr val="dk1"/>
              </a:solidFill>
              <a:highlight>
                <a:srgbClr val="00FF00"/>
              </a:highlight>
            </a:endParaRPr>
          </a:p>
          <a:p>
            <a:pPr indent="-355600" lvl="0" marL="457200" rtl="0" algn="l">
              <a:spcBef>
                <a:spcPts val="0"/>
              </a:spcBef>
              <a:spcAft>
                <a:spcPts val="0"/>
              </a:spcAft>
              <a:buClr>
                <a:schemeClr val="dk1"/>
              </a:buClr>
              <a:buSzPts val="2000"/>
              <a:buChar char="●"/>
            </a:pPr>
            <a:r>
              <a:rPr b="1" lang="en-US" sz="2000">
                <a:solidFill>
                  <a:schemeClr val="dk1"/>
                </a:solidFill>
              </a:rPr>
              <a:t>Please be sure that any person nominated is able to commit time to the committee and is willing to participate</a:t>
            </a:r>
            <a:endParaRPr b="1" sz="20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6"/>
          <p:cNvSpPr txBox="1"/>
          <p:nvPr>
            <p:ph type="title"/>
          </p:nvPr>
        </p:nvSpPr>
        <p:spPr>
          <a:xfrm>
            <a:off x="0" y="735825"/>
            <a:ext cx="9144000" cy="1085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4200">
                <a:solidFill>
                  <a:srgbClr val="002060"/>
                </a:solidFill>
                <a:latin typeface="Cabin"/>
                <a:ea typeface="Cabin"/>
                <a:cs typeface="Cabin"/>
                <a:sym typeface="Cabin"/>
              </a:rPr>
              <a:t>Thank you for Attending!</a:t>
            </a:r>
            <a:endParaRPr b="1" sz="42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435" name="Google Shape;435;p56"/>
          <p:cNvSpPr txBox="1"/>
          <p:nvPr>
            <p:ph idx="1" type="body"/>
          </p:nvPr>
        </p:nvSpPr>
        <p:spPr>
          <a:xfrm>
            <a:off x="725850" y="1527300"/>
            <a:ext cx="75243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Next meeting date:</a:t>
            </a:r>
            <a:endParaRPr sz="3500"/>
          </a:p>
          <a:p>
            <a:pPr indent="0" lvl="0" marL="342900" rtl="0" algn="ctr">
              <a:lnSpc>
                <a:spcPct val="90000"/>
              </a:lnSpc>
              <a:spcBef>
                <a:spcPts val="640"/>
              </a:spcBef>
              <a:spcAft>
                <a:spcPts val="0"/>
              </a:spcAft>
              <a:buNone/>
            </a:pPr>
            <a:r>
              <a:t/>
            </a:r>
            <a:endParaRPr sz="3500"/>
          </a:p>
          <a:p>
            <a:pPr indent="0" lvl="0" marL="800100" rtl="0" algn="ctr">
              <a:lnSpc>
                <a:spcPct val="90000"/>
              </a:lnSpc>
              <a:spcBef>
                <a:spcPts val="640"/>
              </a:spcBef>
              <a:spcAft>
                <a:spcPts val="0"/>
              </a:spcAft>
              <a:buNone/>
            </a:pPr>
            <a:r>
              <a:rPr b="1" lang="en-US" sz="3500"/>
              <a:t>Tuesday, July 11th, 2023</a:t>
            </a:r>
            <a:endParaRPr b="1" sz="3500"/>
          </a:p>
          <a:p>
            <a:pPr indent="0" lvl="0" marL="800100" rtl="0" algn="ctr">
              <a:lnSpc>
                <a:spcPct val="90000"/>
              </a:lnSpc>
              <a:spcBef>
                <a:spcPts val="640"/>
              </a:spcBef>
              <a:spcAft>
                <a:spcPts val="0"/>
              </a:spcAft>
              <a:buNone/>
            </a:pPr>
            <a:r>
              <a:rPr b="1" lang="en-US" sz="3500"/>
              <a:t>10:30 am to 12:00 pm</a:t>
            </a:r>
            <a:endParaRPr b="1" sz="3500"/>
          </a:p>
          <a:p>
            <a:pPr indent="0" lvl="0" marL="800100" rtl="0" algn="ctr">
              <a:lnSpc>
                <a:spcPct val="90000"/>
              </a:lnSpc>
              <a:spcBef>
                <a:spcPts val="640"/>
              </a:spcBef>
              <a:spcAft>
                <a:spcPts val="0"/>
              </a:spcAft>
              <a:buNone/>
            </a:pPr>
            <a:r>
              <a:t/>
            </a:r>
            <a:endParaRPr b="1" sz="3500">
              <a:solidFill>
                <a:srgbClr val="FF0000"/>
              </a:solidFill>
            </a:endParaRPr>
          </a:p>
          <a:p>
            <a:pPr indent="0" lvl="0" marL="342900" rtl="0" algn="ctr">
              <a:lnSpc>
                <a:spcPct val="90000"/>
              </a:lnSpc>
              <a:spcBef>
                <a:spcPts val="640"/>
              </a:spcBef>
              <a:spcAft>
                <a:spcPts val="0"/>
              </a:spcAft>
              <a:buNone/>
            </a:pPr>
            <a:r>
              <a:t/>
            </a:r>
            <a:endParaRPr sz="1300"/>
          </a:p>
        </p:txBody>
      </p:sp>
      <p:sp>
        <p:nvSpPr>
          <p:cNvPr id="436" name="Google Shape;436;p56"/>
          <p:cNvSpPr txBox="1"/>
          <p:nvPr/>
        </p:nvSpPr>
        <p:spPr>
          <a:xfrm>
            <a:off x="0" y="5862600"/>
            <a:ext cx="9144000" cy="9954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b="1" lang="en-US">
                <a:solidFill>
                  <a:schemeClr val="dk1"/>
                </a:solidFill>
              </a:rPr>
              <a:t>HMIS Guides, Documents, Training, Acronyms &amp; More</a:t>
            </a:r>
            <a:endParaRPr b="1">
              <a:solidFill>
                <a:schemeClr val="dk1"/>
              </a:solidFill>
            </a:endParaRPr>
          </a:p>
          <a:p>
            <a:pPr indent="0" lvl="0" marL="457200" rtl="0" algn="ctr">
              <a:spcBef>
                <a:spcPts val="640"/>
              </a:spcBef>
              <a:spcAft>
                <a:spcPts val="0"/>
              </a:spcAft>
              <a:buNone/>
            </a:pPr>
            <a:r>
              <a:rPr b="1" lang="en-US" u="sng">
                <a:solidFill>
                  <a:schemeClr val="hlink"/>
                </a:solidFill>
                <a:hlinkClick r:id="rId3"/>
              </a:rPr>
              <a:t>hmiscfl.org</a:t>
            </a:r>
            <a:endParaRPr sz="500"/>
          </a:p>
          <a:p>
            <a:pPr indent="0" lvl="0" marL="457200" marR="0" rtl="0" algn="ctr">
              <a:lnSpc>
                <a:spcPct val="100000"/>
              </a:lnSpc>
              <a:spcBef>
                <a:spcPts val="640"/>
              </a:spcBef>
              <a:spcAft>
                <a:spcPts val="0"/>
              </a:spcAft>
              <a:buNone/>
            </a:pPr>
            <a:r>
              <a:rPr b="1" lang="en-US" u="sng">
                <a:solidFill>
                  <a:schemeClr val="hlink"/>
                </a:solidFill>
              </a:rPr>
              <a:t>https://www.hmiscfl.org/training/datadefinitions/</a:t>
            </a:r>
            <a:endParaRPr b="1" u="sng">
              <a:solidFill>
                <a:schemeClr val="hlink"/>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7"/>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HSN HMIS Team</a:t>
            </a:r>
            <a:r>
              <a:rPr b="1" lang="en-US" sz="3959"/>
              <a:t>	</a:t>
            </a:r>
            <a:endParaRPr b="1" sz="3959"/>
          </a:p>
        </p:txBody>
      </p:sp>
      <p:sp>
        <p:nvSpPr>
          <p:cNvPr id="442" name="Google Shape;442;p57"/>
          <p:cNvSpPr txBox="1"/>
          <p:nvPr>
            <p:ph idx="1" type="body"/>
          </p:nvPr>
        </p:nvSpPr>
        <p:spPr>
          <a:xfrm>
            <a:off x="457200" y="1600200"/>
            <a:ext cx="36873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200"/>
              <a:t>Angel Jones</a:t>
            </a:r>
            <a:endParaRPr b="1" sz="2200"/>
          </a:p>
          <a:p>
            <a:pPr indent="0" lvl="0" marL="0" rtl="0" algn="l">
              <a:spcBef>
                <a:spcPts val="360"/>
              </a:spcBef>
              <a:spcAft>
                <a:spcPts val="0"/>
              </a:spcAft>
              <a:buNone/>
            </a:pPr>
            <a:r>
              <a:rPr lang="en-US" sz="2200"/>
              <a:t>HMIS Operations </a:t>
            </a:r>
            <a:r>
              <a:rPr lang="en-US" sz="2200"/>
              <a:t>Manager</a:t>
            </a:r>
            <a:endParaRPr sz="2200"/>
          </a:p>
          <a:p>
            <a:pPr indent="0" lvl="0" marL="0" rtl="0" algn="l">
              <a:spcBef>
                <a:spcPts val="360"/>
              </a:spcBef>
              <a:spcAft>
                <a:spcPts val="0"/>
              </a:spcAft>
              <a:buNone/>
            </a:pPr>
            <a:r>
              <a:t/>
            </a:r>
            <a:endParaRPr sz="2200"/>
          </a:p>
          <a:p>
            <a:pPr indent="0" lvl="0" marL="0" rtl="0" algn="l">
              <a:spcBef>
                <a:spcPts val="360"/>
              </a:spcBef>
              <a:spcAft>
                <a:spcPts val="0"/>
              </a:spcAft>
              <a:buClr>
                <a:schemeClr val="dk1"/>
              </a:buClr>
              <a:buSzPts val="1100"/>
              <a:buFont typeface="Arial"/>
              <a:buNone/>
            </a:pPr>
            <a:r>
              <a:rPr b="1" lang="en-US" sz="2200">
                <a:solidFill>
                  <a:schemeClr val="dk1"/>
                </a:solidFill>
              </a:rPr>
              <a:t>Agustin “Tino” Paz</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Senior Data Analyst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solidFill>
                  <a:schemeClr val="dk1"/>
                </a:solidFill>
              </a:rPr>
              <a:t>Ashley Brozenske</a:t>
            </a:r>
            <a:endParaRPr b="1" sz="2200">
              <a:solidFill>
                <a:schemeClr val="dk1"/>
              </a:solidFill>
            </a:endParaRPr>
          </a:p>
          <a:p>
            <a:pPr indent="0" lvl="0" marL="0" rtl="0" algn="l">
              <a:spcBef>
                <a:spcPts val="360"/>
              </a:spcBef>
              <a:spcAft>
                <a:spcPts val="0"/>
              </a:spcAft>
              <a:buNone/>
            </a:pPr>
            <a:r>
              <a:rPr lang="en-US" sz="2200">
                <a:solidFill>
                  <a:schemeClr val="dk1"/>
                </a:solidFill>
              </a:rPr>
              <a:t>HMIS Data Analyst I</a:t>
            </a:r>
            <a:endParaRPr b="1" sz="2200">
              <a:solidFill>
                <a:schemeClr val="dk1"/>
              </a:solidFill>
            </a:endParaRPr>
          </a:p>
          <a:p>
            <a:pPr indent="0" lvl="0" marL="0" rtl="0" algn="l">
              <a:spcBef>
                <a:spcPts val="360"/>
              </a:spcBef>
              <a:spcAft>
                <a:spcPts val="0"/>
              </a:spcAft>
              <a:buNone/>
            </a:pPr>
            <a:r>
              <a:t/>
            </a:r>
            <a:endParaRPr b="1" sz="2200">
              <a:solidFill>
                <a:schemeClr val="dk1"/>
              </a:solidFill>
            </a:endParaRPr>
          </a:p>
          <a:p>
            <a:pPr indent="0" lvl="0" marL="0" rtl="0" algn="l">
              <a:spcBef>
                <a:spcPts val="360"/>
              </a:spcBef>
              <a:spcAft>
                <a:spcPts val="0"/>
              </a:spcAft>
              <a:buClr>
                <a:schemeClr val="dk1"/>
              </a:buClr>
              <a:buSzPts val="1100"/>
              <a:buFont typeface="Arial"/>
              <a:buNone/>
            </a:pPr>
            <a:r>
              <a:rPr b="1" lang="en-US" sz="2200">
                <a:solidFill>
                  <a:schemeClr val="dk1"/>
                </a:solidFill>
              </a:rPr>
              <a:t>Brittney Behr</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Project Coordinator</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
        <p:nvSpPr>
          <p:cNvPr id="443" name="Google Shape;443;p57"/>
          <p:cNvSpPr txBox="1"/>
          <p:nvPr>
            <p:ph idx="1" type="body"/>
          </p:nvPr>
        </p:nvSpPr>
        <p:spPr>
          <a:xfrm>
            <a:off x="4450300" y="1600200"/>
            <a:ext cx="46938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sz="2200">
                <a:solidFill>
                  <a:schemeClr val="dk1"/>
                </a:solidFill>
              </a:rPr>
              <a:t>Chuck Vroman</a:t>
            </a:r>
            <a:endParaRPr b="1" sz="2200">
              <a:solidFill>
                <a:schemeClr val="dk1"/>
              </a:solidFill>
            </a:endParaRPr>
          </a:p>
          <a:p>
            <a:pPr indent="0" lvl="0" marL="0" rtl="0" algn="l">
              <a:spcBef>
                <a:spcPts val="360"/>
              </a:spcBef>
              <a:spcAft>
                <a:spcPts val="0"/>
              </a:spcAft>
              <a:buNone/>
            </a:pPr>
            <a:r>
              <a:rPr lang="en-US" sz="2200">
                <a:solidFill>
                  <a:schemeClr val="dk1"/>
                </a:solidFill>
              </a:rPr>
              <a:t>HMIS System Success Specialist</a:t>
            </a:r>
            <a:endParaRPr sz="2200">
              <a:solidFill>
                <a:schemeClr val="dk1"/>
              </a:solidFill>
            </a:endParaRPr>
          </a:p>
          <a:p>
            <a:pPr indent="0" lvl="0" marL="0" rtl="0" algn="l">
              <a:spcBef>
                <a:spcPts val="360"/>
              </a:spcBef>
              <a:spcAft>
                <a:spcPts val="0"/>
              </a:spcAft>
              <a:buClr>
                <a:schemeClr val="dk1"/>
              </a:buClr>
              <a:buSzPts val="1100"/>
              <a:buFont typeface="Arial"/>
              <a:buNone/>
            </a:pPr>
            <a:r>
              <a:t/>
            </a:r>
            <a:endParaRPr sz="2200">
              <a:solidFill>
                <a:schemeClr val="dk1"/>
              </a:solidFill>
            </a:endParaRPr>
          </a:p>
          <a:p>
            <a:pPr indent="0" lvl="0" marL="0" rtl="0" algn="l">
              <a:spcBef>
                <a:spcPts val="360"/>
              </a:spcBef>
              <a:spcAft>
                <a:spcPts val="0"/>
              </a:spcAft>
              <a:buNone/>
            </a:pPr>
            <a:r>
              <a:rPr b="1" lang="en-US" sz="2200"/>
              <a:t>Racquel McGlashen</a:t>
            </a:r>
            <a:endParaRPr sz="2200"/>
          </a:p>
          <a:p>
            <a:pPr indent="0" lvl="0" marL="0" rtl="0" algn="l">
              <a:spcBef>
                <a:spcPts val="360"/>
              </a:spcBef>
              <a:spcAft>
                <a:spcPts val="0"/>
              </a:spcAft>
              <a:buNone/>
            </a:pPr>
            <a:r>
              <a:rPr lang="en-US" sz="2200"/>
              <a:t>HMIS Partner Success Specialist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t>Tyler Claitt</a:t>
            </a:r>
            <a:endParaRPr b="1" sz="2200"/>
          </a:p>
          <a:p>
            <a:pPr indent="0" lvl="0" marL="0" rtl="0" algn="l">
              <a:spcBef>
                <a:spcPts val="360"/>
              </a:spcBef>
              <a:spcAft>
                <a:spcPts val="0"/>
              </a:spcAft>
              <a:buClr>
                <a:schemeClr val="dk1"/>
              </a:buClr>
              <a:buSzPts val="1100"/>
              <a:buFont typeface="Arial"/>
              <a:buNone/>
            </a:pPr>
            <a:r>
              <a:rPr lang="en-US" sz="2200">
                <a:solidFill>
                  <a:schemeClr val="dk1"/>
                </a:solidFill>
              </a:rPr>
              <a:t>HMIS Partner Support Specialist </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ctrTitle"/>
          </p:nvPr>
        </p:nvSpPr>
        <p:spPr>
          <a:xfrm>
            <a:off x="571500" y="1530050"/>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Officer Reports</a:t>
            </a:r>
            <a:endParaRPr/>
          </a:p>
        </p:txBody>
      </p:sp>
      <p:sp>
        <p:nvSpPr>
          <p:cNvPr id="92" name="Google Shape;92;p18"/>
          <p:cNvSpPr txBox="1"/>
          <p:nvPr>
            <p:ph idx="1" type="subTitle"/>
          </p:nvPr>
        </p:nvSpPr>
        <p:spPr>
          <a:xfrm>
            <a:off x="294300" y="2736200"/>
            <a:ext cx="8326800" cy="38730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sz="2600"/>
              <a:t>YHDP Updates - Special Guest Aja Hunter</a:t>
            </a:r>
            <a:endParaRPr sz="2600"/>
          </a:p>
          <a:p>
            <a:pPr indent="0" lvl="0" marL="0" rtl="0" algn="ctr">
              <a:spcBef>
                <a:spcPts val="640"/>
              </a:spcBef>
              <a:spcAft>
                <a:spcPts val="0"/>
              </a:spcAft>
              <a:buNone/>
            </a:pPr>
            <a:r>
              <a:rPr lang="en-US" sz="2600"/>
              <a:t>Pathways of Youth - Special Guest Dr. Andrew Sullivan</a:t>
            </a:r>
            <a:endParaRPr sz="2600"/>
          </a:p>
          <a:p>
            <a:pPr indent="0" lvl="0" marL="0" rtl="0" algn="ctr">
              <a:spcBef>
                <a:spcPts val="640"/>
              </a:spcBef>
              <a:spcAft>
                <a:spcPts val="0"/>
              </a:spcAft>
              <a:buNone/>
            </a:pPr>
            <a:r>
              <a:rPr lang="en-US" sz="2600"/>
              <a:t>PIT/HIC Submission - Brittney Behr</a:t>
            </a:r>
            <a:endParaRPr sz="2600"/>
          </a:p>
          <a:p>
            <a:pPr indent="0" lvl="0" marL="0" rtl="0" algn="ctr">
              <a:spcBef>
                <a:spcPts val="640"/>
              </a:spcBef>
              <a:spcAft>
                <a:spcPts val="0"/>
              </a:spcAft>
              <a:buNone/>
            </a:pPr>
            <a:r>
              <a:rPr lang="en-US" sz="2600"/>
              <a:t>County of Homelessness Proposal - Angel Jones</a:t>
            </a:r>
            <a:endParaRPr sz="2600"/>
          </a:p>
          <a:p>
            <a:pPr indent="0" lvl="0" marL="0" rtl="0" algn="ctr">
              <a:spcBef>
                <a:spcPts val="640"/>
              </a:spcBef>
              <a:spcAft>
                <a:spcPts val="0"/>
              </a:spcAft>
              <a:buNone/>
            </a:pPr>
            <a:r>
              <a:rPr lang="en-US" sz="2600"/>
              <a:t>Data Standards Update - Brittney Behr</a:t>
            </a:r>
            <a:endParaRPr sz="2600"/>
          </a:p>
          <a:p>
            <a:pPr indent="0" lvl="0" marL="0" rtl="0" algn="ctr">
              <a:spcBef>
                <a:spcPts val="640"/>
              </a:spcBef>
              <a:spcAft>
                <a:spcPts val="0"/>
              </a:spcAft>
              <a:buNone/>
            </a:pPr>
            <a:r>
              <a:rPr lang="en-US" sz="2600"/>
              <a:t>Referrals Discussion - Brittney Behr</a:t>
            </a:r>
            <a:endParaRPr sz="2600"/>
          </a:p>
          <a:p>
            <a:pPr indent="0" lvl="0" marL="0" rtl="0" algn="ctr">
              <a:spcBef>
                <a:spcPts val="640"/>
              </a:spcBef>
              <a:spcAft>
                <a:spcPts val="0"/>
              </a:spcAft>
              <a:buClr>
                <a:schemeClr val="dk1"/>
              </a:buClr>
              <a:buSzPts val="1100"/>
              <a:buFont typeface="Arial"/>
              <a:buNone/>
            </a:pPr>
            <a:r>
              <a:rPr lang="en-US" sz="2600"/>
              <a:t>Advisory Committee Structure and Elections - Wyatt Haro</a:t>
            </a:r>
            <a:endParaRPr sz="2600"/>
          </a:p>
          <a:p>
            <a:pPr indent="0" lvl="0" marL="0" rtl="0" algn="ctr">
              <a:spcBef>
                <a:spcPts val="640"/>
              </a:spcBef>
              <a:spcAft>
                <a:spcPts val="0"/>
              </a:spcAft>
              <a:buNone/>
            </a:pPr>
            <a:r>
              <a:t/>
            </a:r>
            <a:endParaRPr sz="2600"/>
          </a:p>
          <a:p>
            <a:pPr indent="0" lvl="0" marL="0" rtl="0" algn="ctr">
              <a:spcBef>
                <a:spcPts val="640"/>
              </a:spcBef>
              <a:spcAft>
                <a:spcPts val="0"/>
              </a:spcAft>
              <a:buNone/>
            </a:pPr>
            <a:r>
              <a:t/>
            </a:r>
            <a:endParaRPr sz="2600"/>
          </a:p>
          <a:p>
            <a:pPr indent="0" lvl="0" marL="0" rtl="0" algn="ctr">
              <a:spcBef>
                <a:spcPts val="640"/>
              </a:spcBef>
              <a:spcAft>
                <a:spcPts val="0"/>
              </a:spcAft>
              <a:buNone/>
            </a:pPr>
            <a:r>
              <a:t/>
            </a:r>
            <a:endParaRPr sz="2600"/>
          </a:p>
          <a:p>
            <a:pPr indent="0" lvl="0" marL="0" rtl="0" algn="ctr">
              <a:spcBef>
                <a:spcPts val="64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YHDP Updates</a:t>
            </a:r>
            <a:endParaRPr b="1" sz="3600">
              <a:solidFill>
                <a:srgbClr val="002060"/>
              </a:solidFill>
              <a:latin typeface="Cabin"/>
              <a:ea typeface="Cabin"/>
              <a:cs typeface="Cabin"/>
              <a:sym typeface="Cabin"/>
            </a:endParaRPr>
          </a:p>
        </p:txBody>
      </p:sp>
      <p:pic>
        <p:nvPicPr>
          <p:cNvPr id="98" name="Google Shape;98;p19"/>
          <p:cNvPicPr preferRelativeResize="0"/>
          <p:nvPr/>
        </p:nvPicPr>
        <p:blipFill rotWithShape="1">
          <a:blip r:embed="rId3">
            <a:alphaModFix/>
          </a:blip>
          <a:srcRect b="416" l="0" r="0" t="406"/>
          <a:stretch/>
        </p:blipFill>
        <p:spPr>
          <a:xfrm>
            <a:off x="2244325" y="994375"/>
            <a:ext cx="4556649" cy="5271325"/>
          </a:xfrm>
          <a:prstGeom prst="rect">
            <a:avLst/>
          </a:prstGeom>
          <a:noFill/>
          <a:ln>
            <a:noFill/>
          </a:ln>
        </p:spPr>
      </p:pic>
      <p:sp>
        <p:nvSpPr>
          <p:cNvPr id="99" name="Google Shape;99;p19"/>
          <p:cNvSpPr txBox="1"/>
          <p:nvPr/>
        </p:nvSpPr>
        <p:spPr>
          <a:xfrm>
            <a:off x="3052300" y="6380775"/>
            <a:ext cx="2686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u="sng">
                <a:solidFill>
                  <a:schemeClr val="hlink"/>
                </a:solidFill>
                <a:hlinkClick r:id="rId4"/>
              </a:rPr>
              <a:t>Link to Central Florida CCP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73325" y="40275"/>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YHDP</a:t>
            </a:r>
            <a:r>
              <a:rPr b="1" lang="en-US" sz="3600">
                <a:solidFill>
                  <a:srgbClr val="002060"/>
                </a:solidFill>
                <a:latin typeface="Cabin"/>
                <a:ea typeface="Cabin"/>
                <a:cs typeface="Cabin"/>
                <a:sym typeface="Cabin"/>
              </a:rPr>
              <a:t>- CCP Updates</a:t>
            </a:r>
            <a:endParaRPr b="1" sz="3600">
              <a:solidFill>
                <a:srgbClr val="002060"/>
              </a:solidFill>
              <a:latin typeface="Cabin"/>
              <a:ea typeface="Cabin"/>
              <a:cs typeface="Cabin"/>
              <a:sym typeface="Cabin"/>
            </a:endParaRPr>
          </a:p>
        </p:txBody>
      </p:sp>
      <p:pic>
        <p:nvPicPr>
          <p:cNvPr id="105" name="Google Shape;105;p20"/>
          <p:cNvPicPr preferRelativeResize="0"/>
          <p:nvPr/>
        </p:nvPicPr>
        <p:blipFill>
          <a:blip r:embed="rId3">
            <a:alphaModFix/>
          </a:blip>
          <a:stretch>
            <a:fillRect/>
          </a:stretch>
        </p:blipFill>
        <p:spPr>
          <a:xfrm>
            <a:off x="330400" y="892075"/>
            <a:ext cx="4419175" cy="5742645"/>
          </a:xfrm>
          <a:prstGeom prst="rect">
            <a:avLst/>
          </a:prstGeom>
          <a:noFill/>
          <a:ln>
            <a:noFill/>
          </a:ln>
        </p:spPr>
      </p:pic>
      <p:pic>
        <p:nvPicPr>
          <p:cNvPr id="106" name="Google Shape;106;p20"/>
          <p:cNvPicPr preferRelativeResize="0"/>
          <p:nvPr/>
        </p:nvPicPr>
        <p:blipFill>
          <a:blip r:embed="rId4">
            <a:alphaModFix/>
          </a:blip>
          <a:stretch>
            <a:fillRect/>
          </a:stretch>
        </p:blipFill>
        <p:spPr>
          <a:xfrm>
            <a:off x="4786725" y="892075"/>
            <a:ext cx="4192126" cy="5742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288275"/>
            <a:ext cx="7319400" cy="100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100"/>
              <a:t>What Does it Mean to be a YHDP Community- </a:t>
            </a:r>
            <a:r>
              <a:rPr b="1" i="1" lang="en-US" sz="2300"/>
              <a:t>Moving from Potluck Services to… </a:t>
            </a:r>
            <a:endParaRPr b="1" i="1" sz="2300"/>
          </a:p>
        </p:txBody>
      </p:sp>
      <p:pic>
        <p:nvPicPr>
          <p:cNvPr id="112" name="Google Shape;112;p21"/>
          <p:cNvPicPr preferRelativeResize="0"/>
          <p:nvPr/>
        </p:nvPicPr>
        <p:blipFill>
          <a:blip r:embed="rId3">
            <a:alphaModFix/>
          </a:blip>
          <a:stretch>
            <a:fillRect/>
          </a:stretch>
        </p:blipFill>
        <p:spPr>
          <a:xfrm>
            <a:off x="6361725" y="1162475"/>
            <a:ext cx="2567550" cy="1559175"/>
          </a:xfrm>
          <a:prstGeom prst="rect">
            <a:avLst/>
          </a:prstGeom>
          <a:noFill/>
          <a:ln>
            <a:noFill/>
          </a:ln>
        </p:spPr>
      </p:pic>
      <p:pic>
        <p:nvPicPr>
          <p:cNvPr id="113" name="Google Shape;113;p21"/>
          <p:cNvPicPr preferRelativeResize="0"/>
          <p:nvPr/>
        </p:nvPicPr>
        <p:blipFill>
          <a:blip r:embed="rId4">
            <a:alphaModFix/>
          </a:blip>
          <a:stretch>
            <a:fillRect/>
          </a:stretch>
        </p:blipFill>
        <p:spPr>
          <a:xfrm>
            <a:off x="3144187" y="2966150"/>
            <a:ext cx="3016075" cy="1990725"/>
          </a:xfrm>
          <a:prstGeom prst="rect">
            <a:avLst/>
          </a:prstGeom>
          <a:noFill/>
          <a:ln>
            <a:noFill/>
          </a:ln>
        </p:spPr>
      </p:pic>
      <p:pic>
        <p:nvPicPr>
          <p:cNvPr id="114" name="Google Shape;114;p21"/>
          <p:cNvPicPr preferRelativeResize="0"/>
          <p:nvPr/>
        </p:nvPicPr>
        <p:blipFill>
          <a:blip r:embed="rId5">
            <a:alphaModFix/>
          </a:blip>
          <a:stretch>
            <a:fillRect/>
          </a:stretch>
        </p:blipFill>
        <p:spPr>
          <a:xfrm>
            <a:off x="181683" y="4001700"/>
            <a:ext cx="2310765" cy="1656775"/>
          </a:xfrm>
          <a:prstGeom prst="rect">
            <a:avLst/>
          </a:prstGeom>
          <a:noFill/>
          <a:ln>
            <a:noFill/>
          </a:ln>
        </p:spPr>
      </p:pic>
      <p:pic>
        <p:nvPicPr>
          <p:cNvPr id="115" name="Google Shape;115;p21"/>
          <p:cNvPicPr preferRelativeResize="0"/>
          <p:nvPr/>
        </p:nvPicPr>
        <p:blipFill>
          <a:blip r:embed="rId6">
            <a:alphaModFix/>
          </a:blip>
          <a:stretch>
            <a:fillRect/>
          </a:stretch>
        </p:blipFill>
        <p:spPr>
          <a:xfrm>
            <a:off x="152400" y="1440875"/>
            <a:ext cx="2295525" cy="1990725"/>
          </a:xfrm>
          <a:prstGeom prst="rect">
            <a:avLst/>
          </a:prstGeom>
          <a:noFill/>
          <a:ln>
            <a:noFill/>
          </a:ln>
        </p:spPr>
      </p:pic>
      <p:pic>
        <p:nvPicPr>
          <p:cNvPr id="116" name="Google Shape;116;p21"/>
          <p:cNvPicPr preferRelativeResize="0"/>
          <p:nvPr/>
        </p:nvPicPr>
        <p:blipFill>
          <a:blip r:embed="rId7">
            <a:alphaModFix/>
          </a:blip>
          <a:stretch>
            <a:fillRect/>
          </a:stretch>
        </p:blipFill>
        <p:spPr>
          <a:xfrm>
            <a:off x="6660463" y="3023875"/>
            <a:ext cx="2362850" cy="1875278"/>
          </a:xfrm>
          <a:prstGeom prst="rect">
            <a:avLst/>
          </a:prstGeom>
          <a:noFill/>
          <a:ln>
            <a:noFill/>
          </a:ln>
        </p:spPr>
      </p:pic>
      <p:pic>
        <p:nvPicPr>
          <p:cNvPr id="117" name="Google Shape;117;p21"/>
          <p:cNvPicPr preferRelativeResize="0"/>
          <p:nvPr/>
        </p:nvPicPr>
        <p:blipFill>
          <a:blip r:embed="rId8">
            <a:alphaModFix/>
          </a:blip>
          <a:stretch>
            <a:fillRect/>
          </a:stretch>
        </p:blipFill>
        <p:spPr>
          <a:xfrm>
            <a:off x="3604475" y="1440875"/>
            <a:ext cx="2095500" cy="1133475"/>
          </a:xfrm>
          <a:prstGeom prst="rect">
            <a:avLst/>
          </a:prstGeom>
          <a:noFill/>
          <a:ln>
            <a:noFill/>
          </a:ln>
        </p:spPr>
      </p:pic>
      <p:pic>
        <p:nvPicPr>
          <p:cNvPr id="118" name="Google Shape;118;p21"/>
          <p:cNvPicPr preferRelativeResize="0"/>
          <p:nvPr/>
        </p:nvPicPr>
        <p:blipFill>
          <a:blip r:embed="rId9">
            <a:alphaModFix/>
          </a:blip>
          <a:stretch>
            <a:fillRect/>
          </a:stretch>
        </p:blipFill>
        <p:spPr>
          <a:xfrm>
            <a:off x="3410048" y="5178125"/>
            <a:ext cx="2265704" cy="1654050"/>
          </a:xfrm>
          <a:prstGeom prst="rect">
            <a:avLst/>
          </a:prstGeom>
          <a:noFill/>
          <a:ln>
            <a:noFill/>
          </a:ln>
        </p:spPr>
      </p:pic>
      <p:pic>
        <p:nvPicPr>
          <p:cNvPr id="119" name="Google Shape;119;p21"/>
          <p:cNvPicPr preferRelativeResize="0"/>
          <p:nvPr/>
        </p:nvPicPr>
        <p:blipFill>
          <a:blip r:embed="rId10">
            <a:alphaModFix/>
          </a:blip>
          <a:stretch>
            <a:fillRect/>
          </a:stretch>
        </p:blipFill>
        <p:spPr>
          <a:xfrm>
            <a:off x="5937476" y="5109275"/>
            <a:ext cx="2603098" cy="1596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288275"/>
            <a:ext cx="7319400" cy="100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100"/>
              <a:t>What Does it Mean to be a YHDP Community- </a:t>
            </a:r>
            <a:r>
              <a:rPr b="1" i="1" lang="en-US" sz="2300"/>
              <a:t>Collaboration and Shared Resources to…..</a:t>
            </a:r>
            <a:endParaRPr b="1" i="1" sz="2300"/>
          </a:p>
        </p:txBody>
      </p:sp>
      <p:pic>
        <p:nvPicPr>
          <p:cNvPr id="125" name="Google Shape;125;p22"/>
          <p:cNvPicPr preferRelativeResize="0"/>
          <p:nvPr/>
        </p:nvPicPr>
        <p:blipFill>
          <a:blip r:embed="rId3">
            <a:alphaModFix/>
          </a:blip>
          <a:stretch>
            <a:fillRect/>
          </a:stretch>
        </p:blipFill>
        <p:spPr>
          <a:xfrm>
            <a:off x="52825" y="1534825"/>
            <a:ext cx="1496700" cy="1303525"/>
          </a:xfrm>
          <a:prstGeom prst="rect">
            <a:avLst/>
          </a:prstGeom>
          <a:noFill/>
          <a:ln>
            <a:noFill/>
          </a:ln>
        </p:spPr>
      </p:pic>
      <p:pic>
        <p:nvPicPr>
          <p:cNvPr id="126" name="Google Shape;126;p22"/>
          <p:cNvPicPr preferRelativeResize="0"/>
          <p:nvPr/>
        </p:nvPicPr>
        <p:blipFill>
          <a:blip r:embed="rId4">
            <a:alphaModFix/>
          </a:blip>
          <a:stretch>
            <a:fillRect/>
          </a:stretch>
        </p:blipFill>
        <p:spPr>
          <a:xfrm>
            <a:off x="1672425" y="1534825"/>
            <a:ext cx="1918700" cy="1162200"/>
          </a:xfrm>
          <a:prstGeom prst="rect">
            <a:avLst/>
          </a:prstGeom>
          <a:noFill/>
          <a:ln>
            <a:noFill/>
          </a:ln>
        </p:spPr>
      </p:pic>
      <p:pic>
        <p:nvPicPr>
          <p:cNvPr id="127" name="Google Shape;127;p22"/>
          <p:cNvPicPr preferRelativeResize="0"/>
          <p:nvPr/>
        </p:nvPicPr>
        <p:blipFill>
          <a:blip r:embed="rId5">
            <a:alphaModFix/>
          </a:blip>
          <a:stretch>
            <a:fillRect/>
          </a:stretch>
        </p:blipFill>
        <p:spPr>
          <a:xfrm>
            <a:off x="119800" y="5335225"/>
            <a:ext cx="1817225" cy="1419250"/>
          </a:xfrm>
          <a:prstGeom prst="rect">
            <a:avLst/>
          </a:prstGeom>
          <a:noFill/>
          <a:ln>
            <a:noFill/>
          </a:ln>
        </p:spPr>
      </p:pic>
      <p:pic>
        <p:nvPicPr>
          <p:cNvPr id="128" name="Google Shape;128;p22"/>
          <p:cNvPicPr preferRelativeResize="0"/>
          <p:nvPr/>
        </p:nvPicPr>
        <p:blipFill>
          <a:blip r:embed="rId6">
            <a:alphaModFix/>
          </a:blip>
          <a:stretch>
            <a:fillRect/>
          </a:stretch>
        </p:blipFill>
        <p:spPr>
          <a:xfrm>
            <a:off x="119800" y="3301700"/>
            <a:ext cx="1628900" cy="1162200"/>
          </a:xfrm>
          <a:prstGeom prst="rect">
            <a:avLst/>
          </a:prstGeom>
          <a:noFill/>
          <a:ln>
            <a:noFill/>
          </a:ln>
        </p:spPr>
      </p:pic>
      <p:pic>
        <p:nvPicPr>
          <p:cNvPr id="129" name="Google Shape;129;p22"/>
          <p:cNvPicPr preferRelativeResize="0"/>
          <p:nvPr/>
        </p:nvPicPr>
        <p:blipFill>
          <a:blip r:embed="rId7">
            <a:alphaModFix/>
          </a:blip>
          <a:stretch>
            <a:fillRect/>
          </a:stretch>
        </p:blipFill>
        <p:spPr>
          <a:xfrm>
            <a:off x="5751421" y="1350071"/>
            <a:ext cx="1523900" cy="1419254"/>
          </a:xfrm>
          <a:prstGeom prst="rect">
            <a:avLst/>
          </a:prstGeom>
          <a:noFill/>
          <a:ln>
            <a:noFill/>
          </a:ln>
        </p:spPr>
      </p:pic>
      <p:pic>
        <p:nvPicPr>
          <p:cNvPr id="130" name="Google Shape;130;p22"/>
          <p:cNvPicPr preferRelativeResize="0"/>
          <p:nvPr/>
        </p:nvPicPr>
        <p:blipFill>
          <a:blip r:embed="rId8">
            <a:alphaModFix/>
          </a:blip>
          <a:stretch>
            <a:fillRect/>
          </a:stretch>
        </p:blipFill>
        <p:spPr>
          <a:xfrm>
            <a:off x="7572375" y="1227812"/>
            <a:ext cx="1571625" cy="1461350"/>
          </a:xfrm>
          <a:prstGeom prst="rect">
            <a:avLst/>
          </a:prstGeom>
          <a:noFill/>
          <a:ln>
            <a:noFill/>
          </a:ln>
        </p:spPr>
      </p:pic>
      <p:pic>
        <p:nvPicPr>
          <p:cNvPr id="131" name="Google Shape;131;p22"/>
          <p:cNvPicPr preferRelativeResize="0"/>
          <p:nvPr/>
        </p:nvPicPr>
        <p:blipFill>
          <a:blip r:embed="rId9">
            <a:alphaModFix/>
          </a:blip>
          <a:stretch>
            <a:fillRect/>
          </a:stretch>
        </p:blipFill>
        <p:spPr>
          <a:xfrm>
            <a:off x="7411675" y="5568525"/>
            <a:ext cx="1732325" cy="1255475"/>
          </a:xfrm>
          <a:prstGeom prst="rect">
            <a:avLst/>
          </a:prstGeom>
          <a:noFill/>
          <a:ln>
            <a:noFill/>
          </a:ln>
        </p:spPr>
      </p:pic>
      <p:pic>
        <p:nvPicPr>
          <p:cNvPr id="132" name="Google Shape;132;p22"/>
          <p:cNvPicPr preferRelativeResize="0"/>
          <p:nvPr/>
        </p:nvPicPr>
        <p:blipFill>
          <a:blip r:embed="rId10">
            <a:alphaModFix/>
          </a:blip>
          <a:stretch>
            <a:fillRect/>
          </a:stretch>
        </p:blipFill>
        <p:spPr>
          <a:xfrm>
            <a:off x="7217125" y="3233701"/>
            <a:ext cx="1732325" cy="1230200"/>
          </a:xfrm>
          <a:prstGeom prst="rect">
            <a:avLst/>
          </a:prstGeom>
          <a:noFill/>
          <a:ln>
            <a:noFill/>
          </a:ln>
        </p:spPr>
      </p:pic>
      <p:pic>
        <p:nvPicPr>
          <p:cNvPr id="133" name="Google Shape;133;p22"/>
          <p:cNvPicPr preferRelativeResize="0"/>
          <p:nvPr/>
        </p:nvPicPr>
        <p:blipFill>
          <a:blip r:embed="rId11">
            <a:alphaModFix/>
          </a:blip>
          <a:stretch>
            <a:fillRect/>
          </a:stretch>
        </p:blipFill>
        <p:spPr>
          <a:xfrm>
            <a:off x="2413150" y="5595132"/>
            <a:ext cx="1335025" cy="1103144"/>
          </a:xfrm>
          <a:prstGeom prst="rect">
            <a:avLst/>
          </a:prstGeom>
          <a:noFill/>
          <a:ln>
            <a:noFill/>
          </a:ln>
        </p:spPr>
      </p:pic>
      <p:pic>
        <p:nvPicPr>
          <p:cNvPr id="134" name="Google Shape;134;p22"/>
          <p:cNvPicPr preferRelativeResize="0"/>
          <p:nvPr/>
        </p:nvPicPr>
        <p:blipFill>
          <a:blip r:embed="rId12">
            <a:alphaModFix/>
          </a:blip>
          <a:stretch>
            <a:fillRect/>
          </a:stretch>
        </p:blipFill>
        <p:spPr>
          <a:xfrm>
            <a:off x="4718050" y="5544500"/>
            <a:ext cx="2143125" cy="1303525"/>
          </a:xfrm>
          <a:prstGeom prst="rect">
            <a:avLst/>
          </a:prstGeom>
          <a:noFill/>
          <a:ln>
            <a:noFill/>
          </a:ln>
        </p:spPr>
      </p:pic>
      <p:pic>
        <p:nvPicPr>
          <p:cNvPr id="135" name="Google Shape;135;p22"/>
          <p:cNvPicPr preferRelativeResize="0"/>
          <p:nvPr/>
        </p:nvPicPr>
        <p:blipFill>
          <a:blip r:embed="rId13">
            <a:alphaModFix/>
          </a:blip>
          <a:stretch>
            <a:fillRect/>
          </a:stretch>
        </p:blipFill>
        <p:spPr>
          <a:xfrm>
            <a:off x="2628826" y="2764425"/>
            <a:ext cx="4260524" cy="2712650"/>
          </a:xfrm>
          <a:prstGeom prst="rect">
            <a:avLst/>
          </a:prstGeom>
          <a:noFill/>
          <a:ln>
            <a:noFill/>
          </a:ln>
        </p:spPr>
      </p:pic>
      <p:pic>
        <p:nvPicPr>
          <p:cNvPr id="136" name="Google Shape;136;p22"/>
          <p:cNvPicPr preferRelativeResize="0"/>
          <p:nvPr/>
        </p:nvPicPr>
        <p:blipFill>
          <a:blip r:embed="rId14">
            <a:alphaModFix/>
          </a:blip>
          <a:stretch>
            <a:fillRect/>
          </a:stretch>
        </p:blipFill>
        <p:spPr>
          <a:xfrm>
            <a:off x="4177988" y="2882750"/>
            <a:ext cx="1162200" cy="964175"/>
          </a:xfrm>
          <a:prstGeom prst="rect">
            <a:avLst/>
          </a:prstGeom>
          <a:noFill/>
          <a:ln>
            <a:noFill/>
          </a:ln>
        </p:spPr>
      </p:pic>
      <p:pic>
        <p:nvPicPr>
          <p:cNvPr id="137" name="Google Shape;137;p22"/>
          <p:cNvPicPr preferRelativeResize="0"/>
          <p:nvPr/>
        </p:nvPicPr>
        <p:blipFill>
          <a:blip r:embed="rId15">
            <a:alphaModFix/>
          </a:blip>
          <a:stretch>
            <a:fillRect/>
          </a:stretch>
        </p:blipFill>
        <p:spPr>
          <a:xfrm>
            <a:off x="3823650" y="1120325"/>
            <a:ext cx="1496700" cy="1419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