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 id="2147483670" r:id="rId6"/>
    <p:sldMasterId id="2147483671"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Lst>
  <p:sldSz cy="6858000" cx="9144000"/>
  <p:notesSz cx="6858000" cy="9144000"/>
  <p:embeddedFontLst>
    <p:embeddedFont>
      <p:font typeface="Roboto"/>
      <p:regular r:id="rId49"/>
      <p:bold r:id="rId50"/>
      <p:italic r:id="rId51"/>
      <p:boldItalic r:id="rId52"/>
    </p:embeddedFont>
    <p:embeddedFont>
      <p:font typeface="Cabin"/>
      <p:regular r:id="rId53"/>
      <p:bold r:id="rId54"/>
      <p:italic r:id="rId55"/>
      <p:boldItalic r:id="rId56"/>
    </p:embeddedFont>
    <p:embeddedFont>
      <p:font typeface="Merriweather"/>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0D11FE3-F121-4BF6-96E3-2CD61A27B2F2}">
  <a:tblStyle styleId="{70D11FE3-F121-4BF6-96E3-2CD61A27B2F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Merriweather-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Cabin-regular.fntdata"/><Relationship Id="rId52" Type="http://schemas.openxmlformats.org/officeDocument/2006/relationships/font" Target="fonts/Roboto-boldItalic.fntdata"/><Relationship Id="rId11" Type="http://schemas.openxmlformats.org/officeDocument/2006/relationships/slide" Target="slides/slide3.xml"/><Relationship Id="rId55" Type="http://schemas.openxmlformats.org/officeDocument/2006/relationships/font" Target="fonts/Cabin-italic.fntdata"/><Relationship Id="rId10" Type="http://schemas.openxmlformats.org/officeDocument/2006/relationships/slide" Target="slides/slide2.xml"/><Relationship Id="rId54" Type="http://schemas.openxmlformats.org/officeDocument/2006/relationships/font" Target="fonts/Cabin-bold.fntdata"/><Relationship Id="rId13" Type="http://schemas.openxmlformats.org/officeDocument/2006/relationships/slide" Target="slides/slide5.xml"/><Relationship Id="rId57" Type="http://schemas.openxmlformats.org/officeDocument/2006/relationships/font" Target="fonts/Merriweather-regular.fntdata"/><Relationship Id="rId12" Type="http://schemas.openxmlformats.org/officeDocument/2006/relationships/slide" Target="slides/slide4.xml"/><Relationship Id="rId56" Type="http://schemas.openxmlformats.org/officeDocument/2006/relationships/font" Target="fonts/Cabin-boldItalic.fntdata"/><Relationship Id="rId15" Type="http://schemas.openxmlformats.org/officeDocument/2006/relationships/slide" Target="slides/slide7.xml"/><Relationship Id="rId59" Type="http://schemas.openxmlformats.org/officeDocument/2006/relationships/font" Target="fonts/Merriweather-italic.fntdata"/><Relationship Id="rId14" Type="http://schemas.openxmlformats.org/officeDocument/2006/relationships/slide" Target="slides/slide6.xml"/><Relationship Id="rId58" Type="http://schemas.openxmlformats.org/officeDocument/2006/relationships/font" Target="fonts/Merriweather-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0c0704fe59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0c0704fe5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Brittney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07fcba97e_0_14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007fcba97e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00cc9ff421_3_2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00cc9ff421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Brittney</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6f60e272d_0_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26f60e272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Brittney</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8a8affd89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18a8affd8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18a8affd89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18a8affd8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00cc9ff421_3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Wyatt</a:t>
            </a:r>
            <a:endParaRPr/>
          </a:p>
        </p:txBody>
      </p:sp>
      <p:sp>
        <p:nvSpPr>
          <p:cNvPr id="280" name="Google Shape;280;g100cc9ff421_3_171:notes"/>
          <p:cNvSpPr/>
          <p:nvPr>
            <p:ph idx="2" type="sldImg"/>
          </p:nvPr>
        </p:nvSpPr>
        <p:spPr>
          <a:xfrm>
            <a:off x="1143213"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0b75f195f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0b75f195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26f60e272d_2_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26f60e272d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26f60e272d_2_6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26f60e272d_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Call to order: Wyatt</a:t>
            </a:r>
            <a:endParaRPr/>
          </a:p>
          <a:p>
            <a:pPr indent="0" lvl="0" marL="0" rtl="0" algn="l">
              <a:spcBef>
                <a:spcPts val="0"/>
              </a:spcBef>
              <a:spcAft>
                <a:spcPts val="0"/>
              </a:spcAft>
              <a:buNone/>
            </a:pPr>
            <a:r>
              <a:rPr lang="en-US"/>
              <a:t>Next Slide Wyatt</a:t>
            </a:r>
            <a:endParaRPr/>
          </a:p>
        </p:txBody>
      </p:sp>
      <p:sp>
        <p:nvSpPr>
          <p:cNvPr id="120" name="Google Shape;12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26f60e272d_2_6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126f60e272d_2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26f60e272d_2_7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26f60e272d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26f60e272d_2_8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26f60e272d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26f60e272d_2_8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26f60e272d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26f60e272d_2_9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26f60e272d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26f60e272d_2_10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26f60e272d_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Brittney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26f60e272d_2_11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26f60e272d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Chuck</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14149fa151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14149fa15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Chuck</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Chuck</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28edb7ad4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28edb7ad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Chuck</a:t>
            </a:r>
            <a:endParaRPr/>
          </a:p>
          <a:p>
            <a:pPr indent="0" lvl="0" marL="0" rtl="0" algn="l">
              <a:spcBef>
                <a:spcPts val="0"/>
              </a:spcBef>
              <a:spcAft>
                <a:spcPts val="0"/>
              </a:spcAft>
              <a:buNone/>
            </a:pPr>
            <a:r>
              <a:rPr lang="en-US"/>
              <a:t>Next Slide: Ashley</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14149fa151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14149fa15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increased by 5% in March 2022.  F’s continue to dominate score distribution (nearly 43% in March).  Most failing grades are in HP (78%) and RRH (49%).</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Presenter: Ashley</a:t>
            </a:r>
            <a:endParaRPr/>
          </a:p>
          <a:p>
            <a:pPr indent="0" lvl="0" marL="0" rtl="0" algn="l">
              <a:spcBef>
                <a:spcPts val="0"/>
              </a:spcBef>
              <a:spcAft>
                <a:spcPts val="0"/>
              </a:spcAft>
              <a:buNone/>
            </a:pPr>
            <a:r>
              <a:rPr lang="en-US"/>
              <a:t>Next Slide: Tino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ecdd47279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Slide:Wyatt</a:t>
            </a:r>
            <a:endParaRPr/>
          </a:p>
        </p:txBody>
      </p:sp>
      <p:sp>
        <p:nvSpPr>
          <p:cNvPr id="126" name="Google Shape;126;gecdd47279f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29079cfccb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29079cfcc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Tino</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Tino</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26f60e272d_0_8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26f60e272d_0_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Tino</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Tino</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1bc48c25fb_1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1bc48c25fb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Tino</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Tino</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1bc48c25fb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1bc48c25f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Tino</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Tino</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1bc48c25fb_1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1bc48c25fb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Tino</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Angel</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18a8affd8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18a8affd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Angel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Angel</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eeb3639e0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Angel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Angel</a:t>
            </a:r>
            <a:endParaRPr/>
          </a:p>
        </p:txBody>
      </p:sp>
      <p:sp>
        <p:nvSpPr>
          <p:cNvPr id="425" name="Google Shape;425;geeb3639e0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Angel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Angel</a:t>
            </a:r>
            <a:endParaRPr/>
          </a:p>
        </p:txBody>
      </p:sp>
      <p:sp>
        <p:nvSpPr>
          <p:cNvPr id="432" name="Google Shape;432;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26f60e272d_0_8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126f60e272d_0_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Angel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14149fa151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Wyatt Closes Meeting</a:t>
            </a:r>
            <a:endParaRPr/>
          </a:p>
        </p:txBody>
      </p:sp>
      <p:sp>
        <p:nvSpPr>
          <p:cNvPr id="447" name="Google Shape;447;g114149fa151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cdd47279f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132" name="Google Shape;132;gecdd47279f_3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fd6a6a52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138" name="Google Shape;138;gfd6a6a52c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cdd47279f_3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144" name="Google Shape;144;gecdd47279f_3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cdd47279f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Presenter: Wyatt</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Wyatt</a:t>
            </a:r>
            <a:endParaRPr>
              <a:solidFill>
                <a:schemeClr val="dk1"/>
              </a:solidFill>
            </a:endParaRPr>
          </a:p>
        </p:txBody>
      </p:sp>
      <p:sp>
        <p:nvSpPr>
          <p:cNvPr id="150" name="Google Shape;150;gecdd47279f_3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fd6a6a52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Brittney</a:t>
            </a:r>
            <a:endParaRPr/>
          </a:p>
        </p:txBody>
      </p:sp>
      <p:sp>
        <p:nvSpPr>
          <p:cNvPr id="156" name="Google Shape;156;gfd6a6a52c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0d0e89fe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Poll: Tino</a:t>
            </a:r>
            <a:endParaRPr/>
          </a:p>
          <a:p>
            <a:pPr indent="0" lvl="0" marL="0" rtl="0" algn="l">
              <a:spcBef>
                <a:spcPts val="0"/>
              </a:spcBef>
              <a:spcAft>
                <a:spcPts val="0"/>
              </a:spcAft>
              <a:buNone/>
            </a:pPr>
            <a:r>
              <a:rPr lang="en-US"/>
              <a:t>Next Slide: Wyatt</a:t>
            </a:r>
            <a:endParaRPr/>
          </a:p>
        </p:txBody>
      </p:sp>
      <p:sp>
        <p:nvSpPr>
          <p:cNvPr id="162" name="Google Shape;162;g10d0e89fea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2"/>
          <p:cNvSpPr txBox="1"/>
          <p:nvPr>
            <p:ph type="title"/>
          </p:nvPr>
        </p:nvSpPr>
        <p:spPr>
          <a:xfrm>
            <a:off x="457200" y="274638"/>
            <a:ext cx="8229600" cy="11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12"/>
          <p:cNvSpPr txBox="1"/>
          <p:nvPr>
            <p:ph idx="1" type="body"/>
          </p:nvPr>
        </p:nvSpPr>
        <p:spPr>
          <a:xfrm>
            <a:off x="457200" y="1600200"/>
            <a:ext cx="8229600" cy="4526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4" name="Google Shape;54;p12"/>
          <p:cNvSpPr txBox="1"/>
          <p:nvPr>
            <p:ph idx="10" type="dt"/>
          </p:nvPr>
        </p:nvSpPr>
        <p:spPr>
          <a:xfrm>
            <a:off x="457200" y="6356350"/>
            <a:ext cx="2133600" cy="365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2"/>
          <p:cNvSpPr txBox="1"/>
          <p:nvPr>
            <p:ph idx="11" type="ftr"/>
          </p:nvPr>
        </p:nvSpPr>
        <p:spPr>
          <a:xfrm>
            <a:off x="3124200" y="6356350"/>
            <a:ext cx="2895600" cy="365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2"/>
          <p:cNvSpPr txBox="1"/>
          <p:nvPr>
            <p:ph idx="12" type="sldNum"/>
          </p:nvPr>
        </p:nvSpPr>
        <p:spPr>
          <a:xfrm>
            <a:off x="6553200" y="6356350"/>
            <a:ext cx="2133600" cy="365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61" name="Shape 61"/>
        <p:cNvGrpSpPr/>
        <p:nvPr/>
      </p:nvGrpSpPr>
      <p:grpSpPr>
        <a:xfrm>
          <a:off x="0" y="0"/>
          <a:ext cx="0" cy="0"/>
          <a:chOff x="0" y="0"/>
          <a:chExt cx="0" cy="0"/>
        </a:xfrm>
      </p:grpSpPr>
      <p:sp>
        <p:nvSpPr>
          <p:cNvPr id="62" name="Google Shape;62;p14"/>
          <p:cNvSpPr/>
          <p:nvPr/>
        </p:nvSpPr>
        <p:spPr>
          <a:xfrm>
            <a:off x="-125" y="0"/>
            <a:ext cx="9144250" cy="5864133"/>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63" name="Google Shape;63;p14"/>
          <p:cNvSpPr txBox="1"/>
          <p:nvPr>
            <p:ph type="ctrTitle"/>
          </p:nvPr>
        </p:nvSpPr>
        <p:spPr>
          <a:xfrm>
            <a:off x="311700" y="719633"/>
            <a:ext cx="8520600" cy="1710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4" name="Google Shape;64;p14"/>
          <p:cNvSpPr txBox="1"/>
          <p:nvPr>
            <p:ph idx="1" type="subTitle"/>
          </p:nvPr>
        </p:nvSpPr>
        <p:spPr>
          <a:xfrm>
            <a:off x="311700" y="2504747"/>
            <a:ext cx="4242600" cy="9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65" name="Google Shape;65;p14"/>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66" name="Shape 66"/>
        <p:cNvGrpSpPr/>
        <p:nvPr/>
      </p:nvGrpSpPr>
      <p:grpSpPr>
        <a:xfrm>
          <a:off x="0" y="0"/>
          <a:ext cx="0" cy="0"/>
          <a:chOff x="0" y="0"/>
          <a:chExt cx="0" cy="0"/>
        </a:xfrm>
      </p:grpSpPr>
      <p:sp>
        <p:nvSpPr>
          <p:cNvPr id="67" name="Google Shape;67;p15"/>
          <p:cNvSpPr/>
          <p:nvPr/>
        </p:nvSpPr>
        <p:spPr>
          <a:xfrm>
            <a:off x="0" y="64132"/>
            <a:ext cx="9144250" cy="5864133"/>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68" name="Google Shape;68;p15"/>
          <p:cNvSpPr/>
          <p:nvPr/>
        </p:nvSpPr>
        <p:spPr>
          <a:xfrm>
            <a:off x="0" y="0"/>
            <a:ext cx="9144250" cy="5864133"/>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69" name="Google Shape;69;p15"/>
          <p:cNvSpPr txBox="1"/>
          <p:nvPr>
            <p:ph type="title"/>
          </p:nvPr>
        </p:nvSpPr>
        <p:spPr>
          <a:xfrm>
            <a:off x="311700" y="719633"/>
            <a:ext cx="8520600" cy="17100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70" name="Google Shape;70;p15"/>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16"/>
          <p:cNvSpPr/>
          <p:nvPr/>
        </p:nvSpPr>
        <p:spPr>
          <a:xfrm>
            <a:off x="0" y="0"/>
            <a:ext cx="431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p:nvPr/>
        </p:nvSpPr>
        <p:spPr>
          <a:xfrm>
            <a:off x="0" y="58833"/>
            <a:ext cx="4313625" cy="5865833"/>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74" name="Google Shape;74;p16"/>
          <p:cNvSpPr/>
          <p:nvPr/>
        </p:nvSpPr>
        <p:spPr>
          <a:xfrm>
            <a:off x="-125" y="0"/>
            <a:ext cx="4316900" cy="58608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75" name="Google Shape;75;p16"/>
          <p:cNvSpPr txBox="1"/>
          <p:nvPr>
            <p:ph type="title"/>
          </p:nvPr>
        </p:nvSpPr>
        <p:spPr>
          <a:xfrm>
            <a:off x="311725" y="667900"/>
            <a:ext cx="3706500" cy="334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76" name="Google Shape;76;p16"/>
          <p:cNvSpPr txBox="1"/>
          <p:nvPr>
            <p:ph idx="1" type="body"/>
          </p:nvPr>
        </p:nvSpPr>
        <p:spPr>
          <a:xfrm>
            <a:off x="4644675" y="667900"/>
            <a:ext cx="4166400" cy="5464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7" name="Google Shape;77;p16"/>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8" name="Shape 78"/>
        <p:cNvGrpSpPr/>
        <p:nvPr/>
      </p:nvGrpSpPr>
      <p:grpSpPr>
        <a:xfrm>
          <a:off x="0" y="0"/>
          <a:ext cx="0" cy="0"/>
          <a:chOff x="0" y="0"/>
          <a:chExt cx="0" cy="0"/>
        </a:xfrm>
      </p:grpSpPr>
      <p:sp>
        <p:nvSpPr>
          <p:cNvPr id="79" name="Google Shape;79;p17"/>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txBox="1"/>
          <p:nvPr>
            <p:ph type="title"/>
          </p:nvPr>
        </p:nvSpPr>
        <p:spPr>
          <a:xfrm>
            <a:off x="311725" y="667900"/>
            <a:ext cx="8520600" cy="831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1" name="Google Shape;81;p17"/>
          <p:cNvSpPr txBox="1"/>
          <p:nvPr>
            <p:ph idx="1" type="body"/>
          </p:nvPr>
        </p:nvSpPr>
        <p:spPr>
          <a:xfrm>
            <a:off x="311700" y="2007600"/>
            <a:ext cx="3999900" cy="410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2" name="Google Shape;82;p17"/>
          <p:cNvSpPr txBox="1"/>
          <p:nvPr>
            <p:ph idx="2" type="body"/>
          </p:nvPr>
        </p:nvSpPr>
        <p:spPr>
          <a:xfrm>
            <a:off x="4832400" y="2007600"/>
            <a:ext cx="3999900" cy="4101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3" name="Google Shape;83;p17"/>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18"/>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8"/>
          <p:cNvSpPr txBox="1"/>
          <p:nvPr>
            <p:ph type="title"/>
          </p:nvPr>
        </p:nvSpPr>
        <p:spPr>
          <a:xfrm>
            <a:off x="311725" y="667900"/>
            <a:ext cx="8520600" cy="831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7" name="Google Shape;87;p18"/>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8" name="Shape 88"/>
        <p:cNvGrpSpPr/>
        <p:nvPr/>
      </p:nvGrpSpPr>
      <p:grpSpPr>
        <a:xfrm>
          <a:off x="0" y="0"/>
          <a:ext cx="0" cy="0"/>
          <a:chOff x="0" y="0"/>
          <a:chExt cx="0" cy="0"/>
        </a:xfrm>
      </p:grpSpPr>
      <p:sp>
        <p:nvSpPr>
          <p:cNvPr id="89" name="Google Shape;89;p19"/>
          <p:cNvSpPr/>
          <p:nvPr/>
        </p:nvSpPr>
        <p:spPr>
          <a:xfrm>
            <a:off x="0" y="0"/>
            <a:ext cx="37644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txBox="1"/>
          <p:nvPr>
            <p:ph type="title"/>
          </p:nvPr>
        </p:nvSpPr>
        <p:spPr>
          <a:xfrm>
            <a:off x="311725" y="667900"/>
            <a:ext cx="3127500" cy="2438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1" name="Google Shape;91;p19"/>
          <p:cNvSpPr txBox="1"/>
          <p:nvPr>
            <p:ph idx="1" type="body"/>
          </p:nvPr>
        </p:nvSpPr>
        <p:spPr>
          <a:xfrm>
            <a:off x="311700" y="3187533"/>
            <a:ext cx="3127500" cy="3064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92" name="Google Shape;92;p19"/>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311675" y="1064800"/>
            <a:ext cx="6247800" cy="47284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95" name="Google Shape;95;p20"/>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sp>
        <p:nvSpPr>
          <p:cNvPr id="97" name="Google Shape;97;p21"/>
          <p:cNvSpPr/>
          <p:nvPr/>
        </p:nvSpPr>
        <p:spPr>
          <a:xfrm>
            <a:off x="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txBox="1"/>
          <p:nvPr>
            <p:ph type="title"/>
          </p:nvPr>
        </p:nvSpPr>
        <p:spPr>
          <a:xfrm>
            <a:off x="311300" y="667900"/>
            <a:ext cx="3704400" cy="2732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9" name="Google Shape;99;p21"/>
          <p:cNvSpPr txBox="1"/>
          <p:nvPr>
            <p:ph idx="1" type="subTitle"/>
          </p:nvPr>
        </p:nvSpPr>
        <p:spPr>
          <a:xfrm>
            <a:off x="304800" y="3502300"/>
            <a:ext cx="3704400" cy="123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100" name="Google Shape;100;p21"/>
          <p:cNvSpPr txBox="1"/>
          <p:nvPr>
            <p:ph idx="2" type="body"/>
          </p:nvPr>
        </p:nvSpPr>
        <p:spPr>
          <a:xfrm>
            <a:off x="4879025" y="667900"/>
            <a:ext cx="3954000" cy="5482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1" name="Google Shape;101;p21"/>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sp>
        <p:nvSpPr>
          <p:cNvPr id="103" name="Google Shape;103;p22"/>
          <p:cNvSpPr/>
          <p:nvPr/>
        </p:nvSpPr>
        <p:spPr>
          <a:xfrm>
            <a:off x="0" y="5825333"/>
            <a:ext cx="9144000" cy="103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2"/>
          <p:cNvSpPr txBox="1"/>
          <p:nvPr>
            <p:ph idx="1" type="body"/>
          </p:nvPr>
        </p:nvSpPr>
        <p:spPr>
          <a:xfrm>
            <a:off x="311700" y="6028533"/>
            <a:ext cx="7979400" cy="6140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105" name="Google Shape;105;p22"/>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06" name="Shape 106"/>
        <p:cNvGrpSpPr/>
        <p:nvPr/>
      </p:nvGrpSpPr>
      <p:grpSpPr>
        <a:xfrm>
          <a:off x="0" y="0"/>
          <a:ext cx="0" cy="0"/>
          <a:chOff x="0" y="0"/>
          <a:chExt cx="0" cy="0"/>
        </a:xfrm>
      </p:grpSpPr>
      <p:sp>
        <p:nvSpPr>
          <p:cNvPr id="107" name="Google Shape;107;p23"/>
          <p:cNvSpPr txBox="1"/>
          <p:nvPr>
            <p:ph hasCustomPrompt="1" type="title"/>
          </p:nvPr>
        </p:nvSpPr>
        <p:spPr>
          <a:xfrm>
            <a:off x="311750" y="1108233"/>
            <a:ext cx="5334900" cy="16596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08" name="Google Shape;108;p23"/>
          <p:cNvSpPr txBox="1"/>
          <p:nvPr>
            <p:ph idx="1" type="body"/>
          </p:nvPr>
        </p:nvSpPr>
        <p:spPr>
          <a:xfrm>
            <a:off x="311700" y="2828567"/>
            <a:ext cx="5334900" cy="1256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109" name="Google Shape;109;p23"/>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4"/>
          <p:cNvSpPr txBox="1"/>
          <p:nvPr>
            <p:ph idx="12" type="sldNum"/>
          </p:nvPr>
        </p:nvSpPr>
        <p:spPr>
          <a:xfrm>
            <a:off x="8472458" y="6217622"/>
            <a:ext cx="548700" cy="524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6" name="Shape 36"/>
        <p:cNvGrpSpPr/>
        <p:nvPr/>
      </p:nvGrpSpPr>
      <p:grpSpPr>
        <a:xfrm>
          <a:off x="0" y="0"/>
          <a:ext cx="0" cy="0"/>
          <a:chOff x="0" y="0"/>
          <a:chExt cx="0" cy="0"/>
        </a:xfrm>
      </p:grpSpPr>
      <p:sp>
        <p:nvSpPr>
          <p:cNvPr id="37" name="Google Shape;37;p8"/>
          <p:cNvSpPr/>
          <p:nvPr/>
        </p:nvSpPr>
        <p:spPr>
          <a:xfrm>
            <a:off x="0" y="1537930"/>
            <a:ext cx="9144000" cy="483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38" name="Google Shape;38;p8"/>
          <p:cNvPicPr preferRelativeResize="0"/>
          <p:nvPr/>
        </p:nvPicPr>
        <p:blipFill rotWithShape="1">
          <a:blip r:embed="rId2">
            <a:alphaModFix/>
          </a:blip>
          <a:srcRect b="0" l="0" r="0" t="0"/>
          <a:stretch/>
        </p:blipFill>
        <p:spPr>
          <a:xfrm>
            <a:off x="3543142" y="428151"/>
            <a:ext cx="1543284" cy="9679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9"/>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9"/>
          <p:cNvSpPr txBox="1"/>
          <p:nvPr>
            <p:ph idx="1" type="subTitle"/>
          </p:nvPr>
        </p:nvSpPr>
        <p:spPr>
          <a:xfrm>
            <a:off x="1371600" y="3886200"/>
            <a:ext cx="6400800" cy="1752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2" name="Google Shape;42;p9"/>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 name="Shape 43"/>
        <p:cNvGrpSpPr/>
        <p:nvPr/>
      </p:nvGrpSpPr>
      <p:grpSpPr>
        <a:xfrm>
          <a:off x="0" y="0"/>
          <a:ext cx="0" cy="0"/>
          <a:chOff x="0" y="0"/>
          <a:chExt cx="0" cy="0"/>
        </a:xfrm>
      </p:grpSpPr>
      <p:sp>
        <p:nvSpPr>
          <p:cNvPr id="44" name="Google Shape;44;p10"/>
          <p:cNvSpPr txBox="1"/>
          <p:nvPr>
            <p:ph type="title"/>
          </p:nvPr>
        </p:nvSpPr>
        <p:spPr>
          <a:xfrm>
            <a:off x="457200" y="274638"/>
            <a:ext cx="8229600" cy="1143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0"/>
          <p:cNvSpPr txBox="1"/>
          <p:nvPr>
            <p:ph idx="1" type="body"/>
          </p:nvPr>
        </p:nvSpPr>
        <p:spPr>
          <a:xfrm rot="5400000">
            <a:off x="2309001" y="-251600"/>
            <a:ext cx="45260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10"/>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 name="Shape 47"/>
        <p:cNvGrpSpPr/>
        <p:nvPr/>
      </p:nvGrpSpPr>
      <p:grpSpPr>
        <a:xfrm>
          <a:off x="0" y="0"/>
          <a:ext cx="0" cy="0"/>
          <a:chOff x="0" y="0"/>
          <a:chExt cx="0" cy="0"/>
        </a:xfrm>
      </p:grpSpPr>
      <p:sp>
        <p:nvSpPr>
          <p:cNvPr id="48" name="Google Shape;48;p11"/>
          <p:cNvSpPr txBox="1"/>
          <p:nvPr>
            <p:ph type="title"/>
          </p:nvPr>
        </p:nvSpPr>
        <p:spPr>
          <a:xfrm rot="5400000">
            <a:off x="4732151" y="2171589"/>
            <a:ext cx="58516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1"/>
          <p:cNvSpPr txBox="1"/>
          <p:nvPr>
            <p:ph idx="1" type="body"/>
          </p:nvPr>
        </p:nvSpPr>
        <p:spPr>
          <a:xfrm rot="5400000">
            <a:off x="541450" y="190689"/>
            <a:ext cx="58516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8.jpg"/><Relationship Id="rId2" Type="http://schemas.openxmlformats.org/officeDocument/2006/relationships/image" Target="../media/image3.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a:blip r:embed="rId2">
            <a:alphaModFix/>
          </a:blip>
          <a:stretch>
            <a:fillRect/>
          </a:stretch>
        </p:blipFill>
        <p:spPr>
          <a:xfrm>
            <a:off x="7831000" y="139325"/>
            <a:ext cx="1114225" cy="676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31" name="Shape 31"/>
        <p:cNvGrpSpPr/>
        <p:nvPr/>
      </p:nvGrpSpPr>
      <p:grpSpPr>
        <a:xfrm>
          <a:off x="0" y="0"/>
          <a:ext cx="0" cy="0"/>
          <a:chOff x="0" y="0"/>
          <a:chExt cx="0" cy="0"/>
        </a:xfrm>
      </p:grpSpPr>
      <p:sp>
        <p:nvSpPr>
          <p:cNvPr id="32" name="Google Shape;32;p7"/>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7"/>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7"/>
          <p:cNvSpPr txBox="1"/>
          <p:nvPr>
            <p:ph idx="10" type="dt"/>
          </p:nvPr>
        </p:nvSpPr>
        <p:spPr>
          <a:xfrm>
            <a:off x="457200" y="6356748"/>
            <a:ext cx="2133600" cy="364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5" name="Google Shape;35;p7"/>
          <p:cNvPicPr preferRelativeResize="0"/>
          <p:nvPr/>
        </p:nvPicPr>
        <p:blipFill>
          <a:blip r:embed="rId2">
            <a:alphaModFix/>
          </a:blip>
          <a:stretch>
            <a:fillRect/>
          </a:stretch>
        </p:blipFill>
        <p:spPr>
          <a:xfrm>
            <a:off x="7831000" y="139333"/>
            <a:ext cx="1005800" cy="729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7" name="Shape 57"/>
        <p:cNvGrpSpPr/>
        <p:nvPr/>
      </p:nvGrpSpPr>
      <p:grpSpPr>
        <a:xfrm>
          <a:off x="0" y="0"/>
          <a:ext cx="0" cy="0"/>
          <a:chOff x="0" y="0"/>
          <a:chExt cx="0" cy="0"/>
        </a:xfrm>
      </p:grpSpPr>
      <p:sp>
        <p:nvSpPr>
          <p:cNvPr id="58" name="Google Shape;58;p13"/>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59" name="Google Shape;59;p1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60" name="Google Shape;60;p13"/>
          <p:cNvSpPr txBox="1"/>
          <p:nvPr>
            <p:ph idx="12" type="sldNum"/>
          </p:nvPr>
        </p:nvSpPr>
        <p:spPr>
          <a:xfrm>
            <a:off x="8472458" y="6217622"/>
            <a:ext cx="548700" cy="5248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hmiscfl.org/hmis-advisory-committee-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hyperlink" Target="https://hsncfl.org/fund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hyperlink" Target="https://www.hmiscfl.org/report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hyperlink" Target="mailto:hmis@hsncfl.org" TargetMode="External"/><Relationship Id="rId4" Type="http://schemas.openxmlformats.org/officeDocument/2006/relationships/hyperlink" Target="http://www.hmiscfl.org" TargetMode="External"/><Relationship Id="rId5"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24.png"/><Relationship Id="rId6"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hyperlink" Target="https://www.hmiscfl.org/continuum-of-care-fl-507-summary-dashboard/" TargetMode="External"/><Relationship Id="rId4" Type="http://schemas.openxmlformats.org/officeDocument/2006/relationships/hyperlink" Target="https://www.hmiscfl.org/5323-2/" TargetMode="External"/><Relationship Id="rId5" Type="http://schemas.openxmlformats.org/officeDocument/2006/relationships/hyperlink" Target="https://www.hmiscfl.org/continuum-of-care-fl-507-system-performance-measure-dashboard/" TargetMode="External"/><Relationship Id="rId6" Type="http://schemas.openxmlformats.org/officeDocument/2006/relationships/hyperlink" Target="http://www.hmiscfl.org/reports/" TargetMode="External"/><Relationship Id="rId7" Type="http://schemas.openxmlformats.org/officeDocument/2006/relationships/hyperlink" Target="https://www.hmiscfl.org/wp-content/uploads/2022/05/2022-04-29_HDXPIT_TotalSummary.pdf" TargetMode="External"/><Relationship Id="rId8" Type="http://schemas.openxmlformats.org/officeDocument/2006/relationships/hyperlink" Target="https://www.hmiscfl.org/wp-content/uploads/2022/05/2022-04-29_HDXHIC_TotalSummary.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hyperlink" Target="http://hmiscfl.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mailto:hmis-advisory@hsncfl.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mailto:hmis-advisory@hsncfl.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5"/>
          <p:cNvSpPr txBox="1"/>
          <p:nvPr>
            <p:ph type="ctrTitle"/>
          </p:nvPr>
        </p:nvSpPr>
        <p:spPr>
          <a:xfrm>
            <a:off x="685800" y="1620150"/>
            <a:ext cx="77724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117" name="Google Shape;117;p25"/>
          <p:cNvSpPr txBox="1"/>
          <p:nvPr>
            <p:ph idx="1" type="subTitle"/>
          </p:nvPr>
        </p:nvSpPr>
        <p:spPr>
          <a:xfrm>
            <a:off x="849100" y="348615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May 10th, 2022</a:t>
            </a:r>
            <a:br>
              <a:rPr lang="en-US">
                <a:solidFill>
                  <a:schemeClr val="dk1"/>
                </a:solidFill>
              </a:rPr>
            </a:br>
            <a:endParaRPr sz="1800">
              <a:solidFill>
                <a:schemeClr val="dk1"/>
              </a:solidFill>
            </a:endParaRPr>
          </a:p>
          <a:p>
            <a:pPr indent="0" lvl="0" marL="0" rtl="0" algn="ctr">
              <a:spcBef>
                <a:spcPts val="0"/>
              </a:spcBef>
              <a:spcAft>
                <a:spcPts val="0"/>
              </a:spcAft>
              <a:buClr>
                <a:srgbClr val="888888"/>
              </a:buClr>
              <a:buSzPts val="3200"/>
              <a:buNone/>
            </a:pPr>
            <a:r>
              <a:t/>
            </a:r>
            <a:endParaRPr sz="2700">
              <a:solidFill>
                <a:schemeClr val="dk1"/>
              </a:solidFill>
            </a:endParaRPr>
          </a:p>
          <a:p>
            <a:pPr indent="0" lvl="0" marL="0" rtl="0" algn="ctr">
              <a:spcBef>
                <a:spcPts val="0"/>
              </a:spcBef>
              <a:spcAft>
                <a:spcPts val="0"/>
              </a:spcAft>
              <a:buClr>
                <a:srgbClr val="888888"/>
              </a:buClr>
              <a:buSzPts val="3200"/>
              <a:buNone/>
            </a:pPr>
            <a:r>
              <a:rPr lang="en-US" sz="2700">
                <a:solidFill>
                  <a:schemeClr val="dk1"/>
                </a:solidFill>
              </a:rPr>
              <a:t>Wyatt Haro, Committee Chair</a:t>
            </a:r>
            <a:endParaRPr sz="2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9" name="Shape 169"/>
        <p:cNvGrpSpPr/>
        <p:nvPr/>
      </p:nvGrpSpPr>
      <p:grpSpPr>
        <a:xfrm>
          <a:off x="0" y="0"/>
          <a:ext cx="0" cy="0"/>
          <a:chOff x="0" y="0"/>
          <a:chExt cx="0" cy="0"/>
        </a:xfrm>
      </p:grpSpPr>
      <p:sp>
        <p:nvSpPr>
          <p:cNvPr id="170" name="Google Shape;170;p34"/>
          <p:cNvSpPr txBox="1"/>
          <p:nvPr>
            <p:ph type="title"/>
          </p:nvPr>
        </p:nvSpPr>
        <p:spPr>
          <a:xfrm>
            <a:off x="457200" y="37358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400">
                <a:solidFill>
                  <a:srgbClr val="002060"/>
                </a:solidFill>
              </a:rPr>
              <a:t>H</a:t>
            </a:r>
            <a:r>
              <a:rPr lang="en-US" sz="3400">
                <a:solidFill>
                  <a:srgbClr val="002060"/>
                </a:solidFill>
              </a:rPr>
              <a:t>MIS Committee Charter</a:t>
            </a:r>
            <a:endParaRPr sz="3400">
              <a:solidFill>
                <a:srgbClr val="002060"/>
              </a:solidFill>
            </a:endParaRPr>
          </a:p>
        </p:txBody>
      </p:sp>
      <p:sp>
        <p:nvSpPr>
          <p:cNvPr id="171" name="Google Shape;171;p34"/>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68300" lvl="0" marL="457200" rtl="0" algn="l">
              <a:spcBef>
                <a:spcPts val="360"/>
              </a:spcBef>
              <a:spcAft>
                <a:spcPts val="0"/>
              </a:spcAft>
              <a:buClr>
                <a:schemeClr val="dk2"/>
              </a:buClr>
              <a:buSzPts val="2200"/>
              <a:buChar char="●"/>
            </a:pPr>
            <a:r>
              <a:rPr lang="en-US" sz="2200">
                <a:solidFill>
                  <a:schemeClr val="dk2"/>
                </a:solidFill>
              </a:rPr>
              <a:t>Adopted January 31, 2022</a:t>
            </a:r>
            <a:endParaRPr sz="2200">
              <a:solidFill>
                <a:schemeClr val="dk2"/>
              </a:solidFill>
            </a:endParaRPr>
          </a:p>
          <a:p>
            <a:pPr indent="-368300" lvl="0" marL="457200" rtl="0" algn="l">
              <a:spcBef>
                <a:spcPts val="0"/>
              </a:spcBef>
              <a:spcAft>
                <a:spcPts val="0"/>
              </a:spcAft>
              <a:buClr>
                <a:schemeClr val="dk2"/>
              </a:buClr>
              <a:buSzPts val="2200"/>
              <a:buChar char="●"/>
            </a:pPr>
            <a:r>
              <a:rPr lang="en-US" sz="2200">
                <a:solidFill>
                  <a:schemeClr val="dk2"/>
                </a:solidFill>
              </a:rPr>
              <a:t>Can be accessed by anyone at: </a:t>
            </a:r>
            <a:r>
              <a:rPr lang="en-US" sz="2200" u="sng">
                <a:solidFill>
                  <a:schemeClr val="hlink"/>
                </a:solidFill>
                <a:hlinkClick r:id="rId3"/>
              </a:rPr>
              <a:t>https://www.hmiscfl.org/hmis-advisory-committee-2/</a:t>
            </a:r>
            <a:endParaRPr sz="2200">
              <a:solidFill>
                <a:schemeClr val="dk2"/>
              </a:solidFill>
            </a:endParaRPr>
          </a:p>
          <a:p>
            <a:pPr indent="-368300" lvl="0" marL="457200" rtl="0" algn="l">
              <a:spcBef>
                <a:spcPts val="0"/>
              </a:spcBef>
              <a:spcAft>
                <a:spcPts val="0"/>
              </a:spcAft>
              <a:buClr>
                <a:schemeClr val="dk2"/>
              </a:buClr>
              <a:buSzPts val="2200"/>
              <a:buChar char="●"/>
            </a:pPr>
            <a:r>
              <a:rPr lang="en-US" sz="2200">
                <a:solidFill>
                  <a:schemeClr val="dk2"/>
                </a:solidFill>
              </a:rPr>
              <a:t>Has been sent to Central Florida Commission on Homelessness</a:t>
            </a:r>
            <a:endParaRPr sz="22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5"/>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a:t>
            </a:r>
            <a:r>
              <a:rPr lang="en-US"/>
              <a:t>ransition Updates</a:t>
            </a:r>
            <a:endParaRPr/>
          </a:p>
        </p:txBody>
      </p:sp>
      <p:sp>
        <p:nvSpPr>
          <p:cNvPr id="177" name="Google Shape;177;p35"/>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Timeline, Next Steps, and User </a:t>
            </a:r>
            <a:r>
              <a:rPr lang="en-US"/>
              <a:t>Acceptance</a:t>
            </a:r>
            <a:r>
              <a:rPr lang="en-US"/>
              <a:t> Testing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1" name="Shape 181"/>
        <p:cNvGrpSpPr/>
        <p:nvPr/>
      </p:nvGrpSpPr>
      <p:grpSpPr>
        <a:xfrm>
          <a:off x="0" y="0"/>
          <a:ext cx="0" cy="0"/>
          <a:chOff x="0" y="0"/>
          <a:chExt cx="0" cy="0"/>
        </a:xfrm>
      </p:grpSpPr>
      <p:sp>
        <p:nvSpPr>
          <p:cNvPr id="182" name="Google Shape;182;p36"/>
          <p:cNvSpPr txBox="1"/>
          <p:nvPr>
            <p:ph type="title"/>
          </p:nvPr>
        </p:nvSpPr>
        <p:spPr>
          <a:xfrm>
            <a:off x="457200" y="274638"/>
            <a:ext cx="8229600" cy="1143200"/>
          </a:xfrm>
          <a:prstGeom prst="rect">
            <a:avLst/>
          </a:prstGeom>
        </p:spPr>
        <p:txBody>
          <a:bodyPr anchorCtr="0" anchor="ctr" bIns="45700" lIns="91425" spcFirstLastPara="1" rIns="91425" wrap="square" tIns="45700">
            <a:noAutofit/>
          </a:bodyPr>
          <a:lstStyle/>
          <a:p>
            <a:pPr indent="0" lvl="0" marL="0" rtl="0" algn="l">
              <a:lnSpc>
                <a:spcPct val="150000"/>
              </a:lnSpc>
              <a:spcBef>
                <a:spcPts val="640"/>
              </a:spcBef>
              <a:spcAft>
                <a:spcPts val="0"/>
              </a:spcAft>
              <a:buNone/>
            </a:pPr>
            <a:r>
              <a:rPr b="1" lang="en-US" sz="3600">
                <a:solidFill>
                  <a:srgbClr val="002060"/>
                </a:solidFill>
                <a:latin typeface="Cabin"/>
                <a:ea typeface="Cabin"/>
                <a:cs typeface="Cabin"/>
                <a:sym typeface="Cabin"/>
              </a:rPr>
              <a:t>Timeline Review</a:t>
            </a:r>
            <a:endParaRPr/>
          </a:p>
        </p:txBody>
      </p:sp>
      <p:sp>
        <p:nvSpPr>
          <p:cNvPr id="183" name="Google Shape;183;p36"/>
          <p:cNvSpPr/>
          <p:nvPr/>
        </p:nvSpPr>
        <p:spPr>
          <a:xfrm>
            <a:off x="1942115" y="1847565"/>
            <a:ext cx="625500" cy="548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 name="Google Shape;184;p36"/>
          <p:cNvGrpSpPr/>
          <p:nvPr/>
        </p:nvGrpSpPr>
        <p:grpSpPr>
          <a:xfrm>
            <a:off x="264832" y="1417725"/>
            <a:ext cx="1847313" cy="2803118"/>
            <a:chOff x="571536" y="1957153"/>
            <a:chExt cx="1755000" cy="1897974"/>
          </a:xfrm>
        </p:grpSpPr>
        <p:sp>
          <p:nvSpPr>
            <p:cNvPr id="185" name="Google Shape;185;p36"/>
            <p:cNvSpPr/>
            <p:nvPr/>
          </p:nvSpPr>
          <p:spPr>
            <a:xfrm>
              <a:off x="1151877" y="1957153"/>
              <a:ext cx="594300" cy="5412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6"/>
            <p:cNvSpPr txBox="1"/>
            <p:nvPr/>
          </p:nvSpPr>
          <p:spPr>
            <a:xfrm>
              <a:off x="11518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A72A1E"/>
                  </a:solidFill>
                  <a:latin typeface="Roboto"/>
                  <a:ea typeface="Roboto"/>
                  <a:cs typeface="Roboto"/>
                  <a:sym typeface="Roboto"/>
                </a:rPr>
                <a:t>8.3.21</a:t>
              </a:r>
              <a:endParaRPr b="1" sz="1000">
                <a:solidFill>
                  <a:srgbClr val="A72A1E"/>
                </a:solidFill>
                <a:latin typeface="Roboto"/>
                <a:ea typeface="Roboto"/>
                <a:cs typeface="Roboto"/>
                <a:sym typeface="Roboto"/>
              </a:endParaRPr>
            </a:p>
          </p:txBody>
        </p:sp>
        <p:sp>
          <p:nvSpPr>
            <p:cNvPr id="187" name="Google Shape;187;p36"/>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RFP Release</a:t>
              </a:r>
              <a:endParaRPr b="1" sz="1000">
                <a:solidFill>
                  <a:srgbClr val="A72A1E"/>
                </a:solidFill>
                <a:latin typeface="Roboto"/>
                <a:ea typeface="Roboto"/>
                <a:cs typeface="Roboto"/>
                <a:sym typeface="Roboto"/>
              </a:endParaRPr>
            </a:p>
          </p:txBody>
        </p:sp>
        <p:sp>
          <p:nvSpPr>
            <p:cNvPr id="188" name="Google Shape;188;p36"/>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A72A1E"/>
                  </a:solidFill>
                  <a:latin typeface="Roboto"/>
                  <a:ea typeface="Roboto"/>
                  <a:cs typeface="Roboto"/>
                  <a:sym typeface="Roboto"/>
                </a:rPr>
                <a:t>The RFP was released publicly to all interested vendors.</a:t>
              </a:r>
              <a:endParaRPr sz="800">
                <a:solidFill>
                  <a:srgbClr val="A72A1E"/>
                </a:solidFill>
                <a:latin typeface="Roboto"/>
                <a:ea typeface="Roboto"/>
                <a:cs typeface="Roboto"/>
                <a:sym typeface="Roboto"/>
              </a:endParaRPr>
            </a:p>
          </p:txBody>
        </p:sp>
      </p:grpSp>
      <p:grpSp>
        <p:nvGrpSpPr>
          <p:cNvPr id="189" name="Google Shape;189;p36"/>
          <p:cNvGrpSpPr/>
          <p:nvPr/>
        </p:nvGrpSpPr>
        <p:grpSpPr>
          <a:xfrm>
            <a:off x="2504646" y="1417720"/>
            <a:ext cx="1799002" cy="2803123"/>
            <a:chOff x="2699423" y="1957150"/>
            <a:chExt cx="1709103" cy="1897977"/>
          </a:xfrm>
        </p:grpSpPr>
        <p:sp>
          <p:nvSpPr>
            <p:cNvPr id="190" name="Google Shape;190;p36"/>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6"/>
            <p:cNvSpPr txBox="1"/>
            <p:nvPr/>
          </p:nvSpPr>
          <p:spPr>
            <a:xfrm>
              <a:off x="2699425"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Vendor Demos</a:t>
              </a:r>
              <a:endParaRPr b="1" sz="1000">
                <a:solidFill>
                  <a:srgbClr val="A72A1E"/>
                </a:solidFill>
                <a:latin typeface="Roboto"/>
                <a:ea typeface="Roboto"/>
                <a:cs typeface="Roboto"/>
                <a:sym typeface="Roboto"/>
              </a:endParaRPr>
            </a:p>
          </p:txBody>
        </p:sp>
        <p:sp>
          <p:nvSpPr>
            <p:cNvPr id="192" name="Google Shape;192;p36"/>
            <p:cNvSpPr txBox="1"/>
            <p:nvPr/>
          </p:nvSpPr>
          <p:spPr>
            <a:xfrm>
              <a:off x="2699423"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A72A1E"/>
                  </a:solidFill>
                  <a:latin typeface="Roboto"/>
                  <a:ea typeface="Roboto"/>
                  <a:cs typeface="Roboto"/>
                  <a:sym typeface="Roboto"/>
                </a:rPr>
                <a:t>Vendor demonstrations were held with a focus on administration and reporting.</a:t>
              </a:r>
              <a:endParaRPr sz="800">
                <a:solidFill>
                  <a:srgbClr val="A72A1E"/>
                </a:solidFill>
                <a:latin typeface="Roboto"/>
                <a:ea typeface="Roboto"/>
                <a:cs typeface="Roboto"/>
                <a:sym typeface="Roboto"/>
              </a:endParaRPr>
            </a:p>
          </p:txBody>
        </p:sp>
        <p:sp>
          <p:nvSpPr>
            <p:cNvPr id="193" name="Google Shape;193;p36"/>
            <p:cNvSpPr txBox="1"/>
            <p:nvPr/>
          </p:nvSpPr>
          <p:spPr>
            <a:xfrm>
              <a:off x="325682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A72A1E"/>
                  </a:solidFill>
                  <a:latin typeface="Roboto"/>
                  <a:ea typeface="Roboto"/>
                  <a:cs typeface="Roboto"/>
                  <a:sym typeface="Roboto"/>
                </a:rPr>
                <a:t>10.4.21</a:t>
              </a:r>
              <a:endParaRPr b="1" sz="1000">
                <a:solidFill>
                  <a:srgbClr val="A72A1E"/>
                </a:solidFill>
                <a:latin typeface="Roboto"/>
                <a:ea typeface="Roboto"/>
                <a:cs typeface="Roboto"/>
                <a:sym typeface="Roboto"/>
              </a:endParaRPr>
            </a:p>
          </p:txBody>
        </p:sp>
      </p:grpSp>
      <p:grpSp>
        <p:nvGrpSpPr>
          <p:cNvPr id="194" name="Google Shape;194;p36"/>
          <p:cNvGrpSpPr/>
          <p:nvPr/>
        </p:nvGrpSpPr>
        <p:grpSpPr>
          <a:xfrm>
            <a:off x="4696144" y="1417785"/>
            <a:ext cx="1799004" cy="2803183"/>
            <a:chOff x="4781408" y="1957150"/>
            <a:chExt cx="1709106" cy="1897975"/>
          </a:xfrm>
        </p:grpSpPr>
        <p:sp>
          <p:nvSpPr>
            <p:cNvPr id="195" name="Google Shape;195;p36"/>
            <p:cNvSpPr/>
            <p:nvPr/>
          </p:nvSpPr>
          <p:spPr>
            <a:xfrm>
              <a:off x="5338808" y="1957150"/>
              <a:ext cx="594300" cy="594300"/>
            </a:xfrm>
            <a:prstGeom prst="ellipse">
              <a:avLst/>
            </a:prstGeom>
            <a:noFill/>
            <a:ln cap="flat" cmpd="sng" w="38100">
              <a:solidFill>
                <a:srgbClr val="00B8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6"/>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00B8B8"/>
                  </a:solidFill>
                  <a:latin typeface="Roboto"/>
                  <a:ea typeface="Roboto"/>
                  <a:cs typeface="Roboto"/>
                  <a:sym typeface="Roboto"/>
                </a:rPr>
                <a:t>Vendor Demos</a:t>
              </a:r>
              <a:endParaRPr b="1" sz="1000">
                <a:solidFill>
                  <a:srgbClr val="00B8B8"/>
                </a:solidFill>
                <a:latin typeface="Roboto"/>
                <a:ea typeface="Roboto"/>
                <a:cs typeface="Roboto"/>
                <a:sym typeface="Roboto"/>
              </a:endParaRPr>
            </a:p>
          </p:txBody>
        </p:sp>
        <p:sp>
          <p:nvSpPr>
            <p:cNvPr id="197" name="Google Shape;197;p36"/>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00B8B8"/>
                  </a:solidFill>
                  <a:latin typeface="Roboto"/>
                  <a:ea typeface="Roboto"/>
                  <a:cs typeface="Roboto"/>
                  <a:sym typeface="Roboto"/>
                </a:rPr>
                <a:t>Additional Vendor Demonstration focused around HMIS User experience.</a:t>
              </a:r>
              <a:endParaRPr sz="800">
                <a:solidFill>
                  <a:srgbClr val="00B8B8"/>
                </a:solidFill>
                <a:latin typeface="Roboto"/>
                <a:ea typeface="Roboto"/>
                <a:cs typeface="Roboto"/>
                <a:sym typeface="Roboto"/>
              </a:endParaRPr>
            </a:p>
          </p:txBody>
        </p:sp>
        <p:sp>
          <p:nvSpPr>
            <p:cNvPr id="198" name="Google Shape;198;p36"/>
            <p:cNvSpPr txBox="1"/>
            <p:nvPr/>
          </p:nvSpPr>
          <p:spPr>
            <a:xfrm>
              <a:off x="5338800"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00B8B8"/>
                  </a:solidFill>
                  <a:latin typeface="Roboto"/>
                  <a:ea typeface="Roboto"/>
                  <a:cs typeface="Roboto"/>
                  <a:sym typeface="Roboto"/>
                </a:rPr>
                <a:t>11.3.21</a:t>
              </a:r>
              <a:endParaRPr b="1" sz="1000">
                <a:solidFill>
                  <a:srgbClr val="00B8B8"/>
                </a:solidFill>
                <a:latin typeface="Roboto"/>
                <a:ea typeface="Roboto"/>
                <a:cs typeface="Roboto"/>
                <a:sym typeface="Roboto"/>
              </a:endParaRPr>
            </a:p>
          </p:txBody>
        </p:sp>
      </p:grpSp>
      <p:sp>
        <p:nvSpPr>
          <p:cNvPr id="199" name="Google Shape;199;p36"/>
          <p:cNvSpPr/>
          <p:nvPr/>
        </p:nvSpPr>
        <p:spPr>
          <a:xfrm>
            <a:off x="4228628" y="1847565"/>
            <a:ext cx="625500" cy="54800"/>
          </a:xfrm>
          <a:prstGeom prst="roundRect">
            <a:avLst>
              <a:gd fmla="val 50000" name="adj"/>
            </a:avLst>
          </a:prstGeom>
          <a:solidFill>
            <a:srgbClr val="00B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6"/>
          <p:cNvSpPr/>
          <p:nvPr/>
        </p:nvSpPr>
        <p:spPr>
          <a:xfrm>
            <a:off x="6420154" y="1847565"/>
            <a:ext cx="625500" cy="548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grpSp>
        <p:nvGrpSpPr>
          <p:cNvPr id="201" name="Google Shape;201;p36"/>
          <p:cNvGrpSpPr/>
          <p:nvPr/>
        </p:nvGrpSpPr>
        <p:grpSpPr>
          <a:xfrm>
            <a:off x="1430880" y="4333552"/>
            <a:ext cx="1799004" cy="2803183"/>
            <a:chOff x="4781408" y="1957150"/>
            <a:chExt cx="1709106" cy="1897975"/>
          </a:xfrm>
        </p:grpSpPr>
        <p:sp>
          <p:nvSpPr>
            <p:cNvPr id="202" name="Google Shape;202;p36"/>
            <p:cNvSpPr/>
            <p:nvPr/>
          </p:nvSpPr>
          <p:spPr>
            <a:xfrm>
              <a:off x="5338808" y="1957150"/>
              <a:ext cx="594300" cy="594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6"/>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dk2"/>
                  </a:solidFill>
                  <a:latin typeface="Roboto"/>
                  <a:ea typeface="Roboto"/>
                  <a:cs typeface="Roboto"/>
                  <a:sym typeface="Roboto"/>
                </a:rPr>
                <a:t>Contract Negotiation</a:t>
              </a:r>
              <a:endParaRPr b="1" sz="1000">
                <a:solidFill>
                  <a:schemeClr val="dk2"/>
                </a:solidFill>
                <a:latin typeface="Roboto"/>
                <a:ea typeface="Roboto"/>
                <a:cs typeface="Roboto"/>
                <a:sym typeface="Roboto"/>
              </a:endParaRPr>
            </a:p>
          </p:txBody>
        </p:sp>
        <p:sp>
          <p:nvSpPr>
            <p:cNvPr id="204" name="Google Shape;204;p36"/>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dk2"/>
                  </a:solidFill>
                  <a:latin typeface="Roboto"/>
                  <a:ea typeface="Roboto"/>
                  <a:cs typeface="Roboto"/>
                  <a:sym typeface="Roboto"/>
                </a:rPr>
                <a:t>Negotiation with Apparent Successful Vendor</a:t>
              </a:r>
              <a:endParaRPr sz="800">
                <a:solidFill>
                  <a:schemeClr val="dk2"/>
                </a:solidFill>
                <a:latin typeface="Roboto"/>
                <a:ea typeface="Roboto"/>
                <a:cs typeface="Roboto"/>
                <a:sym typeface="Roboto"/>
              </a:endParaRPr>
            </a:p>
          </p:txBody>
        </p:sp>
        <p:sp>
          <p:nvSpPr>
            <p:cNvPr id="205" name="Google Shape;205;p36"/>
            <p:cNvSpPr txBox="1"/>
            <p:nvPr/>
          </p:nvSpPr>
          <p:spPr>
            <a:xfrm>
              <a:off x="5267105" y="2118327"/>
              <a:ext cx="7539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dk2"/>
                  </a:solidFill>
                  <a:latin typeface="Roboto"/>
                  <a:ea typeface="Roboto"/>
                  <a:cs typeface="Roboto"/>
                  <a:sym typeface="Roboto"/>
                </a:rPr>
                <a:t>11.15.21</a:t>
              </a:r>
              <a:endParaRPr b="1" sz="1000">
                <a:solidFill>
                  <a:schemeClr val="dk2"/>
                </a:solidFill>
                <a:latin typeface="Roboto"/>
                <a:ea typeface="Roboto"/>
                <a:cs typeface="Roboto"/>
                <a:sym typeface="Roboto"/>
              </a:endParaRPr>
            </a:p>
          </p:txBody>
        </p:sp>
      </p:grpSp>
      <p:grpSp>
        <p:nvGrpSpPr>
          <p:cNvPr id="206" name="Google Shape;206;p36"/>
          <p:cNvGrpSpPr/>
          <p:nvPr/>
        </p:nvGrpSpPr>
        <p:grpSpPr>
          <a:xfrm>
            <a:off x="3622370" y="4333487"/>
            <a:ext cx="1799001" cy="2803123"/>
            <a:chOff x="6863386" y="1957150"/>
            <a:chExt cx="1709102" cy="1897977"/>
          </a:xfrm>
        </p:grpSpPr>
        <p:sp>
          <p:nvSpPr>
            <p:cNvPr id="207" name="Google Shape;207;p36"/>
            <p:cNvSpPr/>
            <p:nvPr/>
          </p:nvSpPr>
          <p:spPr>
            <a:xfrm>
              <a:off x="7420786" y="1957150"/>
              <a:ext cx="594300" cy="594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6"/>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dk2"/>
                  </a:solidFill>
                  <a:latin typeface="Roboto"/>
                  <a:ea typeface="Roboto"/>
                  <a:cs typeface="Roboto"/>
                  <a:sym typeface="Roboto"/>
                </a:rPr>
                <a:t>Begin Contracted Work</a:t>
              </a:r>
              <a:endParaRPr b="1" sz="1000">
                <a:solidFill>
                  <a:schemeClr val="dk2"/>
                </a:solidFill>
                <a:latin typeface="Roboto"/>
                <a:ea typeface="Roboto"/>
                <a:cs typeface="Roboto"/>
                <a:sym typeface="Roboto"/>
              </a:endParaRPr>
            </a:p>
          </p:txBody>
        </p:sp>
        <p:sp>
          <p:nvSpPr>
            <p:cNvPr id="209" name="Google Shape;209;p36"/>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dk2"/>
                  </a:solidFill>
                  <a:latin typeface="Roboto"/>
                  <a:ea typeface="Roboto"/>
                  <a:cs typeface="Roboto"/>
                  <a:sym typeface="Roboto"/>
                </a:rPr>
                <a:t>We estimate this time will begin the transition process</a:t>
              </a:r>
              <a:endParaRPr sz="800">
                <a:solidFill>
                  <a:schemeClr val="dk2"/>
                </a:solidFill>
                <a:latin typeface="Roboto"/>
                <a:ea typeface="Roboto"/>
                <a:cs typeface="Roboto"/>
                <a:sym typeface="Roboto"/>
              </a:endParaRPr>
            </a:p>
          </p:txBody>
        </p:sp>
        <p:sp>
          <p:nvSpPr>
            <p:cNvPr id="210" name="Google Shape;210;p36"/>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dk2"/>
                  </a:solidFill>
                  <a:latin typeface="Roboto"/>
                  <a:ea typeface="Roboto"/>
                  <a:cs typeface="Roboto"/>
                  <a:sym typeface="Roboto"/>
                </a:rPr>
                <a:t>1</a:t>
              </a:r>
              <a:r>
                <a:rPr b="1" lang="en-US" sz="1000">
                  <a:solidFill>
                    <a:schemeClr val="dk2"/>
                  </a:solidFill>
                  <a:latin typeface="Roboto"/>
                  <a:ea typeface="Roboto"/>
                  <a:cs typeface="Roboto"/>
                  <a:sym typeface="Roboto"/>
                </a:rPr>
                <a:t>.1.22</a:t>
              </a:r>
              <a:endParaRPr b="1" sz="1000">
                <a:solidFill>
                  <a:schemeClr val="dk2"/>
                </a:solidFill>
                <a:latin typeface="Roboto"/>
                <a:ea typeface="Roboto"/>
                <a:cs typeface="Roboto"/>
                <a:sym typeface="Roboto"/>
              </a:endParaRPr>
            </a:p>
          </p:txBody>
        </p:sp>
      </p:grpSp>
      <p:sp>
        <p:nvSpPr>
          <p:cNvPr id="211" name="Google Shape;211;p36"/>
          <p:cNvSpPr/>
          <p:nvPr/>
        </p:nvSpPr>
        <p:spPr>
          <a:xfrm>
            <a:off x="963364" y="4763332"/>
            <a:ext cx="625500" cy="54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6"/>
          <p:cNvSpPr/>
          <p:nvPr/>
        </p:nvSpPr>
        <p:spPr>
          <a:xfrm>
            <a:off x="3154890" y="4763332"/>
            <a:ext cx="625500" cy="54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 name="Google Shape;213;p36"/>
          <p:cNvGrpSpPr/>
          <p:nvPr/>
        </p:nvGrpSpPr>
        <p:grpSpPr>
          <a:xfrm>
            <a:off x="5948448" y="4333487"/>
            <a:ext cx="1799001" cy="2803123"/>
            <a:chOff x="6863386" y="1957150"/>
            <a:chExt cx="1709102" cy="1897977"/>
          </a:xfrm>
        </p:grpSpPr>
        <p:sp>
          <p:nvSpPr>
            <p:cNvPr id="214" name="Google Shape;214;p36"/>
            <p:cNvSpPr/>
            <p:nvPr/>
          </p:nvSpPr>
          <p:spPr>
            <a:xfrm>
              <a:off x="7420786" y="1957150"/>
              <a:ext cx="594300" cy="594300"/>
            </a:xfrm>
            <a:prstGeom prst="ellipse">
              <a:avLst/>
            </a:prstGeom>
            <a:noFill/>
            <a:ln cap="flat" cmpd="sng" w="38100">
              <a:solidFill>
                <a:srgbClr val="08563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6"/>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085631"/>
                  </a:solidFill>
                  <a:latin typeface="Roboto"/>
                  <a:ea typeface="Roboto"/>
                  <a:cs typeface="Roboto"/>
                  <a:sym typeface="Roboto"/>
                </a:rPr>
                <a:t>Launch</a:t>
              </a:r>
              <a:endParaRPr b="1" sz="1000">
                <a:solidFill>
                  <a:srgbClr val="085631"/>
                </a:solidFill>
                <a:latin typeface="Roboto"/>
                <a:ea typeface="Roboto"/>
                <a:cs typeface="Roboto"/>
                <a:sym typeface="Roboto"/>
              </a:endParaRPr>
            </a:p>
          </p:txBody>
        </p:sp>
        <p:sp>
          <p:nvSpPr>
            <p:cNvPr id="216" name="Google Shape;216;p36"/>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085631"/>
                  </a:solidFill>
                  <a:latin typeface="Roboto"/>
                  <a:ea typeface="Roboto"/>
                  <a:cs typeface="Roboto"/>
                  <a:sym typeface="Roboto"/>
                </a:rPr>
                <a:t>The highly anticipated launch of the new vendor software.</a:t>
              </a:r>
              <a:endParaRPr sz="800">
                <a:solidFill>
                  <a:srgbClr val="085631"/>
                </a:solidFill>
                <a:latin typeface="Roboto"/>
                <a:ea typeface="Roboto"/>
                <a:cs typeface="Roboto"/>
                <a:sym typeface="Roboto"/>
              </a:endParaRPr>
            </a:p>
          </p:txBody>
        </p:sp>
        <p:sp>
          <p:nvSpPr>
            <p:cNvPr id="217" name="Google Shape;217;p36"/>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085631"/>
                  </a:solidFill>
                  <a:latin typeface="Roboto"/>
                  <a:ea typeface="Roboto"/>
                  <a:cs typeface="Roboto"/>
                  <a:sym typeface="Roboto"/>
                </a:rPr>
                <a:t>6</a:t>
              </a:r>
              <a:r>
                <a:rPr b="1" lang="en-US" sz="1000">
                  <a:solidFill>
                    <a:srgbClr val="085631"/>
                  </a:solidFill>
                  <a:latin typeface="Roboto"/>
                  <a:ea typeface="Roboto"/>
                  <a:cs typeface="Roboto"/>
                  <a:sym typeface="Roboto"/>
                </a:rPr>
                <a:t>.1.22</a:t>
              </a:r>
              <a:endParaRPr b="1" sz="1000">
                <a:solidFill>
                  <a:srgbClr val="085631"/>
                </a:solidFill>
                <a:latin typeface="Roboto"/>
                <a:ea typeface="Roboto"/>
                <a:cs typeface="Roboto"/>
                <a:sym typeface="Roboto"/>
              </a:endParaRPr>
            </a:p>
          </p:txBody>
        </p:sp>
      </p:grpSp>
      <p:sp>
        <p:nvSpPr>
          <p:cNvPr id="218" name="Google Shape;218;p36"/>
          <p:cNvSpPr/>
          <p:nvPr/>
        </p:nvSpPr>
        <p:spPr>
          <a:xfrm>
            <a:off x="5480968" y="4763332"/>
            <a:ext cx="625500" cy="54800"/>
          </a:xfrm>
          <a:prstGeom prst="roundRect">
            <a:avLst>
              <a:gd fmla="val 50000" name="adj"/>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85631"/>
              </a:solidFill>
            </a:endParaRPr>
          </a:p>
        </p:txBody>
      </p:sp>
      <p:grpSp>
        <p:nvGrpSpPr>
          <p:cNvPr id="219" name="Google Shape;219;p36"/>
          <p:cNvGrpSpPr/>
          <p:nvPr/>
        </p:nvGrpSpPr>
        <p:grpSpPr>
          <a:xfrm>
            <a:off x="6887634" y="1417785"/>
            <a:ext cx="1799001" cy="2803186"/>
            <a:chOff x="6863386" y="1957150"/>
            <a:chExt cx="1709102" cy="1897977"/>
          </a:xfrm>
        </p:grpSpPr>
        <p:sp>
          <p:nvSpPr>
            <p:cNvPr id="220" name="Google Shape;220;p36"/>
            <p:cNvSpPr/>
            <p:nvPr/>
          </p:nvSpPr>
          <p:spPr>
            <a:xfrm>
              <a:off x="7420786" y="1957150"/>
              <a:ext cx="594300" cy="594300"/>
            </a:xfrm>
            <a:prstGeom prst="ellipse">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6"/>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accent4"/>
                  </a:solidFill>
                  <a:latin typeface="Roboto"/>
                  <a:ea typeface="Roboto"/>
                  <a:cs typeface="Roboto"/>
                  <a:sym typeface="Roboto"/>
                </a:rPr>
                <a:t>Recommend Vendor</a:t>
              </a:r>
              <a:endParaRPr b="1" sz="1000">
                <a:solidFill>
                  <a:schemeClr val="accent4"/>
                </a:solidFill>
                <a:latin typeface="Roboto"/>
                <a:ea typeface="Roboto"/>
                <a:cs typeface="Roboto"/>
                <a:sym typeface="Roboto"/>
              </a:endParaRPr>
            </a:p>
          </p:txBody>
        </p:sp>
        <p:sp>
          <p:nvSpPr>
            <p:cNvPr id="222" name="Google Shape;222;p36"/>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accent4"/>
                  </a:solidFill>
                  <a:latin typeface="Roboto"/>
                  <a:ea typeface="Roboto"/>
                  <a:cs typeface="Roboto"/>
                  <a:sym typeface="Roboto"/>
                </a:rPr>
                <a:t>11.8.21</a:t>
              </a:r>
              <a:endParaRPr b="1" sz="1000">
                <a:solidFill>
                  <a:schemeClr val="accent4"/>
                </a:solidFill>
                <a:latin typeface="Roboto"/>
                <a:ea typeface="Roboto"/>
                <a:cs typeface="Roboto"/>
                <a:sym typeface="Roboto"/>
              </a:endParaRPr>
            </a:p>
          </p:txBody>
        </p:sp>
        <p:sp>
          <p:nvSpPr>
            <p:cNvPr id="223" name="Google Shape;223;p36"/>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accent4"/>
                  </a:solidFill>
                  <a:latin typeface="Roboto"/>
                  <a:ea typeface="Roboto"/>
                  <a:cs typeface="Roboto"/>
                  <a:sym typeface="Roboto"/>
                </a:rPr>
                <a:t>We anticipate having a solid recommendation for the board.</a:t>
              </a:r>
              <a:endParaRPr sz="800">
                <a:solidFill>
                  <a:schemeClr val="accent4"/>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457200" y="274638"/>
            <a:ext cx="8229600" cy="1143300"/>
          </a:xfrm>
          <a:prstGeom prst="rect">
            <a:avLst/>
          </a:prstGeom>
        </p:spPr>
        <p:txBody>
          <a:bodyPr anchorCtr="0" anchor="ctr" bIns="45700" lIns="91425" spcFirstLastPara="1" rIns="91425" wrap="square" tIns="45700">
            <a:noAutofit/>
          </a:bodyPr>
          <a:lstStyle/>
          <a:p>
            <a:pPr indent="0" lvl="0" marL="0" rtl="0" algn="l">
              <a:lnSpc>
                <a:spcPct val="150000"/>
              </a:lnSpc>
              <a:spcBef>
                <a:spcPts val="640"/>
              </a:spcBef>
              <a:spcAft>
                <a:spcPts val="0"/>
              </a:spcAft>
              <a:buClr>
                <a:schemeClr val="dk1"/>
              </a:buClr>
              <a:buSzPts val="1100"/>
              <a:buFont typeface="Arial"/>
              <a:buNone/>
            </a:pPr>
            <a:r>
              <a:rPr b="1" lang="en-US" sz="3600">
                <a:solidFill>
                  <a:srgbClr val="002060"/>
                </a:solidFill>
                <a:latin typeface="Cabin"/>
                <a:ea typeface="Cabin"/>
                <a:cs typeface="Cabin"/>
                <a:sym typeface="Cabin"/>
              </a:rPr>
              <a:t>Timeline Review</a:t>
            </a:r>
            <a:endParaRPr/>
          </a:p>
        </p:txBody>
      </p:sp>
      <p:sp>
        <p:nvSpPr>
          <p:cNvPr id="229" name="Google Shape;229;p37"/>
          <p:cNvSpPr/>
          <p:nvPr/>
        </p:nvSpPr>
        <p:spPr>
          <a:xfrm>
            <a:off x="1494747" y="3195161"/>
            <a:ext cx="378000" cy="45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 name="Google Shape;230;p37"/>
          <p:cNvGrpSpPr/>
          <p:nvPr/>
        </p:nvGrpSpPr>
        <p:grpSpPr>
          <a:xfrm>
            <a:off x="271400" y="2818666"/>
            <a:ext cx="1402524" cy="2356716"/>
            <a:chOff x="519875" y="1948510"/>
            <a:chExt cx="1310403" cy="1897975"/>
          </a:xfrm>
        </p:grpSpPr>
        <p:sp>
          <p:nvSpPr>
            <p:cNvPr id="231" name="Google Shape;231;p37"/>
            <p:cNvSpPr/>
            <p:nvPr/>
          </p:nvSpPr>
          <p:spPr>
            <a:xfrm>
              <a:off x="877947" y="194851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7"/>
            <p:cNvSpPr txBox="1"/>
            <p:nvPr/>
          </p:nvSpPr>
          <p:spPr>
            <a:xfrm>
              <a:off x="912990" y="2109688"/>
              <a:ext cx="49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800">
                  <a:solidFill>
                    <a:srgbClr val="A72A1E"/>
                  </a:solidFill>
                  <a:latin typeface="Roboto"/>
                  <a:ea typeface="Roboto"/>
                  <a:cs typeface="Roboto"/>
                  <a:sym typeface="Roboto"/>
                </a:rPr>
                <a:t>8.3.21</a:t>
              </a:r>
              <a:endParaRPr b="1" sz="800">
                <a:solidFill>
                  <a:srgbClr val="A72A1E"/>
                </a:solidFill>
                <a:latin typeface="Roboto"/>
                <a:ea typeface="Roboto"/>
                <a:cs typeface="Roboto"/>
                <a:sym typeface="Roboto"/>
              </a:endParaRPr>
            </a:p>
          </p:txBody>
        </p:sp>
        <p:sp>
          <p:nvSpPr>
            <p:cNvPr id="233" name="Google Shape;233;p37"/>
            <p:cNvSpPr txBox="1"/>
            <p:nvPr/>
          </p:nvSpPr>
          <p:spPr>
            <a:xfrm>
              <a:off x="519878" y="2652285"/>
              <a:ext cx="13104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RFP Release</a:t>
              </a:r>
              <a:endParaRPr b="1" sz="1000">
                <a:solidFill>
                  <a:srgbClr val="A72A1E"/>
                </a:solidFill>
                <a:latin typeface="Roboto"/>
                <a:ea typeface="Roboto"/>
                <a:cs typeface="Roboto"/>
                <a:sym typeface="Roboto"/>
              </a:endParaRPr>
            </a:p>
          </p:txBody>
        </p:sp>
        <p:sp>
          <p:nvSpPr>
            <p:cNvPr id="234" name="Google Shape;234;p37"/>
            <p:cNvSpPr txBox="1"/>
            <p:nvPr/>
          </p:nvSpPr>
          <p:spPr>
            <a:xfrm>
              <a:off x="519875" y="3109085"/>
              <a:ext cx="13104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US" sz="800">
                  <a:solidFill>
                    <a:srgbClr val="A72A1E"/>
                  </a:solidFill>
                  <a:latin typeface="Roboto"/>
                  <a:ea typeface="Roboto"/>
                  <a:cs typeface="Roboto"/>
                  <a:sym typeface="Roboto"/>
                </a:rPr>
                <a:t>The RFP was released publicly to all interested vendors.</a:t>
              </a:r>
              <a:endParaRPr sz="800">
                <a:solidFill>
                  <a:srgbClr val="A72A1E"/>
                </a:solidFill>
                <a:latin typeface="Roboto"/>
                <a:ea typeface="Roboto"/>
                <a:cs typeface="Roboto"/>
                <a:sym typeface="Roboto"/>
              </a:endParaRPr>
            </a:p>
          </p:txBody>
        </p:sp>
      </p:grpSp>
      <p:grpSp>
        <p:nvGrpSpPr>
          <p:cNvPr id="235" name="Google Shape;235;p37"/>
          <p:cNvGrpSpPr/>
          <p:nvPr/>
        </p:nvGrpSpPr>
        <p:grpSpPr>
          <a:xfrm>
            <a:off x="1693898" y="2818666"/>
            <a:ext cx="1402521" cy="2356715"/>
            <a:chOff x="1848940" y="1948510"/>
            <a:chExt cx="1310400" cy="1897975"/>
          </a:xfrm>
        </p:grpSpPr>
        <p:sp>
          <p:nvSpPr>
            <p:cNvPr id="236" name="Google Shape;236;p37"/>
            <p:cNvSpPr/>
            <p:nvPr/>
          </p:nvSpPr>
          <p:spPr>
            <a:xfrm>
              <a:off x="2206990" y="194851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7"/>
            <p:cNvSpPr txBox="1"/>
            <p:nvPr/>
          </p:nvSpPr>
          <p:spPr>
            <a:xfrm>
              <a:off x="1848940" y="2652285"/>
              <a:ext cx="13104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Vendor Demos</a:t>
              </a:r>
              <a:endParaRPr b="1" sz="1000">
                <a:solidFill>
                  <a:srgbClr val="A72A1E"/>
                </a:solidFill>
                <a:latin typeface="Roboto"/>
                <a:ea typeface="Roboto"/>
                <a:cs typeface="Roboto"/>
                <a:sym typeface="Roboto"/>
              </a:endParaRPr>
            </a:p>
          </p:txBody>
        </p:sp>
        <p:sp>
          <p:nvSpPr>
            <p:cNvPr id="238" name="Google Shape;238;p37"/>
            <p:cNvSpPr txBox="1"/>
            <p:nvPr/>
          </p:nvSpPr>
          <p:spPr>
            <a:xfrm>
              <a:off x="1848940" y="3109085"/>
              <a:ext cx="13104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US" sz="800">
                  <a:solidFill>
                    <a:srgbClr val="A72A1E"/>
                  </a:solidFill>
                  <a:latin typeface="Roboto"/>
                  <a:ea typeface="Roboto"/>
                  <a:cs typeface="Roboto"/>
                  <a:sym typeface="Roboto"/>
                </a:rPr>
                <a:t>Vendor demonstrations were held.</a:t>
              </a:r>
              <a:endParaRPr sz="800">
                <a:solidFill>
                  <a:srgbClr val="A72A1E"/>
                </a:solidFill>
                <a:latin typeface="Roboto"/>
                <a:ea typeface="Roboto"/>
                <a:cs typeface="Roboto"/>
                <a:sym typeface="Roboto"/>
              </a:endParaRPr>
            </a:p>
          </p:txBody>
        </p:sp>
        <p:sp>
          <p:nvSpPr>
            <p:cNvPr id="239" name="Google Shape;239;p37"/>
            <p:cNvSpPr txBox="1"/>
            <p:nvPr/>
          </p:nvSpPr>
          <p:spPr>
            <a:xfrm>
              <a:off x="2206996" y="2109688"/>
              <a:ext cx="583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800">
                  <a:solidFill>
                    <a:srgbClr val="A72A1E"/>
                  </a:solidFill>
                  <a:latin typeface="Roboto"/>
                  <a:ea typeface="Roboto"/>
                  <a:cs typeface="Roboto"/>
                  <a:sym typeface="Roboto"/>
                </a:rPr>
                <a:t>10.4.21</a:t>
              </a:r>
              <a:endParaRPr b="1" sz="800">
                <a:solidFill>
                  <a:srgbClr val="A72A1E"/>
                </a:solidFill>
                <a:latin typeface="Roboto"/>
                <a:ea typeface="Roboto"/>
                <a:cs typeface="Roboto"/>
                <a:sym typeface="Roboto"/>
              </a:endParaRPr>
            </a:p>
          </p:txBody>
        </p:sp>
      </p:grpSp>
      <p:grpSp>
        <p:nvGrpSpPr>
          <p:cNvPr id="240" name="Google Shape;240;p37"/>
          <p:cNvGrpSpPr/>
          <p:nvPr/>
        </p:nvGrpSpPr>
        <p:grpSpPr>
          <a:xfrm>
            <a:off x="3116428" y="2818666"/>
            <a:ext cx="1455503" cy="2356714"/>
            <a:chOff x="3178034" y="1948510"/>
            <a:chExt cx="1359902" cy="1897974"/>
          </a:xfrm>
        </p:grpSpPr>
        <p:sp>
          <p:nvSpPr>
            <p:cNvPr id="241" name="Google Shape;241;p37"/>
            <p:cNvSpPr/>
            <p:nvPr/>
          </p:nvSpPr>
          <p:spPr>
            <a:xfrm>
              <a:off x="3560827" y="1948510"/>
              <a:ext cx="594300" cy="594300"/>
            </a:xfrm>
            <a:prstGeom prst="ellipse">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42" name="Google Shape;242;p37"/>
            <p:cNvSpPr txBox="1"/>
            <p:nvPr/>
          </p:nvSpPr>
          <p:spPr>
            <a:xfrm>
              <a:off x="3178034" y="2652285"/>
              <a:ext cx="13599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accent4"/>
                  </a:solidFill>
                  <a:latin typeface="Roboto"/>
                  <a:ea typeface="Roboto"/>
                  <a:cs typeface="Roboto"/>
                  <a:sym typeface="Roboto"/>
                </a:rPr>
                <a:t>Recommend Vendor</a:t>
              </a:r>
              <a:endParaRPr b="1" sz="1000">
                <a:solidFill>
                  <a:schemeClr val="accent4"/>
                </a:solidFill>
                <a:latin typeface="Roboto"/>
                <a:ea typeface="Roboto"/>
                <a:cs typeface="Roboto"/>
                <a:sym typeface="Roboto"/>
              </a:endParaRPr>
            </a:p>
          </p:txBody>
        </p:sp>
        <p:sp>
          <p:nvSpPr>
            <p:cNvPr id="243" name="Google Shape;243;p37"/>
            <p:cNvSpPr txBox="1"/>
            <p:nvPr/>
          </p:nvSpPr>
          <p:spPr>
            <a:xfrm>
              <a:off x="3178036" y="3109084"/>
              <a:ext cx="13599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accent4"/>
                  </a:solidFill>
                  <a:latin typeface="Roboto"/>
                  <a:ea typeface="Roboto"/>
                  <a:cs typeface="Roboto"/>
                  <a:sym typeface="Roboto"/>
                </a:rPr>
                <a:t>Board </a:t>
              </a:r>
              <a:r>
                <a:rPr lang="en-US" sz="800">
                  <a:solidFill>
                    <a:schemeClr val="accent4"/>
                  </a:solidFill>
                  <a:latin typeface="Roboto"/>
                  <a:ea typeface="Roboto"/>
                  <a:cs typeface="Roboto"/>
                  <a:sym typeface="Roboto"/>
                </a:rPr>
                <a:t>received</a:t>
              </a:r>
              <a:r>
                <a:rPr lang="en-US" sz="800">
                  <a:solidFill>
                    <a:schemeClr val="accent4"/>
                  </a:solidFill>
                  <a:latin typeface="Roboto"/>
                  <a:ea typeface="Roboto"/>
                  <a:cs typeface="Roboto"/>
                  <a:sym typeface="Roboto"/>
                </a:rPr>
                <a:t> community recommendation for software vendor.</a:t>
              </a:r>
              <a:endParaRPr sz="800">
                <a:solidFill>
                  <a:schemeClr val="accent4"/>
                </a:solidFill>
                <a:latin typeface="Roboto"/>
                <a:ea typeface="Roboto"/>
                <a:cs typeface="Roboto"/>
                <a:sym typeface="Roboto"/>
              </a:endParaRPr>
            </a:p>
          </p:txBody>
        </p:sp>
        <p:sp>
          <p:nvSpPr>
            <p:cNvPr id="244" name="Google Shape;244;p37"/>
            <p:cNvSpPr txBox="1"/>
            <p:nvPr/>
          </p:nvSpPr>
          <p:spPr>
            <a:xfrm>
              <a:off x="3581995" y="2109688"/>
              <a:ext cx="5730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800">
                  <a:solidFill>
                    <a:schemeClr val="accent4"/>
                  </a:solidFill>
                  <a:latin typeface="Roboto"/>
                  <a:ea typeface="Roboto"/>
                  <a:cs typeface="Roboto"/>
                  <a:sym typeface="Roboto"/>
                </a:rPr>
                <a:t>11.8.21</a:t>
              </a:r>
              <a:endParaRPr b="1" sz="800">
                <a:solidFill>
                  <a:schemeClr val="accent4"/>
                </a:solidFill>
                <a:latin typeface="Roboto"/>
                <a:ea typeface="Roboto"/>
                <a:cs typeface="Roboto"/>
                <a:sym typeface="Roboto"/>
              </a:endParaRPr>
            </a:p>
          </p:txBody>
        </p:sp>
      </p:grpSp>
      <p:grpSp>
        <p:nvGrpSpPr>
          <p:cNvPr id="245" name="Google Shape;245;p37"/>
          <p:cNvGrpSpPr/>
          <p:nvPr/>
        </p:nvGrpSpPr>
        <p:grpSpPr>
          <a:xfrm>
            <a:off x="4593030" y="2818666"/>
            <a:ext cx="1402524" cy="2356715"/>
            <a:chOff x="4557650" y="1948510"/>
            <a:chExt cx="1310403" cy="1897975"/>
          </a:xfrm>
        </p:grpSpPr>
        <p:sp>
          <p:nvSpPr>
            <p:cNvPr id="246" name="Google Shape;246;p37"/>
            <p:cNvSpPr/>
            <p:nvPr/>
          </p:nvSpPr>
          <p:spPr>
            <a:xfrm>
              <a:off x="4915703" y="1948510"/>
              <a:ext cx="594300" cy="5943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47" name="Google Shape;247;p37"/>
            <p:cNvSpPr txBox="1"/>
            <p:nvPr/>
          </p:nvSpPr>
          <p:spPr>
            <a:xfrm>
              <a:off x="4557650" y="2652285"/>
              <a:ext cx="13104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accent1"/>
                  </a:solidFill>
                  <a:latin typeface="Roboto"/>
                  <a:ea typeface="Roboto"/>
                  <a:cs typeface="Roboto"/>
                  <a:sym typeface="Roboto"/>
                </a:rPr>
                <a:t>Contract Negotiation</a:t>
              </a:r>
              <a:endParaRPr b="1" sz="1000">
                <a:solidFill>
                  <a:schemeClr val="accent1"/>
                </a:solidFill>
                <a:latin typeface="Roboto"/>
                <a:ea typeface="Roboto"/>
                <a:cs typeface="Roboto"/>
                <a:sym typeface="Roboto"/>
              </a:endParaRPr>
            </a:p>
          </p:txBody>
        </p:sp>
        <p:sp>
          <p:nvSpPr>
            <p:cNvPr id="248" name="Google Shape;248;p37"/>
            <p:cNvSpPr txBox="1"/>
            <p:nvPr/>
          </p:nvSpPr>
          <p:spPr>
            <a:xfrm>
              <a:off x="4557653" y="3109085"/>
              <a:ext cx="13104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US" sz="800">
                  <a:solidFill>
                    <a:schemeClr val="accent1"/>
                  </a:solidFill>
                  <a:latin typeface="Roboto"/>
                  <a:ea typeface="Roboto"/>
                  <a:cs typeface="Roboto"/>
                  <a:sym typeface="Roboto"/>
                </a:rPr>
                <a:t>Negotiation with Successful Vendor.</a:t>
              </a:r>
              <a:endParaRPr sz="800">
                <a:solidFill>
                  <a:schemeClr val="accent1"/>
                </a:solidFill>
                <a:latin typeface="Roboto"/>
                <a:ea typeface="Roboto"/>
                <a:cs typeface="Roboto"/>
                <a:sym typeface="Roboto"/>
              </a:endParaRPr>
            </a:p>
          </p:txBody>
        </p:sp>
        <p:sp>
          <p:nvSpPr>
            <p:cNvPr id="249" name="Google Shape;249;p37"/>
            <p:cNvSpPr txBox="1"/>
            <p:nvPr/>
          </p:nvSpPr>
          <p:spPr>
            <a:xfrm>
              <a:off x="4915699" y="2109688"/>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800">
                  <a:solidFill>
                    <a:schemeClr val="accent1"/>
                  </a:solidFill>
                  <a:latin typeface="Roboto"/>
                  <a:ea typeface="Roboto"/>
                  <a:cs typeface="Roboto"/>
                  <a:sym typeface="Roboto"/>
                </a:rPr>
                <a:t>11.15.21</a:t>
              </a:r>
              <a:endParaRPr b="1" sz="800">
                <a:solidFill>
                  <a:schemeClr val="accent1"/>
                </a:solidFill>
                <a:latin typeface="Roboto"/>
                <a:ea typeface="Roboto"/>
                <a:cs typeface="Roboto"/>
                <a:sym typeface="Roboto"/>
              </a:endParaRPr>
            </a:p>
          </p:txBody>
        </p:sp>
      </p:grpSp>
      <p:grpSp>
        <p:nvGrpSpPr>
          <p:cNvPr id="250" name="Google Shape;250;p37"/>
          <p:cNvGrpSpPr/>
          <p:nvPr/>
        </p:nvGrpSpPr>
        <p:grpSpPr>
          <a:xfrm>
            <a:off x="6016690" y="2818666"/>
            <a:ext cx="1455507" cy="2356715"/>
            <a:chOff x="5887800" y="1948510"/>
            <a:chExt cx="1359905" cy="1897975"/>
          </a:xfrm>
        </p:grpSpPr>
        <p:sp>
          <p:nvSpPr>
            <p:cNvPr id="251" name="Google Shape;251;p37"/>
            <p:cNvSpPr/>
            <p:nvPr/>
          </p:nvSpPr>
          <p:spPr>
            <a:xfrm>
              <a:off x="6270606" y="1948510"/>
              <a:ext cx="594300" cy="5943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52" name="Google Shape;252;p37"/>
            <p:cNvSpPr txBox="1"/>
            <p:nvPr/>
          </p:nvSpPr>
          <p:spPr>
            <a:xfrm>
              <a:off x="5887800" y="2652285"/>
              <a:ext cx="13599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900">
                  <a:solidFill>
                    <a:schemeClr val="accent1"/>
                  </a:solidFill>
                  <a:latin typeface="Roboto"/>
                  <a:ea typeface="Roboto"/>
                  <a:cs typeface="Roboto"/>
                  <a:sym typeface="Roboto"/>
                </a:rPr>
                <a:t>Begin Contracted Work</a:t>
              </a:r>
              <a:endParaRPr b="1" sz="900">
                <a:solidFill>
                  <a:schemeClr val="accent1"/>
                </a:solidFill>
                <a:latin typeface="Roboto"/>
                <a:ea typeface="Roboto"/>
                <a:cs typeface="Roboto"/>
                <a:sym typeface="Roboto"/>
              </a:endParaRPr>
            </a:p>
          </p:txBody>
        </p:sp>
        <p:sp>
          <p:nvSpPr>
            <p:cNvPr id="253" name="Google Shape;253;p37"/>
            <p:cNvSpPr txBox="1"/>
            <p:nvPr/>
          </p:nvSpPr>
          <p:spPr>
            <a:xfrm>
              <a:off x="5887806" y="3109085"/>
              <a:ext cx="13599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accent1"/>
                  </a:solidFill>
                  <a:latin typeface="Roboto"/>
                  <a:ea typeface="Roboto"/>
                  <a:cs typeface="Roboto"/>
                  <a:sym typeface="Roboto"/>
                </a:rPr>
                <a:t>Contracted work began with vendor to import, build, and learn the new software.</a:t>
              </a:r>
              <a:endParaRPr sz="800">
                <a:solidFill>
                  <a:schemeClr val="accent1"/>
                </a:solidFill>
                <a:latin typeface="Roboto"/>
                <a:ea typeface="Roboto"/>
                <a:cs typeface="Roboto"/>
                <a:sym typeface="Roboto"/>
              </a:endParaRPr>
            </a:p>
          </p:txBody>
        </p:sp>
        <p:sp>
          <p:nvSpPr>
            <p:cNvPr id="254" name="Google Shape;254;p37"/>
            <p:cNvSpPr txBox="1"/>
            <p:nvPr/>
          </p:nvSpPr>
          <p:spPr>
            <a:xfrm>
              <a:off x="6270506" y="2109688"/>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800">
                  <a:solidFill>
                    <a:schemeClr val="accent1"/>
                  </a:solidFill>
                  <a:latin typeface="Roboto"/>
                  <a:ea typeface="Roboto"/>
                  <a:cs typeface="Roboto"/>
                  <a:sym typeface="Roboto"/>
                </a:rPr>
                <a:t>1.10.22</a:t>
              </a:r>
              <a:endParaRPr b="1" sz="800">
                <a:solidFill>
                  <a:schemeClr val="accent1"/>
                </a:solidFill>
                <a:latin typeface="Roboto"/>
                <a:ea typeface="Roboto"/>
                <a:cs typeface="Roboto"/>
                <a:sym typeface="Roboto"/>
              </a:endParaRPr>
            </a:p>
          </p:txBody>
        </p:sp>
      </p:grpSp>
      <p:grpSp>
        <p:nvGrpSpPr>
          <p:cNvPr id="255" name="Google Shape;255;p37"/>
          <p:cNvGrpSpPr/>
          <p:nvPr/>
        </p:nvGrpSpPr>
        <p:grpSpPr>
          <a:xfrm>
            <a:off x="7489864" y="2818666"/>
            <a:ext cx="1455507" cy="2356715"/>
            <a:chOff x="7264213" y="1948510"/>
            <a:chExt cx="1359905" cy="1897975"/>
          </a:xfrm>
        </p:grpSpPr>
        <p:sp>
          <p:nvSpPr>
            <p:cNvPr id="256" name="Google Shape;256;p37"/>
            <p:cNvSpPr/>
            <p:nvPr/>
          </p:nvSpPr>
          <p:spPr>
            <a:xfrm>
              <a:off x="7647018" y="1948510"/>
              <a:ext cx="594300" cy="594300"/>
            </a:xfrm>
            <a:prstGeom prst="ellipse">
              <a:avLst/>
            </a:prstGeom>
            <a:noFill/>
            <a:ln cap="flat" cmpd="sng" w="38100">
              <a:solidFill>
                <a:srgbClr val="08563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85631"/>
                </a:solidFill>
              </a:endParaRPr>
            </a:p>
          </p:txBody>
        </p:sp>
        <p:sp>
          <p:nvSpPr>
            <p:cNvPr id="257" name="Google Shape;257;p37"/>
            <p:cNvSpPr txBox="1"/>
            <p:nvPr/>
          </p:nvSpPr>
          <p:spPr>
            <a:xfrm>
              <a:off x="7264213" y="2652285"/>
              <a:ext cx="13599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085631"/>
                  </a:solidFill>
                  <a:latin typeface="Roboto"/>
                  <a:ea typeface="Roboto"/>
                  <a:cs typeface="Roboto"/>
                  <a:sym typeface="Roboto"/>
                </a:rPr>
                <a:t>Updated Launch</a:t>
              </a:r>
              <a:endParaRPr b="1" sz="1000">
                <a:solidFill>
                  <a:srgbClr val="085631"/>
                </a:solidFill>
                <a:latin typeface="Roboto"/>
                <a:ea typeface="Roboto"/>
                <a:cs typeface="Roboto"/>
                <a:sym typeface="Roboto"/>
              </a:endParaRPr>
            </a:p>
          </p:txBody>
        </p:sp>
        <p:sp>
          <p:nvSpPr>
            <p:cNvPr id="258" name="Google Shape;258;p37"/>
            <p:cNvSpPr txBox="1"/>
            <p:nvPr/>
          </p:nvSpPr>
          <p:spPr>
            <a:xfrm>
              <a:off x="7264218" y="3109085"/>
              <a:ext cx="13599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US" sz="800">
                  <a:solidFill>
                    <a:srgbClr val="085631"/>
                  </a:solidFill>
                  <a:latin typeface="Roboto"/>
                  <a:ea typeface="Roboto"/>
                  <a:cs typeface="Roboto"/>
                  <a:sym typeface="Roboto"/>
                </a:rPr>
                <a:t>The highly anticipated launch of the new vendor software</a:t>
              </a:r>
              <a:endParaRPr sz="800">
                <a:solidFill>
                  <a:srgbClr val="085631"/>
                </a:solidFill>
                <a:latin typeface="Roboto"/>
                <a:ea typeface="Roboto"/>
                <a:cs typeface="Roboto"/>
                <a:sym typeface="Roboto"/>
              </a:endParaRPr>
            </a:p>
          </p:txBody>
        </p:sp>
        <p:sp>
          <p:nvSpPr>
            <p:cNvPr id="259" name="Google Shape;259;p37"/>
            <p:cNvSpPr txBox="1"/>
            <p:nvPr/>
          </p:nvSpPr>
          <p:spPr>
            <a:xfrm>
              <a:off x="7646802" y="2109688"/>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800">
                  <a:solidFill>
                    <a:srgbClr val="085631"/>
                  </a:solidFill>
                  <a:latin typeface="Roboto"/>
                  <a:ea typeface="Roboto"/>
                  <a:cs typeface="Roboto"/>
                  <a:sym typeface="Roboto"/>
                </a:rPr>
                <a:t>6.21.22</a:t>
              </a:r>
              <a:endParaRPr b="1" sz="800">
                <a:solidFill>
                  <a:srgbClr val="085631"/>
                </a:solidFill>
                <a:latin typeface="Roboto"/>
                <a:ea typeface="Roboto"/>
                <a:cs typeface="Roboto"/>
                <a:sym typeface="Roboto"/>
              </a:endParaRPr>
            </a:p>
          </p:txBody>
        </p:sp>
      </p:grpSp>
      <p:sp>
        <p:nvSpPr>
          <p:cNvPr id="260" name="Google Shape;260;p37"/>
          <p:cNvSpPr/>
          <p:nvPr/>
        </p:nvSpPr>
        <p:spPr>
          <a:xfrm>
            <a:off x="2930444" y="3195161"/>
            <a:ext cx="378000" cy="459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7"/>
          <p:cNvSpPr/>
          <p:nvPr/>
        </p:nvSpPr>
        <p:spPr>
          <a:xfrm>
            <a:off x="4379974" y="3195161"/>
            <a:ext cx="378000" cy="45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7"/>
          <p:cNvSpPr/>
          <p:nvPr/>
        </p:nvSpPr>
        <p:spPr>
          <a:xfrm>
            <a:off x="5830053" y="3195161"/>
            <a:ext cx="378000" cy="45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63" name="Google Shape;263;p37"/>
          <p:cNvSpPr/>
          <p:nvPr/>
        </p:nvSpPr>
        <p:spPr>
          <a:xfrm>
            <a:off x="7291678" y="3195161"/>
            <a:ext cx="378000" cy="45900"/>
          </a:xfrm>
          <a:prstGeom prst="roundRect">
            <a:avLst>
              <a:gd fmla="val 50000" name="adj"/>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pic>
        <p:nvPicPr>
          <p:cNvPr id="264" name="Google Shape;264;p37"/>
          <p:cNvPicPr preferRelativeResize="0"/>
          <p:nvPr/>
        </p:nvPicPr>
        <p:blipFill>
          <a:blip r:embed="rId3">
            <a:alphaModFix/>
          </a:blip>
          <a:stretch>
            <a:fillRect/>
          </a:stretch>
        </p:blipFill>
        <p:spPr>
          <a:xfrm>
            <a:off x="7790100" y="2440675"/>
            <a:ext cx="377999" cy="377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solidFill>
                  <a:srgbClr val="002060"/>
                </a:solidFill>
              </a:rPr>
              <a:t>Transition Updates</a:t>
            </a:r>
            <a:endParaRPr/>
          </a:p>
        </p:txBody>
      </p:sp>
      <p:sp>
        <p:nvSpPr>
          <p:cNvPr id="270" name="Google Shape;270;p38"/>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solidFill>
                  <a:schemeClr val="dk1"/>
                </a:solidFill>
              </a:rPr>
              <a:t>User Acceptance Testing period will help inform process improvement, bug resolution, and additional training needs</a:t>
            </a:r>
            <a:endParaRPr/>
          </a:p>
          <a:p>
            <a:pPr indent="0" lvl="0" marL="457200" rtl="0" algn="l">
              <a:spcBef>
                <a:spcPts val="360"/>
              </a:spcBef>
              <a:spcAft>
                <a:spcPts val="0"/>
              </a:spcAft>
              <a:buNone/>
            </a:pPr>
            <a:r>
              <a:t/>
            </a:r>
            <a:endParaRPr/>
          </a:p>
          <a:p>
            <a:pPr indent="-342900" lvl="0" marL="457200" rtl="0" algn="l">
              <a:spcBef>
                <a:spcPts val="360"/>
              </a:spcBef>
              <a:spcAft>
                <a:spcPts val="0"/>
              </a:spcAft>
              <a:buSzPts val="1800"/>
              <a:buChar char="●"/>
            </a:pPr>
            <a:r>
              <a:rPr lang="en-US"/>
              <a:t>User Acceptance Testing </a:t>
            </a:r>
            <a:r>
              <a:rPr lang="en-US"/>
              <a:t>launched</a:t>
            </a:r>
            <a:r>
              <a:rPr lang="en-US"/>
              <a:t> with a group of almost 30 volunteers on May 3rd, 2022</a:t>
            </a:r>
            <a:endParaRPr/>
          </a:p>
          <a:p>
            <a:pPr indent="-342900" lvl="1" marL="914400" rtl="0" algn="l">
              <a:spcBef>
                <a:spcPts val="0"/>
              </a:spcBef>
              <a:spcAft>
                <a:spcPts val="0"/>
              </a:spcAft>
              <a:buSzPts val="1800"/>
              <a:buChar char="○"/>
            </a:pPr>
            <a:r>
              <a:rPr lang="en-US"/>
              <a:t>Different agencies testing </a:t>
            </a:r>
            <a:r>
              <a:rPr lang="en-US"/>
              <a:t>current</a:t>
            </a:r>
            <a:r>
              <a:rPr lang="en-US"/>
              <a:t> </a:t>
            </a:r>
            <a:r>
              <a:rPr lang="en-US"/>
              <a:t>system</a:t>
            </a:r>
            <a:endParaRPr/>
          </a:p>
          <a:p>
            <a:pPr indent="-342900" lvl="1" marL="914400" rtl="0" algn="l">
              <a:spcBef>
                <a:spcPts val="0"/>
              </a:spcBef>
              <a:spcAft>
                <a:spcPts val="0"/>
              </a:spcAft>
              <a:buSzPts val="1800"/>
              <a:buChar char="○"/>
            </a:pPr>
            <a:r>
              <a:rPr lang="en-US"/>
              <a:t>Submitting </a:t>
            </a:r>
            <a:r>
              <a:rPr lang="en-US"/>
              <a:t>internal</a:t>
            </a:r>
            <a:r>
              <a:rPr lang="en-US"/>
              <a:t> tickets on issues</a:t>
            </a:r>
            <a:endParaRPr/>
          </a:p>
          <a:p>
            <a:pPr indent="-342900" lvl="1" marL="914400" rtl="0" algn="l">
              <a:spcBef>
                <a:spcPts val="0"/>
              </a:spcBef>
              <a:spcAft>
                <a:spcPts val="0"/>
              </a:spcAft>
              <a:buSzPts val="1800"/>
              <a:buChar char="○"/>
            </a:pPr>
            <a:r>
              <a:rPr lang="en-US"/>
              <a:t>2 weeks of time to submit issues</a:t>
            </a:r>
            <a:endParaRPr/>
          </a:p>
          <a:p>
            <a:pPr indent="0" lvl="0" marL="0" rtl="0" algn="l">
              <a:spcBef>
                <a:spcPts val="360"/>
              </a:spcBef>
              <a:spcAft>
                <a:spcPts val="0"/>
              </a:spcAft>
              <a:buNone/>
            </a:pPr>
            <a:r>
              <a:t/>
            </a:r>
            <a:endParaRPr/>
          </a:p>
          <a:p>
            <a:pPr indent="-342900" lvl="0" marL="457200" marR="0" rtl="0" algn="l">
              <a:lnSpc>
                <a:spcPct val="100000"/>
              </a:lnSpc>
              <a:spcBef>
                <a:spcPts val="360"/>
              </a:spcBef>
              <a:spcAft>
                <a:spcPts val="0"/>
              </a:spcAft>
              <a:buSzPts val="1800"/>
              <a:buChar char="●"/>
            </a:pPr>
            <a:r>
              <a:rPr lang="en-US"/>
              <a:t>Next Steps for software transition</a:t>
            </a:r>
            <a:endParaRPr/>
          </a:p>
          <a:p>
            <a:pPr indent="-342900" lvl="1" marL="1371600" marR="0" rtl="0" algn="l">
              <a:lnSpc>
                <a:spcPct val="100000"/>
              </a:lnSpc>
              <a:spcBef>
                <a:spcPts val="0"/>
              </a:spcBef>
              <a:spcAft>
                <a:spcPts val="0"/>
              </a:spcAft>
              <a:buSzPts val="1800"/>
              <a:buChar char="○"/>
            </a:pPr>
            <a:r>
              <a:rPr lang="en-US"/>
              <a:t>Online content creation for HSN university</a:t>
            </a:r>
            <a:endParaRPr/>
          </a:p>
          <a:p>
            <a:pPr indent="-342900" lvl="1" marL="1371600" marR="0" rtl="0" algn="l">
              <a:lnSpc>
                <a:spcPct val="100000"/>
              </a:lnSpc>
              <a:spcBef>
                <a:spcPts val="0"/>
              </a:spcBef>
              <a:spcAft>
                <a:spcPts val="0"/>
              </a:spcAft>
              <a:buSzPts val="1800"/>
              <a:buChar char="○"/>
            </a:pPr>
            <a:r>
              <a:rPr lang="en-US"/>
              <a:t>Using UAT feedback to make updates to the baseline system</a:t>
            </a:r>
            <a:endParaRPr/>
          </a:p>
          <a:p>
            <a:pPr indent="-342900" lvl="1" marL="1371600" marR="0" rtl="0" algn="l">
              <a:lnSpc>
                <a:spcPct val="100000"/>
              </a:lnSpc>
              <a:spcBef>
                <a:spcPts val="0"/>
              </a:spcBef>
              <a:spcAft>
                <a:spcPts val="0"/>
              </a:spcAft>
              <a:buSzPts val="1800"/>
              <a:buChar char="○"/>
            </a:pPr>
            <a:r>
              <a:rPr lang="en-US"/>
              <a:t>Troubleshooting custom data imports</a:t>
            </a:r>
            <a:endParaRPr/>
          </a:p>
          <a:p>
            <a:pPr indent="-342900" lvl="1" marL="1371600" marR="0" rtl="0" algn="l">
              <a:lnSpc>
                <a:spcPct val="100000"/>
              </a:lnSpc>
              <a:spcBef>
                <a:spcPts val="0"/>
              </a:spcBef>
              <a:spcAft>
                <a:spcPts val="0"/>
              </a:spcAft>
              <a:buSzPts val="1800"/>
              <a:buChar char="○"/>
            </a:pPr>
            <a:r>
              <a:rPr lang="en-US"/>
              <a:t>Planning for training roll-out</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3400">
                <a:solidFill>
                  <a:srgbClr val="002060"/>
                </a:solidFill>
              </a:rPr>
              <a:t>Transition Updates</a:t>
            </a:r>
            <a:endParaRPr/>
          </a:p>
        </p:txBody>
      </p:sp>
      <p:sp>
        <p:nvSpPr>
          <p:cNvPr id="276" name="Google Shape;276;p39"/>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0" lvl="0" marL="0" marR="0" rtl="0" algn="l">
              <a:lnSpc>
                <a:spcPct val="100000"/>
              </a:lnSpc>
              <a:spcBef>
                <a:spcPts val="360"/>
              </a:spcBef>
              <a:spcAft>
                <a:spcPts val="0"/>
              </a:spcAft>
              <a:buNone/>
            </a:pPr>
            <a:r>
              <a:t/>
            </a:r>
            <a:endParaRPr/>
          </a:p>
          <a:p>
            <a:pPr indent="-342900" lvl="0" marL="457200" marR="0" rtl="0" algn="l">
              <a:lnSpc>
                <a:spcPct val="100000"/>
              </a:lnSpc>
              <a:spcBef>
                <a:spcPts val="360"/>
              </a:spcBef>
              <a:spcAft>
                <a:spcPts val="0"/>
              </a:spcAft>
              <a:buSzPts val="1800"/>
              <a:buChar char="●"/>
            </a:pPr>
            <a:r>
              <a:rPr b="1" lang="en-US"/>
              <a:t>Training Next Steps</a:t>
            </a:r>
            <a:endParaRPr b="1"/>
          </a:p>
          <a:p>
            <a:pPr indent="-342900" lvl="1" marL="1371600" marR="0" rtl="0" algn="l">
              <a:lnSpc>
                <a:spcPct val="100000"/>
              </a:lnSpc>
              <a:spcBef>
                <a:spcPts val="0"/>
              </a:spcBef>
              <a:spcAft>
                <a:spcPts val="0"/>
              </a:spcAft>
              <a:buSzPts val="1800"/>
              <a:buChar char="○"/>
            </a:pPr>
            <a:r>
              <a:rPr lang="en-US"/>
              <a:t>Training to start in Early June</a:t>
            </a:r>
            <a:endParaRPr/>
          </a:p>
          <a:p>
            <a:pPr indent="-342900" lvl="1" marL="1371600" marR="0" rtl="0" algn="l">
              <a:lnSpc>
                <a:spcPct val="100000"/>
              </a:lnSpc>
              <a:spcBef>
                <a:spcPts val="0"/>
              </a:spcBef>
              <a:spcAft>
                <a:spcPts val="0"/>
              </a:spcAft>
              <a:buSzPts val="1800"/>
              <a:buChar char="○"/>
            </a:pPr>
            <a:r>
              <a:rPr lang="en-US"/>
              <a:t>3.5-hour sessions</a:t>
            </a:r>
            <a:endParaRPr/>
          </a:p>
          <a:p>
            <a:pPr indent="-342900" lvl="2" marL="1828800" marR="0" rtl="0" algn="l">
              <a:lnSpc>
                <a:spcPct val="100000"/>
              </a:lnSpc>
              <a:spcBef>
                <a:spcPts val="0"/>
              </a:spcBef>
              <a:spcAft>
                <a:spcPts val="0"/>
              </a:spcAft>
              <a:buSzPts val="1800"/>
              <a:buChar char="■"/>
            </a:pPr>
            <a:r>
              <a:rPr lang="en-US"/>
              <a:t>4-hour sessions for new </a:t>
            </a:r>
            <a:r>
              <a:rPr lang="en-US"/>
              <a:t>users</a:t>
            </a:r>
            <a:endParaRPr/>
          </a:p>
          <a:p>
            <a:pPr indent="-342900" lvl="1" marL="1371600" marR="0" rtl="0" algn="l">
              <a:lnSpc>
                <a:spcPct val="100000"/>
              </a:lnSpc>
              <a:spcBef>
                <a:spcPts val="0"/>
              </a:spcBef>
              <a:spcAft>
                <a:spcPts val="0"/>
              </a:spcAft>
              <a:buSzPts val="1800"/>
              <a:buChar char="○"/>
            </a:pPr>
            <a:r>
              <a:rPr lang="en-US"/>
              <a:t>Mostly virtual but can </a:t>
            </a:r>
            <a:r>
              <a:rPr lang="en-US"/>
              <a:t>accommodate</a:t>
            </a:r>
            <a:r>
              <a:rPr lang="en-US"/>
              <a:t> some in-person training by request</a:t>
            </a:r>
            <a:endParaRPr/>
          </a:p>
          <a:p>
            <a:pPr indent="-342900" lvl="1" marL="1371600" marR="0" rtl="0" algn="l">
              <a:lnSpc>
                <a:spcPct val="100000"/>
              </a:lnSpc>
              <a:spcBef>
                <a:spcPts val="0"/>
              </a:spcBef>
              <a:spcAft>
                <a:spcPts val="0"/>
              </a:spcAft>
              <a:buSzPts val="1800"/>
              <a:buChar char="○"/>
            </a:pPr>
            <a:r>
              <a:rPr lang="en-US"/>
              <a:t>Will cover Updated User Agreement, Annual Privacy and Security, and the baseline system </a:t>
            </a:r>
            <a:endParaRPr/>
          </a:p>
          <a:p>
            <a:pPr indent="-342900" lvl="1" marL="1371600" marR="0" rtl="0" algn="l">
              <a:lnSpc>
                <a:spcPct val="100000"/>
              </a:lnSpc>
              <a:spcBef>
                <a:spcPts val="0"/>
              </a:spcBef>
              <a:spcAft>
                <a:spcPts val="0"/>
              </a:spcAft>
              <a:buSzPts val="1800"/>
              <a:buChar char="○"/>
            </a:pPr>
            <a:r>
              <a:rPr lang="en-US"/>
              <a:t>Will offer special sessions for certain fund sources or project workflows, such as SSVF, PATH, etc.</a:t>
            </a:r>
            <a:endParaRPr/>
          </a:p>
          <a:p>
            <a:pPr indent="-342900" lvl="0" marL="457200" marR="0" rtl="0" algn="l">
              <a:lnSpc>
                <a:spcPct val="100000"/>
              </a:lnSpc>
              <a:spcBef>
                <a:spcPts val="0"/>
              </a:spcBef>
              <a:spcAft>
                <a:spcPts val="0"/>
              </a:spcAft>
              <a:buSzPts val="1800"/>
              <a:buChar char="●"/>
            </a:pPr>
            <a:r>
              <a:rPr b="1" lang="en-US"/>
              <a:t>Training Communication</a:t>
            </a:r>
            <a:endParaRPr b="1"/>
          </a:p>
          <a:p>
            <a:pPr indent="-342900" lvl="1" marL="1371600" marR="0" rtl="0" algn="l">
              <a:lnSpc>
                <a:spcPct val="100000"/>
              </a:lnSpc>
              <a:spcBef>
                <a:spcPts val="0"/>
              </a:spcBef>
              <a:spcAft>
                <a:spcPts val="0"/>
              </a:spcAft>
              <a:buSzPts val="1800"/>
              <a:buChar char="○"/>
            </a:pPr>
            <a:r>
              <a:rPr lang="en-US"/>
              <a:t>How to communicate training </a:t>
            </a:r>
            <a:r>
              <a:rPr lang="en-US"/>
              <a:t>availability</a:t>
            </a:r>
            <a:r>
              <a:rPr lang="en-US"/>
              <a:t> </a:t>
            </a:r>
            <a:endParaRPr/>
          </a:p>
          <a:p>
            <a:pPr indent="-342900" lvl="2" marL="1828800" marR="0" rtl="0" algn="l">
              <a:lnSpc>
                <a:spcPct val="100000"/>
              </a:lnSpc>
              <a:spcBef>
                <a:spcPts val="0"/>
              </a:spcBef>
              <a:spcAft>
                <a:spcPts val="0"/>
              </a:spcAft>
              <a:buSzPts val="1800"/>
              <a:buChar char="■"/>
            </a:pPr>
            <a:r>
              <a:rPr lang="en-US"/>
              <a:t>Notify Agency Liaisons of upcoming </a:t>
            </a:r>
            <a:r>
              <a:rPr lang="en-US"/>
              <a:t>availability</a:t>
            </a:r>
            <a:r>
              <a:rPr lang="en-US"/>
              <a:t> first? </a:t>
            </a:r>
            <a:endParaRPr/>
          </a:p>
          <a:p>
            <a:pPr indent="-342900" lvl="2" marL="1828800" marR="0" rtl="0" algn="l">
              <a:lnSpc>
                <a:spcPct val="100000"/>
              </a:lnSpc>
              <a:spcBef>
                <a:spcPts val="0"/>
              </a:spcBef>
              <a:spcAft>
                <a:spcPts val="0"/>
              </a:spcAft>
              <a:buSzPts val="1800"/>
              <a:buChar char="■"/>
            </a:pPr>
            <a:r>
              <a:rPr lang="en-US"/>
              <a:t>Send directly to all users?</a:t>
            </a:r>
            <a:endParaRPr/>
          </a:p>
          <a:p>
            <a:pPr indent="-342900" lvl="1" marL="1371600" marR="0" rtl="0" algn="l">
              <a:lnSpc>
                <a:spcPct val="100000"/>
              </a:lnSpc>
              <a:spcBef>
                <a:spcPts val="0"/>
              </a:spcBef>
              <a:spcAft>
                <a:spcPts val="0"/>
              </a:spcAft>
              <a:buSzPts val="1800"/>
              <a:buChar char="○"/>
            </a:pPr>
            <a:r>
              <a:rPr lang="en-US"/>
              <a:t>Considerations: staffing capacity, availability, class size</a:t>
            </a:r>
            <a:endParaRPr/>
          </a:p>
          <a:p>
            <a:pPr indent="0" lvl="0" marL="914400" rtl="0" algn="l">
              <a:spcBef>
                <a:spcPts val="360"/>
              </a:spcBef>
              <a:spcAft>
                <a:spcPts val="0"/>
              </a:spcAft>
              <a:buNone/>
            </a:pPr>
            <a:r>
              <a:t/>
            </a:r>
            <a:endParaRPr sz="2000">
              <a:solidFill>
                <a:schemeClr val="dk1"/>
              </a:solidFill>
            </a:endParaRPr>
          </a:p>
          <a:p>
            <a:pPr indent="0" lvl="0" marL="0" rtl="0" algn="l">
              <a:spcBef>
                <a:spcPts val="360"/>
              </a:spcBef>
              <a:spcAft>
                <a:spcPts val="0"/>
              </a:spcAft>
              <a:buNone/>
            </a:pPr>
            <a:r>
              <a:t/>
            </a:r>
            <a:endParaRPr/>
          </a:p>
        </p:txBody>
      </p:sp>
      <p:pic>
        <p:nvPicPr>
          <p:cNvPr id="277" name="Google Shape;277;p39"/>
          <p:cNvPicPr preferRelativeResize="0"/>
          <p:nvPr/>
        </p:nvPicPr>
        <p:blipFill>
          <a:blip r:embed="rId3">
            <a:alphaModFix/>
          </a:blip>
          <a:stretch>
            <a:fillRect/>
          </a:stretch>
        </p:blipFill>
        <p:spPr>
          <a:xfrm>
            <a:off x="6874700" y="4283150"/>
            <a:ext cx="1598226" cy="15982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1" name="Shape 281"/>
        <p:cNvGrpSpPr/>
        <p:nvPr/>
      </p:nvGrpSpPr>
      <p:grpSpPr>
        <a:xfrm>
          <a:off x="0" y="0"/>
          <a:ext cx="0" cy="0"/>
          <a:chOff x="0" y="0"/>
          <a:chExt cx="0" cy="0"/>
        </a:xfrm>
      </p:grpSpPr>
      <p:sp>
        <p:nvSpPr>
          <p:cNvPr id="282" name="Google Shape;282;p40"/>
          <p:cNvSpPr txBox="1"/>
          <p:nvPr>
            <p:ph type="title"/>
          </p:nvPr>
        </p:nvSpPr>
        <p:spPr>
          <a:xfrm>
            <a:off x="462175" y="533100"/>
            <a:ext cx="8656500" cy="1546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Questions &amp; Answers</a:t>
            </a:r>
            <a:endParaRPr b="1" sz="36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283" name="Google Shape;283;p40"/>
          <p:cNvSpPr txBox="1"/>
          <p:nvPr>
            <p:ph idx="1" type="body"/>
          </p:nvPr>
        </p:nvSpPr>
        <p:spPr>
          <a:xfrm>
            <a:off x="784700" y="1856567"/>
            <a:ext cx="7524300" cy="267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For More RFP Information Visit:</a:t>
            </a:r>
            <a:endParaRPr sz="3500"/>
          </a:p>
          <a:p>
            <a:pPr indent="0" lvl="0" marL="342900" rtl="0" algn="ctr">
              <a:lnSpc>
                <a:spcPct val="90000"/>
              </a:lnSpc>
              <a:spcBef>
                <a:spcPts val="640"/>
              </a:spcBef>
              <a:spcAft>
                <a:spcPts val="0"/>
              </a:spcAft>
              <a:buNone/>
            </a:pPr>
            <a:r>
              <a:rPr lang="en-US" sz="3500" u="sng">
                <a:solidFill>
                  <a:schemeClr val="hlink"/>
                </a:solidFill>
                <a:hlinkClick r:id="rId3"/>
              </a:rPr>
              <a:t>https://hsncfl.org/funding</a:t>
            </a:r>
            <a:endParaRPr sz="3500"/>
          </a:p>
          <a:p>
            <a:pPr indent="0" lvl="0" marL="342900" rtl="0" algn="ctr">
              <a:lnSpc>
                <a:spcPct val="90000"/>
              </a:lnSpc>
              <a:spcBef>
                <a:spcPts val="640"/>
              </a:spcBef>
              <a:spcAft>
                <a:spcPts val="0"/>
              </a:spcAft>
              <a:buNone/>
            </a:pPr>
            <a:r>
              <a:t/>
            </a:r>
            <a:endParaRPr sz="3500"/>
          </a:p>
          <a:p>
            <a:pPr indent="0" lvl="0" marL="342900" rtl="0" algn="ctr">
              <a:lnSpc>
                <a:spcPct val="90000"/>
              </a:lnSpc>
              <a:spcBef>
                <a:spcPts val="640"/>
              </a:spcBef>
              <a:spcAft>
                <a:spcPts val="0"/>
              </a:spcAft>
              <a:buNone/>
            </a:pPr>
            <a:r>
              <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1"/>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PIT and HIC Reporting</a:t>
            </a:r>
            <a:endParaRPr/>
          </a:p>
        </p:txBody>
      </p:sp>
      <p:sp>
        <p:nvSpPr>
          <p:cNvPr id="289" name="Google Shape;289;p41"/>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March 8th, 2022</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2"/>
          <p:cNvSpPr txBox="1"/>
          <p:nvPr>
            <p:ph idx="4294967295" type="ctrTitle"/>
          </p:nvPr>
        </p:nvSpPr>
        <p:spPr>
          <a:xfrm>
            <a:off x="341200" y="749133"/>
            <a:ext cx="8520600" cy="17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Is The PIT</a:t>
            </a:r>
            <a:r>
              <a:rPr lang="en-US"/>
              <a:t>?</a:t>
            </a:r>
            <a:endParaRPr/>
          </a:p>
        </p:txBody>
      </p:sp>
      <p:sp>
        <p:nvSpPr>
          <p:cNvPr id="295" name="Google Shape;295;p42"/>
          <p:cNvSpPr txBox="1"/>
          <p:nvPr/>
        </p:nvSpPr>
        <p:spPr>
          <a:xfrm>
            <a:off x="645850" y="1883725"/>
            <a:ext cx="7911300" cy="4002000"/>
          </a:xfrm>
          <a:prstGeom prst="rect">
            <a:avLst/>
          </a:prstGeom>
          <a:noFill/>
          <a:ln>
            <a:noFill/>
          </a:ln>
        </p:spPr>
        <p:txBody>
          <a:bodyPr anchorCtr="0" anchor="t" bIns="91425" lIns="91425" spcFirstLastPara="1" rIns="91425" wrap="square" tIns="91425">
            <a:spAutoFit/>
          </a:bodyPr>
          <a:lstStyle/>
          <a:p>
            <a:pPr indent="-317500" lvl="0" marL="457200" rtl="0" algn="l">
              <a:lnSpc>
                <a:spcPct val="200000"/>
              </a:lnSpc>
              <a:spcBef>
                <a:spcPts val="1200"/>
              </a:spcBef>
              <a:spcAft>
                <a:spcPts val="0"/>
              </a:spcAft>
              <a:buClr>
                <a:schemeClr val="accent2"/>
              </a:buClr>
              <a:buSzPts val="1400"/>
              <a:buFont typeface="Roboto"/>
              <a:buChar char="●"/>
            </a:pPr>
            <a:r>
              <a:rPr lang="en-US">
                <a:solidFill>
                  <a:schemeClr val="accent2"/>
                </a:solidFill>
                <a:latin typeface="Roboto"/>
                <a:ea typeface="Roboto"/>
                <a:cs typeface="Roboto"/>
                <a:sym typeface="Roboto"/>
              </a:rPr>
              <a:t>The PIT count is an annual count of persons in shelters and on the streets that </a:t>
            </a:r>
            <a:r>
              <a:rPr lang="en-US">
                <a:solidFill>
                  <a:schemeClr val="accent2"/>
                </a:solidFill>
                <a:latin typeface="Roboto"/>
                <a:ea typeface="Roboto"/>
                <a:cs typeface="Roboto"/>
                <a:sym typeface="Roboto"/>
              </a:rPr>
              <a:t>occurs</a:t>
            </a:r>
            <a:r>
              <a:rPr lang="en-US">
                <a:solidFill>
                  <a:schemeClr val="accent2"/>
                </a:solidFill>
                <a:latin typeface="Roboto"/>
                <a:ea typeface="Roboto"/>
                <a:cs typeface="Roboto"/>
                <a:sym typeface="Roboto"/>
              </a:rPr>
              <a:t> on a </a:t>
            </a:r>
            <a:r>
              <a:rPr lang="en-US">
                <a:solidFill>
                  <a:schemeClr val="accent2"/>
                </a:solidFill>
                <a:latin typeface="Roboto"/>
                <a:ea typeface="Roboto"/>
                <a:cs typeface="Roboto"/>
                <a:sym typeface="Roboto"/>
              </a:rPr>
              <a:t>single</a:t>
            </a:r>
            <a:r>
              <a:rPr lang="en-US">
                <a:solidFill>
                  <a:schemeClr val="accent2"/>
                </a:solidFill>
                <a:latin typeface="Roboto"/>
                <a:ea typeface="Roboto"/>
                <a:cs typeface="Roboto"/>
                <a:sym typeface="Roboto"/>
              </a:rPr>
              <a:t> day </a:t>
            </a:r>
            <a:endParaRPr>
              <a:solidFill>
                <a:schemeClr val="accent2"/>
              </a:solidFill>
              <a:latin typeface="Roboto"/>
              <a:ea typeface="Roboto"/>
              <a:cs typeface="Roboto"/>
              <a:sym typeface="Roboto"/>
            </a:endParaRPr>
          </a:p>
          <a:p>
            <a:pPr indent="-317500" lvl="1" marL="914400" rtl="0" algn="l">
              <a:lnSpc>
                <a:spcPct val="200000"/>
              </a:lnSpc>
              <a:spcBef>
                <a:spcPts val="0"/>
              </a:spcBef>
              <a:spcAft>
                <a:spcPts val="0"/>
              </a:spcAft>
              <a:buClr>
                <a:schemeClr val="accent2"/>
              </a:buClr>
              <a:buSzPts val="1400"/>
              <a:buFont typeface="Roboto"/>
              <a:buChar char="○"/>
            </a:pPr>
            <a:r>
              <a:rPr lang="en-US">
                <a:solidFill>
                  <a:schemeClr val="accent2"/>
                </a:solidFill>
                <a:latin typeface="Roboto"/>
                <a:ea typeface="Roboto"/>
                <a:cs typeface="Roboto"/>
                <a:sym typeface="Roboto"/>
              </a:rPr>
              <a:t>Typically this count happens in the last 10 days of January</a:t>
            </a:r>
            <a:endParaRPr>
              <a:solidFill>
                <a:schemeClr val="accent2"/>
              </a:solidFill>
              <a:latin typeface="Roboto"/>
              <a:ea typeface="Roboto"/>
              <a:cs typeface="Roboto"/>
              <a:sym typeface="Roboto"/>
            </a:endParaRPr>
          </a:p>
          <a:p>
            <a:pPr indent="-317500" lvl="1" marL="914400" rtl="0" algn="l">
              <a:lnSpc>
                <a:spcPct val="200000"/>
              </a:lnSpc>
              <a:spcBef>
                <a:spcPts val="0"/>
              </a:spcBef>
              <a:spcAft>
                <a:spcPts val="0"/>
              </a:spcAft>
              <a:buClr>
                <a:schemeClr val="accent2"/>
              </a:buClr>
              <a:buSzPts val="1400"/>
              <a:buFont typeface="Roboto"/>
              <a:buChar char="○"/>
            </a:pPr>
            <a:r>
              <a:rPr lang="en-US">
                <a:solidFill>
                  <a:schemeClr val="accent2"/>
                </a:solidFill>
                <a:latin typeface="Roboto"/>
                <a:ea typeface="Roboto"/>
                <a:cs typeface="Roboto"/>
                <a:sym typeface="Roboto"/>
              </a:rPr>
              <a:t>This year we delayed the count until March 8th due to the Omnicron wave</a:t>
            </a:r>
            <a:endParaRPr>
              <a:solidFill>
                <a:schemeClr val="accent2"/>
              </a:solidFill>
              <a:latin typeface="Roboto"/>
              <a:ea typeface="Roboto"/>
              <a:cs typeface="Roboto"/>
              <a:sym typeface="Roboto"/>
            </a:endParaRPr>
          </a:p>
          <a:p>
            <a:pPr indent="-317500" lvl="0" marL="457200" rtl="0" algn="l">
              <a:lnSpc>
                <a:spcPct val="200000"/>
              </a:lnSpc>
              <a:spcBef>
                <a:spcPts val="0"/>
              </a:spcBef>
              <a:spcAft>
                <a:spcPts val="0"/>
              </a:spcAft>
              <a:buClr>
                <a:schemeClr val="accent2"/>
              </a:buClr>
              <a:buSzPts val="1400"/>
              <a:buFont typeface="Roboto"/>
              <a:buChar char="●"/>
            </a:pPr>
            <a:r>
              <a:rPr lang="en-US">
                <a:solidFill>
                  <a:schemeClr val="accent2"/>
                </a:solidFill>
                <a:latin typeface="Roboto"/>
                <a:ea typeface="Roboto"/>
                <a:cs typeface="Roboto"/>
                <a:sym typeface="Roboto"/>
              </a:rPr>
              <a:t>The PIT count allows us to measure trends in homelessness from year-to-year for subpopulations</a:t>
            </a:r>
            <a:endParaRPr>
              <a:solidFill>
                <a:schemeClr val="accent2"/>
              </a:solidFill>
              <a:latin typeface="Roboto"/>
              <a:ea typeface="Roboto"/>
              <a:cs typeface="Roboto"/>
              <a:sym typeface="Roboto"/>
            </a:endParaRPr>
          </a:p>
          <a:p>
            <a:pPr indent="-317500" lvl="0" marL="457200" rtl="0" algn="l">
              <a:lnSpc>
                <a:spcPct val="200000"/>
              </a:lnSpc>
              <a:spcBef>
                <a:spcPts val="0"/>
              </a:spcBef>
              <a:spcAft>
                <a:spcPts val="0"/>
              </a:spcAft>
              <a:buClr>
                <a:schemeClr val="accent2"/>
              </a:buClr>
              <a:buSzPts val="1400"/>
              <a:buFont typeface="Roboto"/>
              <a:buChar char="●"/>
            </a:pPr>
            <a:r>
              <a:rPr lang="en-US">
                <a:solidFill>
                  <a:schemeClr val="accent2"/>
                </a:solidFill>
                <a:latin typeface="Roboto"/>
                <a:ea typeface="Roboto"/>
                <a:cs typeface="Roboto"/>
                <a:sym typeface="Roboto"/>
              </a:rPr>
              <a:t>The count also allows us to calculate utilization rate of current </a:t>
            </a:r>
            <a:r>
              <a:rPr lang="en-US">
                <a:solidFill>
                  <a:schemeClr val="accent2"/>
                </a:solidFill>
                <a:latin typeface="Roboto"/>
                <a:ea typeface="Roboto"/>
                <a:cs typeface="Roboto"/>
                <a:sym typeface="Roboto"/>
              </a:rPr>
              <a:t>housing</a:t>
            </a:r>
            <a:r>
              <a:rPr lang="en-US">
                <a:solidFill>
                  <a:schemeClr val="accent2"/>
                </a:solidFill>
                <a:latin typeface="Roboto"/>
                <a:ea typeface="Roboto"/>
                <a:cs typeface="Roboto"/>
                <a:sym typeface="Roboto"/>
              </a:rPr>
              <a:t> resources to identify gaps</a:t>
            </a:r>
            <a:endParaRPr>
              <a:solidFill>
                <a:schemeClr val="accent2"/>
              </a:solidFill>
              <a:latin typeface="Roboto"/>
              <a:ea typeface="Roboto"/>
              <a:cs typeface="Roboto"/>
              <a:sym typeface="Roboto"/>
            </a:endParaRPr>
          </a:p>
          <a:p>
            <a:pPr indent="0" lvl="0" marL="0" rtl="0" algn="l">
              <a:spcBef>
                <a:spcPts val="1200"/>
              </a:spcBef>
              <a:spcAft>
                <a:spcPts val="0"/>
              </a:spcAft>
              <a:buNone/>
            </a:pPr>
            <a:r>
              <a:t/>
            </a:r>
            <a:endParaRPr>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3"/>
          <p:cNvSpPr txBox="1"/>
          <p:nvPr>
            <p:ph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Total Persons Counted</a:t>
            </a:r>
            <a:endParaRPr/>
          </a:p>
        </p:txBody>
      </p:sp>
      <p:sp>
        <p:nvSpPr>
          <p:cNvPr id="301" name="Google Shape;301;p43"/>
          <p:cNvSpPr txBox="1"/>
          <p:nvPr>
            <p:ph idx="1" type="body"/>
          </p:nvPr>
        </p:nvSpPr>
        <p:spPr>
          <a:xfrm>
            <a:off x="311700" y="2411167"/>
            <a:ext cx="3127500" cy="3977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US" sz="1200">
                <a:solidFill>
                  <a:schemeClr val="lt1"/>
                </a:solidFill>
              </a:rPr>
              <a:t>2151</a:t>
            </a:r>
            <a:r>
              <a:rPr lang="en-US" sz="1200">
                <a:solidFill>
                  <a:schemeClr val="lt1"/>
                </a:solidFill>
              </a:rPr>
              <a:t> persons were counted in shelters, </a:t>
            </a:r>
            <a:r>
              <a:rPr lang="en-US" sz="1200">
                <a:solidFill>
                  <a:schemeClr val="lt1"/>
                </a:solidFill>
              </a:rPr>
              <a:t>transitional</a:t>
            </a:r>
            <a:r>
              <a:rPr lang="en-US" sz="1200">
                <a:solidFill>
                  <a:schemeClr val="lt1"/>
                </a:solidFill>
              </a:rPr>
              <a:t> housing, or on the streets on March 8th, 2022.</a:t>
            </a:r>
            <a:endParaRPr sz="1200">
              <a:solidFill>
                <a:schemeClr val="lt1"/>
              </a:solidFill>
            </a:endParaRPr>
          </a:p>
          <a:p>
            <a:pPr indent="0" lvl="0" marL="457200" rtl="0" algn="l">
              <a:spcBef>
                <a:spcPts val="1600"/>
              </a:spcBef>
              <a:spcAft>
                <a:spcPts val="0"/>
              </a:spcAft>
              <a:buNone/>
            </a:pPr>
            <a:r>
              <a:t/>
            </a:r>
            <a:endParaRPr sz="1200">
              <a:solidFill>
                <a:schemeClr val="lt1"/>
              </a:solidFill>
            </a:endParaRPr>
          </a:p>
          <a:p>
            <a:pPr indent="0" lvl="0" marL="457200" rtl="0" algn="l">
              <a:spcBef>
                <a:spcPts val="1600"/>
              </a:spcBef>
              <a:spcAft>
                <a:spcPts val="1600"/>
              </a:spcAft>
              <a:buNone/>
            </a:pPr>
            <a:r>
              <a:rPr lang="en-US" sz="1200">
                <a:solidFill>
                  <a:schemeClr val="lt1"/>
                </a:solidFill>
              </a:rPr>
              <a:t>This represents an </a:t>
            </a:r>
            <a:r>
              <a:rPr lang="en-US" sz="1200">
                <a:solidFill>
                  <a:schemeClr val="lt1"/>
                </a:solidFill>
              </a:rPr>
              <a:t>increase in overall homelessness compared to previous years.</a:t>
            </a:r>
            <a:endParaRPr sz="1200">
              <a:solidFill>
                <a:schemeClr val="lt1"/>
              </a:solidFill>
            </a:endParaRPr>
          </a:p>
        </p:txBody>
      </p:sp>
      <p:pic>
        <p:nvPicPr>
          <p:cNvPr id="302" name="Google Shape;302;p43" title="Points scored"/>
          <p:cNvPicPr preferRelativeResize="0"/>
          <p:nvPr/>
        </p:nvPicPr>
        <p:blipFill>
          <a:blip r:embed="rId3">
            <a:alphaModFix/>
          </a:blip>
          <a:stretch>
            <a:fillRect/>
          </a:stretch>
        </p:blipFill>
        <p:spPr>
          <a:xfrm>
            <a:off x="3931625" y="1577267"/>
            <a:ext cx="4995399" cy="3088825"/>
          </a:xfrm>
          <a:prstGeom prst="rect">
            <a:avLst/>
          </a:prstGeom>
          <a:noFill/>
          <a:ln>
            <a:noFill/>
          </a:ln>
        </p:spPr>
      </p:pic>
      <p:sp>
        <p:nvSpPr>
          <p:cNvPr id="303" name="Google Shape;303;p43"/>
          <p:cNvSpPr txBox="1"/>
          <p:nvPr/>
        </p:nvSpPr>
        <p:spPr>
          <a:xfrm>
            <a:off x="6627900" y="4666103"/>
            <a:ext cx="10329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800">
                <a:latin typeface="Roboto"/>
                <a:ea typeface="Roboto"/>
                <a:cs typeface="Roboto"/>
                <a:sym typeface="Roboto"/>
              </a:rPr>
              <a:t>*No Unsheltered Count</a:t>
            </a:r>
            <a:endParaRPr sz="8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6"/>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123" name="Google Shape;123;p26"/>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330200" lvl="0" marL="342900" rtl="0" algn="l">
              <a:lnSpc>
                <a:spcPct val="150000"/>
              </a:lnSpc>
              <a:spcBef>
                <a:spcPts val="640"/>
              </a:spcBef>
              <a:spcAft>
                <a:spcPts val="0"/>
              </a:spcAft>
              <a:buClr>
                <a:schemeClr val="dk1"/>
              </a:buClr>
              <a:buSzPts val="1600"/>
              <a:buChar char="●"/>
            </a:pPr>
            <a:r>
              <a:rPr b="1" lang="en-US" sz="1600">
                <a:solidFill>
                  <a:schemeClr val="dk1"/>
                </a:solidFill>
              </a:rPr>
              <a:t>HMIS Advisory Committee Purpose</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HMIS Advisory Committee Mission Statement</a:t>
            </a:r>
            <a:endParaRPr b="1" sz="1600">
              <a:solidFill>
                <a:schemeClr val="dk1"/>
              </a:solidFill>
            </a:endParaRPr>
          </a:p>
          <a:p>
            <a:pPr indent="-330200" lvl="0" marL="342900" rtl="0" algn="l">
              <a:lnSpc>
                <a:spcPct val="150000"/>
              </a:lnSpc>
              <a:spcBef>
                <a:spcPts val="0"/>
              </a:spcBef>
              <a:spcAft>
                <a:spcPts val="0"/>
              </a:spcAft>
              <a:buSzPts val="1600"/>
              <a:buChar char="●"/>
            </a:pPr>
            <a:r>
              <a:rPr b="1" lang="en-US" sz="1600">
                <a:solidFill>
                  <a:schemeClr val="dk1"/>
                </a:solidFill>
              </a:rPr>
              <a:t>Nomination for Official Committee Membe</a:t>
            </a:r>
            <a:r>
              <a:rPr b="1" lang="en-US" sz="1600">
                <a:solidFill>
                  <a:schemeClr val="dk1"/>
                </a:solidFill>
              </a:rPr>
              <a:t>rs</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Transition Updates</a:t>
            </a:r>
            <a:endParaRPr b="1" sz="1600">
              <a:solidFill>
                <a:schemeClr val="dk1"/>
              </a:solidFill>
            </a:endParaRPr>
          </a:p>
          <a:p>
            <a:pPr indent="-273050" lvl="1" marL="742950" rtl="0" algn="l">
              <a:lnSpc>
                <a:spcPct val="150000"/>
              </a:lnSpc>
              <a:spcBef>
                <a:spcPts val="0"/>
              </a:spcBef>
              <a:spcAft>
                <a:spcPts val="0"/>
              </a:spcAft>
              <a:buClr>
                <a:schemeClr val="dk1"/>
              </a:buClr>
              <a:buSzPts val="1600"/>
              <a:buChar char="○"/>
            </a:pPr>
            <a:r>
              <a:rPr lang="en-US" sz="1600">
                <a:solidFill>
                  <a:schemeClr val="dk1"/>
                </a:solidFill>
              </a:rPr>
              <a:t>Timeline, User Acceptance Testing, Training Planning</a:t>
            </a:r>
            <a:endParaRPr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PIT and HIC </a:t>
            </a:r>
            <a:endParaRPr b="1" sz="1600">
              <a:solidFill>
                <a:schemeClr val="dk1"/>
              </a:solidFill>
            </a:endParaRPr>
          </a:p>
          <a:p>
            <a:pPr indent="-330200" lvl="0" marL="342900" marR="0" rtl="0" algn="l">
              <a:lnSpc>
                <a:spcPct val="150000"/>
              </a:lnSpc>
              <a:spcBef>
                <a:spcPts val="0"/>
              </a:spcBef>
              <a:spcAft>
                <a:spcPts val="0"/>
              </a:spcAft>
              <a:buClr>
                <a:schemeClr val="dk1"/>
              </a:buClr>
              <a:buSzPts val="1600"/>
              <a:buChar char="●"/>
            </a:pPr>
            <a:r>
              <a:rPr b="1" lang="en-US" sz="1600">
                <a:solidFill>
                  <a:schemeClr val="dk1"/>
                </a:solidFill>
              </a:rPr>
              <a:t>Workgroup Updates</a:t>
            </a:r>
            <a:endParaRPr sz="1600">
              <a:solidFill>
                <a:schemeClr val="dk1"/>
              </a:solidFill>
            </a:endParaRPr>
          </a:p>
          <a:p>
            <a:pPr indent="-273050" lvl="1" marL="742950" marR="0" rtl="0" algn="l">
              <a:lnSpc>
                <a:spcPct val="150000"/>
              </a:lnSpc>
              <a:spcBef>
                <a:spcPts val="0"/>
              </a:spcBef>
              <a:spcAft>
                <a:spcPts val="0"/>
              </a:spcAft>
              <a:buClr>
                <a:schemeClr val="dk1"/>
              </a:buClr>
              <a:buSzPts val="1600"/>
              <a:buChar char="○"/>
            </a:pPr>
            <a:r>
              <a:rPr lang="en-US" sz="1600">
                <a:solidFill>
                  <a:schemeClr val="dk1"/>
                </a:solidFill>
              </a:rPr>
              <a:t>ROI and Privacy Policy</a:t>
            </a:r>
            <a:endParaRPr sz="1600">
              <a:solidFill>
                <a:schemeClr val="dk1"/>
              </a:solidFill>
            </a:endParaRPr>
          </a:p>
          <a:p>
            <a:pPr indent="-330200" lvl="0" marL="342900" marR="0" rtl="0" algn="l">
              <a:lnSpc>
                <a:spcPct val="150000"/>
              </a:lnSpc>
              <a:spcBef>
                <a:spcPts val="0"/>
              </a:spcBef>
              <a:spcAft>
                <a:spcPts val="0"/>
              </a:spcAft>
              <a:buClr>
                <a:schemeClr val="dk1"/>
              </a:buClr>
              <a:buSzPts val="1600"/>
              <a:buChar char="●"/>
            </a:pPr>
            <a:r>
              <a:rPr b="1" lang="en-US" sz="1600">
                <a:solidFill>
                  <a:schemeClr val="dk1"/>
                </a:solidFill>
              </a:rPr>
              <a:t>Important Changes to ART</a:t>
            </a:r>
            <a:endParaRPr b="1" sz="1600">
              <a:solidFill>
                <a:schemeClr val="dk1"/>
              </a:solidFill>
            </a:endParaRPr>
          </a:p>
          <a:p>
            <a:pPr indent="-330200" lvl="0" marL="342900" rtl="0" algn="l">
              <a:lnSpc>
                <a:spcPct val="150000"/>
              </a:lnSpc>
              <a:spcBef>
                <a:spcPts val="640"/>
              </a:spcBef>
              <a:spcAft>
                <a:spcPts val="0"/>
              </a:spcAft>
              <a:buSzPts val="1600"/>
              <a:buChar char="●"/>
            </a:pPr>
            <a:r>
              <a:rPr b="1" lang="en-US" sz="1600">
                <a:solidFill>
                  <a:schemeClr val="dk1"/>
                </a:solidFill>
              </a:rPr>
              <a:t>HMIS Training &amp; Support</a:t>
            </a:r>
            <a:endParaRPr b="1" sz="1600">
              <a:solidFill>
                <a:schemeClr val="dk1"/>
              </a:solidFill>
            </a:endParaRPr>
          </a:p>
          <a:p>
            <a:pPr indent="-330200" lvl="0" marL="342900" rtl="0" algn="l">
              <a:lnSpc>
                <a:spcPct val="150000"/>
              </a:lnSpc>
              <a:spcBef>
                <a:spcPts val="640"/>
              </a:spcBef>
              <a:spcAft>
                <a:spcPts val="0"/>
              </a:spcAft>
              <a:buClr>
                <a:schemeClr val="dk1"/>
              </a:buClr>
              <a:buSzPts val="1600"/>
              <a:buChar char="●"/>
            </a:pPr>
            <a:r>
              <a:rPr b="1" lang="en-US" sz="1600">
                <a:solidFill>
                  <a:schemeClr val="dk1"/>
                </a:solidFill>
              </a:rPr>
              <a:t>Website Updates</a:t>
            </a:r>
            <a:endParaRPr b="1" sz="1300">
              <a:solidFill>
                <a:schemeClr val="dk1"/>
              </a:solidFill>
            </a:endParaRPr>
          </a:p>
          <a:p>
            <a:pPr indent="-304800" lvl="0" marL="342900" rtl="0" algn="l">
              <a:lnSpc>
                <a:spcPct val="150000"/>
              </a:lnSpc>
              <a:spcBef>
                <a:spcPts val="640"/>
              </a:spcBef>
              <a:spcAft>
                <a:spcPts val="0"/>
              </a:spcAft>
              <a:buClr>
                <a:schemeClr val="dk1"/>
              </a:buClr>
              <a:buSzPts val="1200"/>
              <a:buChar char="●"/>
            </a:pPr>
            <a:r>
              <a:rPr b="1" lang="en-US" sz="1600"/>
              <a:t>Q &amp; A</a:t>
            </a:r>
            <a:endParaRPr b="1" sz="1600"/>
          </a:p>
          <a:p>
            <a:pPr indent="0" lvl="0" marL="342900" rtl="0" algn="l">
              <a:lnSpc>
                <a:spcPct val="150000"/>
              </a:lnSpc>
              <a:spcBef>
                <a:spcPts val="640"/>
              </a:spcBef>
              <a:spcAft>
                <a:spcPts val="0"/>
              </a:spcAft>
              <a:buNone/>
            </a:pPr>
            <a:r>
              <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4"/>
          <p:cNvSpPr txBox="1"/>
          <p:nvPr>
            <p:ph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Total Persons Counted</a:t>
            </a:r>
            <a:endParaRPr/>
          </a:p>
        </p:txBody>
      </p:sp>
      <p:sp>
        <p:nvSpPr>
          <p:cNvPr id="309" name="Google Shape;309;p44"/>
          <p:cNvSpPr txBox="1"/>
          <p:nvPr>
            <p:ph idx="1" type="body"/>
          </p:nvPr>
        </p:nvSpPr>
        <p:spPr>
          <a:xfrm>
            <a:off x="311700" y="2411167"/>
            <a:ext cx="3127500" cy="3977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lt1"/>
              </a:buClr>
              <a:buSzPts val="1200"/>
              <a:buChar char="●"/>
            </a:pPr>
            <a:r>
              <a:rPr lang="en-US" sz="1200">
                <a:solidFill>
                  <a:schemeClr val="lt1"/>
                </a:solidFill>
              </a:rPr>
              <a:t>Persons are counted in Emergency Shelter (ES), </a:t>
            </a:r>
            <a:r>
              <a:rPr lang="en-US" sz="1200">
                <a:solidFill>
                  <a:schemeClr val="lt1"/>
                </a:solidFill>
              </a:rPr>
              <a:t>Transitional</a:t>
            </a:r>
            <a:r>
              <a:rPr lang="en-US" sz="1200">
                <a:solidFill>
                  <a:schemeClr val="lt1"/>
                </a:solidFill>
              </a:rPr>
              <a:t> Housing (TH), or as Unsheltered (UN).</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Transitional</a:t>
            </a:r>
            <a:r>
              <a:rPr lang="en-US" sz="1200">
                <a:solidFill>
                  <a:schemeClr val="lt1"/>
                </a:solidFill>
              </a:rPr>
              <a:t> housing </a:t>
            </a:r>
            <a:r>
              <a:rPr lang="en-US" sz="1200">
                <a:solidFill>
                  <a:schemeClr val="lt1"/>
                </a:solidFill>
              </a:rPr>
              <a:t>occupancy</a:t>
            </a:r>
            <a:r>
              <a:rPr lang="en-US" sz="1200">
                <a:solidFill>
                  <a:schemeClr val="lt1"/>
                </a:solidFill>
              </a:rPr>
              <a:t> has decreased consistently, however emergency shelter has increased by over 200 persons in the last year</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Unsheltered count has decreased since 2020</a:t>
            </a:r>
            <a:endParaRPr sz="1200">
              <a:solidFill>
                <a:schemeClr val="lt1"/>
              </a:solidFill>
            </a:endParaRPr>
          </a:p>
          <a:p>
            <a:pPr indent="0" lvl="0" marL="457200" rtl="0" algn="l">
              <a:spcBef>
                <a:spcPts val="1600"/>
              </a:spcBef>
              <a:spcAft>
                <a:spcPts val="0"/>
              </a:spcAft>
              <a:buNone/>
            </a:pPr>
            <a:r>
              <a:t/>
            </a:r>
            <a:endParaRPr sz="1200">
              <a:solidFill>
                <a:schemeClr val="lt1"/>
              </a:solidFill>
            </a:endParaRPr>
          </a:p>
          <a:p>
            <a:pPr indent="0" lvl="0" marL="457200" rtl="0" algn="l">
              <a:spcBef>
                <a:spcPts val="1600"/>
              </a:spcBef>
              <a:spcAft>
                <a:spcPts val="1600"/>
              </a:spcAft>
              <a:buNone/>
            </a:pPr>
            <a:r>
              <a:t/>
            </a:r>
            <a:endParaRPr sz="1200">
              <a:solidFill>
                <a:schemeClr val="lt1"/>
              </a:solidFill>
            </a:endParaRPr>
          </a:p>
        </p:txBody>
      </p:sp>
      <p:pic>
        <p:nvPicPr>
          <p:cNvPr id="310" name="Google Shape;310;p44"/>
          <p:cNvPicPr preferRelativeResize="0"/>
          <p:nvPr/>
        </p:nvPicPr>
        <p:blipFill>
          <a:blip r:embed="rId3">
            <a:alphaModFix/>
          </a:blip>
          <a:stretch>
            <a:fillRect/>
          </a:stretch>
        </p:blipFill>
        <p:spPr>
          <a:xfrm>
            <a:off x="3797100" y="1636225"/>
            <a:ext cx="5305225" cy="3507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5"/>
          <p:cNvSpPr txBox="1"/>
          <p:nvPr>
            <p:ph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Counts by County</a:t>
            </a:r>
            <a:endParaRPr/>
          </a:p>
        </p:txBody>
      </p:sp>
      <p:sp>
        <p:nvSpPr>
          <p:cNvPr id="316" name="Google Shape;316;p45"/>
          <p:cNvSpPr txBox="1"/>
          <p:nvPr>
            <p:ph idx="1" type="body"/>
          </p:nvPr>
        </p:nvSpPr>
        <p:spPr>
          <a:xfrm>
            <a:off x="311700" y="2411167"/>
            <a:ext cx="3023700" cy="38960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lt1"/>
              </a:buClr>
              <a:buSzPts val="1200"/>
              <a:buChar char="●"/>
            </a:pPr>
            <a:r>
              <a:rPr lang="en-US" sz="1200">
                <a:solidFill>
                  <a:schemeClr val="lt1"/>
                </a:solidFill>
              </a:rPr>
              <a:t>No Unsheltered Count in 2021, so easier to compare data to 2020</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Overall counts have increased since 2020 in Orange and Osceola counties</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Seminole county has decreased</a:t>
            </a:r>
            <a:endParaRPr sz="1200">
              <a:solidFill>
                <a:schemeClr val="lt1"/>
              </a:solidFill>
            </a:endParaRPr>
          </a:p>
        </p:txBody>
      </p:sp>
      <p:pic>
        <p:nvPicPr>
          <p:cNvPr id="317" name="Google Shape;317;p45" title="Points scored"/>
          <p:cNvPicPr preferRelativeResize="0"/>
          <p:nvPr/>
        </p:nvPicPr>
        <p:blipFill>
          <a:blip r:embed="rId3">
            <a:alphaModFix/>
          </a:blip>
          <a:stretch>
            <a:fillRect/>
          </a:stretch>
        </p:blipFill>
        <p:spPr>
          <a:xfrm>
            <a:off x="3909975" y="1502467"/>
            <a:ext cx="4954275" cy="3063401"/>
          </a:xfrm>
          <a:prstGeom prst="rect">
            <a:avLst/>
          </a:prstGeom>
          <a:noFill/>
          <a:ln>
            <a:noFill/>
          </a:ln>
        </p:spPr>
      </p:pic>
      <p:sp>
        <p:nvSpPr>
          <p:cNvPr id="318" name="Google Shape;318;p45"/>
          <p:cNvSpPr txBox="1"/>
          <p:nvPr/>
        </p:nvSpPr>
        <p:spPr>
          <a:xfrm>
            <a:off x="5662125" y="5691600"/>
            <a:ext cx="1050900" cy="53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6"/>
          <p:cNvSpPr txBox="1"/>
          <p:nvPr>
            <p:ph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Demographics</a:t>
            </a:r>
            <a:endParaRPr sz="2400"/>
          </a:p>
        </p:txBody>
      </p:sp>
      <p:sp>
        <p:nvSpPr>
          <p:cNvPr id="324" name="Google Shape;324;p46"/>
          <p:cNvSpPr txBox="1"/>
          <p:nvPr>
            <p:ph idx="1" type="body"/>
          </p:nvPr>
        </p:nvSpPr>
        <p:spPr>
          <a:xfrm>
            <a:off x="311700" y="2411167"/>
            <a:ext cx="3127500" cy="3977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lt1"/>
              </a:buClr>
              <a:buSzPts val="1200"/>
              <a:buChar char="●"/>
            </a:pPr>
            <a:r>
              <a:rPr lang="en-US" sz="1200">
                <a:solidFill>
                  <a:schemeClr val="lt1"/>
                </a:solidFill>
              </a:rPr>
              <a:t>1292 persons in adult only households</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858 persons in households </a:t>
            </a:r>
            <a:r>
              <a:rPr lang="en-US" sz="1200">
                <a:solidFill>
                  <a:schemeClr val="lt1"/>
                </a:solidFill>
              </a:rPr>
              <a:t>with</a:t>
            </a:r>
            <a:r>
              <a:rPr lang="en-US" sz="1200">
                <a:solidFill>
                  <a:schemeClr val="lt1"/>
                </a:solidFill>
              </a:rPr>
              <a:t> children</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1 child-only household</a:t>
            </a:r>
            <a:endParaRPr sz="1200">
              <a:solidFill>
                <a:schemeClr val="lt1"/>
              </a:solidFill>
            </a:endParaRPr>
          </a:p>
          <a:p>
            <a:pPr indent="0" lvl="0" marL="0" rtl="0" algn="l">
              <a:spcBef>
                <a:spcPts val="1600"/>
              </a:spcBef>
              <a:spcAft>
                <a:spcPts val="0"/>
              </a:spcAft>
              <a:buNone/>
            </a:pPr>
            <a:r>
              <a:t/>
            </a:r>
            <a:endParaRPr sz="1200">
              <a:solidFill>
                <a:schemeClr val="lt1"/>
              </a:solidFill>
            </a:endParaRPr>
          </a:p>
          <a:p>
            <a:pPr indent="-304800" lvl="0" marL="457200" rtl="0" algn="l">
              <a:spcBef>
                <a:spcPts val="1600"/>
              </a:spcBef>
              <a:spcAft>
                <a:spcPts val="0"/>
              </a:spcAft>
              <a:buClr>
                <a:schemeClr val="lt1"/>
              </a:buClr>
              <a:buSzPts val="1200"/>
              <a:buChar char="●"/>
            </a:pPr>
            <a:r>
              <a:rPr lang="en-US" sz="1200">
                <a:solidFill>
                  <a:schemeClr val="lt1"/>
                </a:solidFill>
              </a:rPr>
              <a:t>864 Female</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1278 Male</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6 Transgender</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1 Gender Non-Conforming</a:t>
            </a:r>
            <a:endParaRPr sz="1200">
              <a:solidFill>
                <a:schemeClr val="lt1"/>
              </a:solidFill>
            </a:endParaRPr>
          </a:p>
          <a:p>
            <a:pPr indent="0" lvl="0" marL="0" rtl="0" algn="l">
              <a:spcBef>
                <a:spcPts val="1600"/>
              </a:spcBef>
              <a:spcAft>
                <a:spcPts val="1600"/>
              </a:spcAft>
              <a:buNone/>
            </a:pPr>
            <a:r>
              <a:t/>
            </a:r>
            <a:endParaRPr sz="1200">
              <a:solidFill>
                <a:schemeClr val="lt1"/>
              </a:solidFill>
            </a:endParaRPr>
          </a:p>
        </p:txBody>
      </p:sp>
      <p:pic>
        <p:nvPicPr>
          <p:cNvPr id="325" name="Google Shape;325;p46"/>
          <p:cNvPicPr preferRelativeResize="0"/>
          <p:nvPr/>
        </p:nvPicPr>
        <p:blipFill>
          <a:blip r:embed="rId3">
            <a:alphaModFix/>
          </a:blip>
          <a:stretch>
            <a:fillRect/>
          </a:stretch>
        </p:blipFill>
        <p:spPr>
          <a:xfrm>
            <a:off x="3784725" y="85725"/>
            <a:ext cx="5314950" cy="3343275"/>
          </a:xfrm>
          <a:prstGeom prst="rect">
            <a:avLst/>
          </a:prstGeom>
          <a:noFill/>
          <a:ln>
            <a:noFill/>
          </a:ln>
        </p:spPr>
      </p:pic>
      <p:pic>
        <p:nvPicPr>
          <p:cNvPr id="326" name="Google Shape;326;p46"/>
          <p:cNvPicPr preferRelativeResize="0"/>
          <p:nvPr/>
        </p:nvPicPr>
        <p:blipFill>
          <a:blip r:embed="rId4">
            <a:alphaModFix/>
          </a:blip>
          <a:stretch>
            <a:fillRect/>
          </a:stretch>
        </p:blipFill>
        <p:spPr>
          <a:xfrm>
            <a:off x="3784725" y="3603550"/>
            <a:ext cx="5359276" cy="3031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7"/>
          <p:cNvSpPr txBox="1"/>
          <p:nvPr>
            <p:ph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Demographics</a:t>
            </a:r>
            <a:endParaRPr sz="2400"/>
          </a:p>
        </p:txBody>
      </p:sp>
      <p:sp>
        <p:nvSpPr>
          <p:cNvPr id="332" name="Google Shape;332;p47"/>
          <p:cNvSpPr txBox="1"/>
          <p:nvPr>
            <p:ph idx="1" type="body"/>
          </p:nvPr>
        </p:nvSpPr>
        <p:spPr>
          <a:xfrm>
            <a:off x="311700" y="2411167"/>
            <a:ext cx="3127500" cy="3977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lt1"/>
              </a:buClr>
              <a:buSzPts val="1200"/>
              <a:buChar char="●"/>
            </a:pPr>
            <a:r>
              <a:rPr lang="en-US" sz="1200">
                <a:solidFill>
                  <a:schemeClr val="lt1"/>
                </a:solidFill>
              </a:rPr>
              <a:t>467 Hispanic/Latino, 1684 Non-Hispanic/Non-Latino</a:t>
            </a:r>
            <a:endParaRPr sz="1200">
              <a:solidFill>
                <a:schemeClr val="lt1"/>
              </a:solidFill>
            </a:endParaRPr>
          </a:p>
          <a:p>
            <a:pPr indent="0" lvl="0" marL="0" rtl="0" algn="l">
              <a:spcBef>
                <a:spcPts val="1600"/>
              </a:spcBef>
              <a:spcAft>
                <a:spcPts val="0"/>
              </a:spcAft>
              <a:buNone/>
            </a:pPr>
            <a:r>
              <a:t/>
            </a:r>
            <a:endParaRPr sz="1200">
              <a:solidFill>
                <a:schemeClr val="lt1"/>
              </a:solidFill>
            </a:endParaRPr>
          </a:p>
          <a:p>
            <a:pPr indent="-304800" lvl="0" marL="457200" rtl="0" algn="l">
              <a:spcBef>
                <a:spcPts val="1600"/>
              </a:spcBef>
              <a:spcAft>
                <a:spcPts val="0"/>
              </a:spcAft>
              <a:buClr>
                <a:schemeClr val="lt1"/>
              </a:buClr>
              <a:buSzPts val="1200"/>
              <a:buChar char="●"/>
            </a:pPr>
            <a:r>
              <a:rPr lang="en-US" sz="1200">
                <a:solidFill>
                  <a:schemeClr val="lt1"/>
                </a:solidFill>
              </a:rPr>
              <a:t>1024 Black/African American</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978 White</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13 Native Hawaiian/Pacific Islander</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15 American Indian/Indigenous</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14 Asian/Asian American</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107 Multi-Race</a:t>
            </a:r>
            <a:endParaRPr sz="1200">
              <a:solidFill>
                <a:schemeClr val="lt1"/>
              </a:solidFill>
            </a:endParaRPr>
          </a:p>
          <a:p>
            <a:pPr indent="0" lvl="0" marL="0" rtl="0" algn="l">
              <a:spcBef>
                <a:spcPts val="1600"/>
              </a:spcBef>
              <a:spcAft>
                <a:spcPts val="1600"/>
              </a:spcAft>
              <a:buNone/>
            </a:pPr>
            <a:r>
              <a:t/>
            </a:r>
            <a:endParaRPr sz="1200">
              <a:solidFill>
                <a:schemeClr val="lt1"/>
              </a:solidFill>
            </a:endParaRPr>
          </a:p>
        </p:txBody>
      </p:sp>
      <p:pic>
        <p:nvPicPr>
          <p:cNvPr id="333" name="Google Shape;333;p47"/>
          <p:cNvPicPr preferRelativeResize="0"/>
          <p:nvPr/>
        </p:nvPicPr>
        <p:blipFill>
          <a:blip r:embed="rId3">
            <a:alphaModFix/>
          </a:blip>
          <a:stretch>
            <a:fillRect/>
          </a:stretch>
        </p:blipFill>
        <p:spPr>
          <a:xfrm>
            <a:off x="3777900" y="2774950"/>
            <a:ext cx="5366100" cy="3250050"/>
          </a:xfrm>
          <a:prstGeom prst="rect">
            <a:avLst/>
          </a:prstGeom>
          <a:noFill/>
          <a:ln>
            <a:noFill/>
          </a:ln>
        </p:spPr>
      </p:pic>
      <p:pic>
        <p:nvPicPr>
          <p:cNvPr id="334" name="Google Shape;334;p47"/>
          <p:cNvPicPr preferRelativeResize="0"/>
          <p:nvPr/>
        </p:nvPicPr>
        <p:blipFill>
          <a:blip r:embed="rId4">
            <a:alphaModFix/>
          </a:blip>
          <a:stretch>
            <a:fillRect/>
          </a:stretch>
        </p:blipFill>
        <p:spPr>
          <a:xfrm>
            <a:off x="4108350" y="93525"/>
            <a:ext cx="4780936" cy="2470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8"/>
          <p:cNvSpPr txBox="1"/>
          <p:nvPr>
            <p:ph idx="4294967295"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Demographics</a:t>
            </a:r>
            <a:endParaRPr sz="2400"/>
          </a:p>
        </p:txBody>
      </p:sp>
      <p:sp>
        <p:nvSpPr>
          <p:cNvPr id="340" name="Google Shape;340;p48"/>
          <p:cNvSpPr txBox="1"/>
          <p:nvPr>
            <p:ph idx="1" type="body"/>
          </p:nvPr>
        </p:nvSpPr>
        <p:spPr>
          <a:xfrm>
            <a:off x="311700" y="6028533"/>
            <a:ext cx="7979400" cy="614000"/>
          </a:xfrm>
          <a:prstGeom prst="rect">
            <a:avLst/>
          </a:prstGeom>
        </p:spPr>
        <p:txBody>
          <a:bodyPr anchorCtr="0" anchor="ctr" bIns="91425" lIns="91425" spcFirstLastPara="1" rIns="91425" wrap="square" tIns="91425">
            <a:noAutofit/>
          </a:bodyPr>
          <a:lstStyle/>
          <a:p>
            <a:pPr indent="-228600" lvl="0" marL="457200" rtl="0" algn="l">
              <a:spcBef>
                <a:spcPts val="0"/>
              </a:spcBef>
              <a:spcAft>
                <a:spcPts val="0"/>
              </a:spcAft>
              <a:buClr>
                <a:schemeClr val="lt1"/>
              </a:buClr>
              <a:buSzPts val="1200"/>
              <a:buNone/>
            </a:pPr>
            <a:r>
              <a:t/>
            </a:r>
            <a:endParaRPr sz="1200">
              <a:solidFill>
                <a:schemeClr val="lt1"/>
              </a:solidFill>
            </a:endParaRPr>
          </a:p>
          <a:p>
            <a:pPr indent="0" lvl="0" marL="0" rtl="0" algn="l">
              <a:spcBef>
                <a:spcPts val="0"/>
              </a:spcBef>
              <a:spcAft>
                <a:spcPts val="0"/>
              </a:spcAft>
              <a:buNone/>
            </a:pPr>
            <a:r>
              <a:t/>
            </a:r>
            <a:endParaRPr sz="1200">
              <a:solidFill>
                <a:schemeClr val="lt1"/>
              </a:solidFill>
            </a:endParaRPr>
          </a:p>
        </p:txBody>
      </p:sp>
      <p:sp>
        <p:nvSpPr>
          <p:cNvPr id="341" name="Google Shape;341;p48"/>
          <p:cNvSpPr txBox="1"/>
          <p:nvPr/>
        </p:nvSpPr>
        <p:spPr>
          <a:xfrm>
            <a:off x="3766451" y="1268700"/>
            <a:ext cx="11613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latin typeface="Roboto"/>
                <a:ea typeface="Roboto"/>
                <a:cs typeface="Roboto"/>
                <a:sym typeface="Roboto"/>
              </a:rPr>
              <a:t>403</a:t>
            </a:r>
            <a:endParaRPr b="1" sz="1600">
              <a:latin typeface="Roboto"/>
              <a:ea typeface="Roboto"/>
              <a:cs typeface="Roboto"/>
              <a:sym typeface="Roboto"/>
            </a:endParaRPr>
          </a:p>
          <a:p>
            <a:pPr indent="0" lvl="0" marL="0" rtl="0" algn="ctr">
              <a:spcBef>
                <a:spcPts val="0"/>
              </a:spcBef>
              <a:spcAft>
                <a:spcPts val="0"/>
              </a:spcAft>
              <a:buNone/>
            </a:pPr>
            <a:r>
              <a:t/>
            </a:r>
            <a:endParaRPr b="1" sz="1600">
              <a:latin typeface="Roboto"/>
              <a:ea typeface="Roboto"/>
              <a:cs typeface="Roboto"/>
              <a:sym typeface="Roboto"/>
            </a:endParaRPr>
          </a:p>
          <a:p>
            <a:pPr indent="0" lvl="0" marL="0" rtl="0" algn="ctr">
              <a:spcBef>
                <a:spcPts val="0"/>
              </a:spcBef>
              <a:spcAft>
                <a:spcPts val="0"/>
              </a:spcAft>
              <a:buNone/>
            </a:pPr>
            <a:r>
              <a:t/>
            </a:r>
            <a:endParaRPr b="1" sz="1600">
              <a:latin typeface="Roboto"/>
              <a:ea typeface="Roboto"/>
              <a:cs typeface="Roboto"/>
              <a:sym typeface="Roboto"/>
            </a:endParaRPr>
          </a:p>
          <a:p>
            <a:pPr indent="0" lvl="0" marL="0" rtl="0" algn="ctr">
              <a:spcBef>
                <a:spcPts val="0"/>
              </a:spcBef>
              <a:spcAft>
                <a:spcPts val="0"/>
              </a:spcAft>
              <a:buNone/>
            </a:pPr>
            <a:r>
              <a:rPr lang="en-US" sz="1000">
                <a:latin typeface="Roboto"/>
                <a:ea typeface="Roboto"/>
                <a:cs typeface="Roboto"/>
                <a:sym typeface="Roboto"/>
              </a:rPr>
              <a:t>Chronically Homeless</a:t>
            </a:r>
            <a:endParaRPr sz="1000">
              <a:latin typeface="Roboto"/>
              <a:ea typeface="Roboto"/>
              <a:cs typeface="Roboto"/>
              <a:sym typeface="Roboto"/>
            </a:endParaRPr>
          </a:p>
        </p:txBody>
      </p:sp>
      <p:sp>
        <p:nvSpPr>
          <p:cNvPr id="342" name="Google Shape;342;p48"/>
          <p:cNvSpPr txBox="1"/>
          <p:nvPr/>
        </p:nvSpPr>
        <p:spPr>
          <a:xfrm>
            <a:off x="7472036" y="3342674"/>
            <a:ext cx="11613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latin typeface="Roboto"/>
                <a:ea typeface="Roboto"/>
                <a:cs typeface="Roboto"/>
                <a:sym typeface="Roboto"/>
              </a:rPr>
              <a:t>93</a:t>
            </a:r>
            <a:endParaRPr b="1" sz="1600">
              <a:latin typeface="Roboto"/>
              <a:ea typeface="Roboto"/>
              <a:cs typeface="Roboto"/>
              <a:sym typeface="Roboto"/>
            </a:endParaRPr>
          </a:p>
          <a:p>
            <a:pPr indent="0" lvl="0" marL="0" rtl="0" algn="ctr">
              <a:spcBef>
                <a:spcPts val="0"/>
              </a:spcBef>
              <a:spcAft>
                <a:spcPts val="0"/>
              </a:spcAft>
              <a:buNone/>
            </a:pPr>
            <a:r>
              <a:t/>
            </a:r>
            <a:endParaRPr b="1" sz="1600">
              <a:latin typeface="Roboto"/>
              <a:ea typeface="Roboto"/>
              <a:cs typeface="Roboto"/>
              <a:sym typeface="Roboto"/>
            </a:endParaRPr>
          </a:p>
          <a:p>
            <a:pPr indent="0" lvl="0" marL="0" rtl="0" algn="ctr">
              <a:spcBef>
                <a:spcPts val="0"/>
              </a:spcBef>
              <a:spcAft>
                <a:spcPts val="0"/>
              </a:spcAft>
              <a:buNone/>
            </a:pPr>
            <a:r>
              <a:t/>
            </a:r>
            <a:endParaRPr b="1" sz="1600">
              <a:latin typeface="Roboto"/>
              <a:ea typeface="Roboto"/>
              <a:cs typeface="Roboto"/>
              <a:sym typeface="Roboto"/>
            </a:endParaRPr>
          </a:p>
          <a:p>
            <a:pPr indent="0" lvl="0" marL="0" rtl="0" algn="ctr">
              <a:spcBef>
                <a:spcPts val="0"/>
              </a:spcBef>
              <a:spcAft>
                <a:spcPts val="0"/>
              </a:spcAft>
              <a:buNone/>
            </a:pPr>
            <a:r>
              <a:rPr lang="en-US" sz="1000">
                <a:latin typeface="Roboto"/>
                <a:ea typeface="Roboto"/>
                <a:cs typeface="Roboto"/>
                <a:sym typeface="Roboto"/>
              </a:rPr>
              <a:t>Living with HIV/AIDS</a:t>
            </a:r>
            <a:endParaRPr sz="1000">
              <a:latin typeface="Roboto"/>
              <a:ea typeface="Roboto"/>
              <a:cs typeface="Roboto"/>
              <a:sym typeface="Roboto"/>
            </a:endParaRPr>
          </a:p>
        </p:txBody>
      </p:sp>
      <p:sp>
        <p:nvSpPr>
          <p:cNvPr id="343" name="Google Shape;343;p48"/>
          <p:cNvSpPr txBox="1"/>
          <p:nvPr/>
        </p:nvSpPr>
        <p:spPr>
          <a:xfrm>
            <a:off x="5619235" y="3240073"/>
            <a:ext cx="11613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latin typeface="Roboto"/>
                <a:ea typeface="Roboto"/>
                <a:cs typeface="Roboto"/>
                <a:sym typeface="Roboto"/>
              </a:rPr>
              <a:t>264</a:t>
            </a:r>
            <a:endParaRPr b="1" sz="1600">
              <a:latin typeface="Roboto"/>
              <a:ea typeface="Roboto"/>
              <a:cs typeface="Roboto"/>
              <a:sym typeface="Roboto"/>
            </a:endParaRPr>
          </a:p>
          <a:p>
            <a:pPr indent="0" lvl="0" marL="0" rtl="0" algn="ctr">
              <a:spcBef>
                <a:spcPts val="0"/>
              </a:spcBef>
              <a:spcAft>
                <a:spcPts val="0"/>
              </a:spcAft>
              <a:buNone/>
            </a:pPr>
            <a:r>
              <a:t/>
            </a:r>
            <a:endParaRPr b="1" sz="1600">
              <a:latin typeface="Roboto"/>
              <a:ea typeface="Roboto"/>
              <a:cs typeface="Roboto"/>
              <a:sym typeface="Roboto"/>
            </a:endParaRPr>
          </a:p>
          <a:p>
            <a:pPr indent="0" lvl="0" marL="0" rtl="0" algn="ctr">
              <a:spcBef>
                <a:spcPts val="0"/>
              </a:spcBef>
              <a:spcAft>
                <a:spcPts val="0"/>
              </a:spcAft>
              <a:buNone/>
            </a:pPr>
            <a:r>
              <a:t/>
            </a:r>
            <a:endParaRPr b="1" sz="1600">
              <a:latin typeface="Roboto"/>
              <a:ea typeface="Roboto"/>
              <a:cs typeface="Roboto"/>
              <a:sym typeface="Roboto"/>
            </a:endParaRPr>
          </a:p>
          <a:p>
            <a:pPr indent="0" lvl="0" marL="0" rtl="0" algn="ctr">
              <a:spcBef>
                <a:spcPts val="0"/>
              </a:spcBef>
              <a:spcAft>
                <a:spcPts val="0"/>
              </a:spcAft>
              <a:buNone/>
            </a:pPr>
            <a:r>
              <a:rPr lang="en-US" sz="1000">
                <a:latin typeface="Roboto"/>
                <a:ea typeface="Roboto"/>
                <a:cs typeface="Roboto"/>
                <a:sym typeface="Roboto"/>
              </a:rPr>
              <a:t>Survivors of Domestic Violence</a:t>
            </a:r>
            <a:endParaRPr sz="1000">
              <a:latin typeface="Roboto"/>
              <a:ea typeface="Roboto"/>
              <a:cs typeface="Roboto"/>
              <a:sym typeface="Roboto"/>
            </a:endParaRPr>
          </a:p>
        </p:txBody>
      </p:sp>
      <p:sp>
        <p:nvSpPr>
          <p:cNvPr id="344" name="Google Shape;344;p48"/>
          <p:cNvSpPr txBox="1"/>
          <p:nvPr/>
        </p:nvSpPr>
        <p:spPr>
          <a:xfrm>
            <a:off x="3766468" y="3342682"/>
            <a:ext cx="11613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latin typeface="Roboto"/>
                <a:ea typeface="Roboto"/>
                <a:cs typeface="Roboto"/>
                <a:sym typeface="Roboto"/>
              </a:rPr>
              <a:t>72</a:t>
            </a:r>
            <a:endParaRPr b="1" sz="1600">
              <a:latin typeface="Roboto"/>
              <a:ea typeface="Roboto"/>
              <a:cs typeface="Roboto"/>
              <a:sym typeface="Roboto"/>
            </a:endParaRPr>
          </a:p>
          <a:p>
            <a:pPr indent="0" lvl="0" marL="0" rtl="0" algn="ctr">
              <a:spcBef>
                <a:spcPts val="0"/>
              </a:spcBef>
              <a:spcAft>
                <a:spcPts val="0"/>
              </a:spcAft>
              <a:buNone/>
            </a:pPr>
            <a:r>
              <a:t/>
            </a:r>
            <a:endParaRPr b="1" sz="1600">
              <a:latin typeface="Roboto"/>
              <a:ea typeface="Roboto"/>
              <a:cs typeface="Roboto"/>
              <a:sym typeface="Roboto"/>
            </a:endParaRPr>
          </a:p>
          <a:p>
            <a:pPr indent="0" lvl="0" marL="0" rtl="0" algn="ctr">
              <a:spcBef>
                <a:spcPts val="0"/>
              </a:spcBef>
              <a:spcAft>
                <a:spcPts val="0"/>
              </a:spcAft>
              <a:buNone/>
            </a:pPr>
            <a:r>
              <a:t/>
            </a:r>
            <a:endParaRPr b="1" sz="1600">
              <a:latin typeface="Roboto"/>
              <a:ea typeface="Roboto"/>
              <a:cs typeface="Roboto"/>
              <a:sym typeface="Roboto"/>
            </a:endParaRPr>
          </a:p>
          <a:p>
            <a:pPr indent="0" lvl="0" marL="0" rtl="0" algn="ctr">
              <a:spcBef>
                <a:spcPts val="0"/>
              </a:spcBef>
              <a:spcAft>
                <a:spcPts val="0"/>
              </a:spcAft>
              <a:buNone/>
            </a:pPr>
            <a:r>
              <a:rPr lang="en-US" sz="1000">
                <a:latin typeface="Roboto"/>
                <a:ea typeface="Roboto"/>
                <a:cs typeface="Roboto"/>
                <a:sym typeface="Roboto"/>
              </a:rPr>
              <a:t>Unaccompanied Youth</a:t>
            </a:r>
            <a:endParaRPr sz="1000">
              <a:latin typeface="Roboto"/>
              <a:ea typeface="Roboto"/>
              <a:cs typeface="Roboto"/>
              <a:sym typeface="Roboto"/>
            </a:endParaRPr>
          </a:p>
        </p:txBody>
      </p:sp>
      <p:sp>
        <p:nvSpPr>
          <p:cNvPr id="345" name="Google Shape;345;p48"/>
          <p:cNvSpPr txBox="1"/>
          <p:nvPr/>
        </p:nvSpPr>
        <p:spPr>
          <a:xfrm>
            <a:off x="5709126" y="1268700"/>
            <a:ext cx="11613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latin typeface="Roboto"/>
                <a:ea typeface="Roboto"/>
                <a:cs typeface="Roboto"/>
                <a:sym typeface="Roboto"/>
              </a:rPr>
              <a:t>149</a:t>
            </a:r>
            <a:endParaRPr b="1" sz="1600">
              <a:latin typeface="Roboto"/>
              <a:ea typeface="Roboto"/>
              <a:cs typeface="Roboto"/>
              <a:sym typeface="Roboto"/>
            </a:endParaRPr>
          </a:p>
          <a:p>
            <a:pPr indent="0" lvl="0" marL="0" rtl="0" algn="ctr">
              <a:spcBef>
                <a:spcPts val="0"/>
              </a:spcBef>
              <a:spcAft>
                <a:spcPts val="0"/>
              </a:spcAft>
              <a:buNone/>
            </a:pPr>
            <a:r>
              <a:t/>
            </a:r>
            <a:endParaRPr b="1" sz="1600">
              <a:latin typeface="Roboto"/>
              <a:ea typeface="Roboto"/>
              <a:cs typeface="Roboto"/>
              <a:sym typeface="Roboto"/>
            </a:endParaRPr>
          </a:p>
          <a:p>
            <a:pPr indent="0" lvl="0" marL="0" rtl="0" algn="l">
              <a:spcBef>
                <a:spcPts val="0"/>
              </a:spcBef>
              <a:spcAft>
                <a:spcPts val="0"/>
              </a:spcAft>
              <a:buNone/>
            </a:pPr>
            <a:r>
              <a:t/>
            </a:r>
            <a:endParaRPr b="1" sz="1600">
              <a:latin typeface="Roboto"/>
              <a:ea typeface="Roboto"/>
              <a:cs typeface="Roboto"/>
              <a:sym typeface="Roboto"/>
            </a:endParaRPr>
          </a:p>
          <a:p>
            <a:pPr indent="0" lvl="0" marL="0" rtl="0" algn="ctr">
              <a:spcBef>
                <a:spcPts val="0"/>
              </a:spcBef>
              <a:spcAft>
                <a:spcPts val="0"/>
              </a:spcAft>
              <a:buNone/>
            </a:pPr>
            <a:r>
              <a:rPr lang="en-US" sz="1000">
                <a:latin typeface="Roboto"/>
                <a:ea typeface="Roboto"/>
                <a:cs typeface="Roboto"/>
                <a:sym typeface="Roboto"/>
              </a:rPr>
              <a:t>Veterans</a:t>
            </a:r>
            <a:endParaRPr sz="1000">
              <a:latin typeface="Roboto"/>
              <a:ea typeface="Roboto"/>
              <a:cs typeface="Roboto"/>
              <a:sym typeface="Roboto"/>
            </a:endParaRPr>
          </a:p>
        </p:txBody>
      </p:sp>
      <p:sp>
        <p:nvSpPr>
          <p:cNvPr id="346" name="Google Shape;346;p48"/>
          <p:cNvSpPr txBox="1"/>
          <p:nvPr/>
        </p:nvSpPr>
        <p:spPr>
          <a:xfrm>
            <a:off x="7472036" y="1268700"/>
            <a:ext cx="1161300" cy="1077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600">
                <a:latin typeface="Roboto"/>
                <a:ea typeface="Roboto"/>
                <a:cs typeface="Roboto"/>
                <a:sym typeface="Roboto"/>
              </a:rPr>
              <a:t>26</a:t>
            </a:r>
            <a:endParaRPr b="1" sz="1600">
              <a:latin typeface="Roboto"/>
              <a:ea typeface="Roboto"/>
              <a:cs typeface="Roboto"/>
              <a:sym typeface="Roboto"/>
            </a:endParaRPr>
          </a:p>
          <a:p>
            <a:pPr indent="0" lvl="0" marL="0" rtl="0" algn="ctr">
              <a:spcBef>
                <a:spcPts val="0"/>
              </a:spcBef>
              <a:spcAft>
                <a:spcPts val="0"/>
              </a:spcAft>
              <a:buNone/>
            </a:pPr>
            <a:r>
              <a:t/>
            </a:r>
            <a:endParaRPr b="1" sz="1600">
              <a:latin typeface="Roboto"/>
              <a:ea typeface="Roboto"/>
              <a:cs typeface="Roboto"/>
              <a:sym typeface="Roboto"/>
            </a:endParaRPr>
          </a:p>
          <a:p>
            <a:pPr indent="0" lvl="0" marL="0" rtl="0" algn="ctr">
              <a:spcBef>
                <a:spcPts val="0"/>
              </a:spcBef>
              <a:spcAft>
                <a:spcPts val="0"/>
              </a:spcAft>
              <a:buNone/>
            </a:pPr>
            <a:r>
              <a:t/>
            </a:r>
            <a:endParaRPr b="1" sz="1600">
              <a:latin typeface="Roboto"/>
              <a:ea typeface="Roboto"/>
              <a:cs typeface="Roboto"/>
              <a:sym typeface="Roboto"/>
            </a:endParaRPr>
          </a:p>
          <a:p>
            <a:pPr indent="0" lvl="0" marL="0" rtl="0" algn="ctr">
              <a:spcBef>
                <a:spcPts val="0"/>
              </a:spcBef>
              <a:spcAft>
                <a:spcPts val="0"/>
              </a:spcAft>
              <a:buNone/>
            </a:pPr>
            <a:r>
              <a:rPr lang="en-US" sz="1000">
                <a:latin typeface="Roboto"/>
                <a:ea typeface="Roboto"/>
                <a:cs typeface="Roboto"/>
                <a:sym typeface="Roboto"/>
              </a:rPr>
              <a:t>Parenting Youth</a:t>
            </a:r>
            <a:endParaRPr sz="1000">
              <a:latin typeface="Roboto"/>
              <a:ea typeface="Roboto"/>
              <a:cs typeface="Roboto"/>
              <a:sym typeface="Roboto"/>
            </a:endParaRPr>
          </a:p>
        </p:txBody>
      </p:sp>
      <p:pic>
        <p:nvPicPr>
          <p:cNvPr id="347" name="Google Shape;347;p48"/>
          <p:cNvPicPr preferRelativeResize="0"/>
          <p:nvPr/>
        </p:nvPicPr>
        <p:blipFill>
          <a:blip r:embed="rId3">
            <a:alphaModFix/>
          </a:blip>
          <a:stretch>
            <a:fillRect/>
          </a:stretch>
        </p:blipFill>
        <p:spPr>
          <a:xfrm>
            <a:off x="578250" y="1520500"/>
            <a:ext cx="2482000" cy="2482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9"/>
          <p:cNvSpPr txBox="1"/>
          <p:nvPr>
            <p:ph type="title"/>
          </p:nvPr>
        </p:nvSpPr>
        <p:spPr>
          <a:xfrm>
            <a:off x="311700" y="344400"/>
            <a:ext cx="31275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Coordinating the Unsheltered Count</a:t>
            </a:r>
            <a:endParaRPr sz="2400"/>
          </a:p>
        </p:txBody>
      </p:sp>
      <p:sp>
        <p:nvSpPr>
          <p:cNvPr id="353" name="Google Shape;353;p49"/>
          <p:cNvSpPr txBox="1"/>
          <p:nvPr>
            <p:ph idx="1" type="body"/>
          </p:nvPr>
        </p:nvSpPr>
        <p:spPr>
          <a:xfrm>
            <a:off x="350450" y="1722233"/>
            <a:ext cx="3127500" cy="4602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lt1"/>
              </a:buClr>
              <a:buSzPts val="1200"/>
              <a:buChar char="●"/>
            </a:pPr>
            <a:r>
              <a:rPr lang="en-US" sz="1200">
                <a:solidFill>
                  <a:schemeClr val="lt1"/>
                </a:solidFill>
              </a:rPr>
              <a:t>An Unsheltered count was conducted over 3 days in early March across all three counties</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Used Hyperion App to collect surveys </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Around 170 volunteers participated</a:t>
            </a:r>
            <a:endParaRPr sz="1200">
              <a:solidFill>
                <a:schemeClr val="lt1"/>
              </a:solidFill>
            </a:endParaRPr>
          </a:p>
          <a:p>
            <a:pPr indent="-304800" lvl="0" marL="457200" rtl="0" algn="l">
              <a:spcBef>
                <a:spcPts val="0"/>
              </a:spcBef>
              <a:spcAft>
                <a:spcPts val="0"/>
              </a:spcAft>
              <a:buClr>
                <a:schemeClr val="lt1"/>
              </a:buClr>
              <a:buSzPts val="1200"/>
              <a:buChar char="●"/>
            </a:pPr>
            <a:r>
              <a:rPr lang="en-US" sz="1200">
                <a:solidFill>
                  <a:schemeClr val="lt1"/>
                </a:solidFill>
              </a:rPr>
              <a:t>Able to report on location data</a:t>
            </a:r>
            <a:endParaRPr sz="1200">
              <a:solidFill>
                <a:schemeClr val="lt1"/>
              </a:solidFill>
            </a:endParaRPr>
          </a:p>
          <a:p>
            <a:pPr indent="-304800" lvl="1" marL="914400" rtl="0" algn="l">
              <a:spcBef>
                <a:spcPts val="0"/>
              </a:spcBef>
              <a:spcAft>
                <a:spcPts val="0"/>
              </a:spcAft>
              <a:buClr>
                <a:schemeClr val="lt1"/>
              </a:buClr>
              <a:buSzPts val="1200"/>
              <a:buChar char="○"/>
            </a:pPr>
            <a:r>
              <a:rPr lang="en-US" sz="1200">
                <a:solidFill>
                  <a:schemeClr val="lt1"/>
                </a:solidFill>
              </a:rPr>
              <a:t>Blue pins are adults</a:t>
            </a:r>
            <a:endParaRPr sz="1200">
              <a:solidFill>
                <a:schemeClr val="lt1"/>
              </a:solidFill>
            </a:endParaRPr>
          </a:p>
          <a:p>
            <a:pPr indent="-304800" lvl="1" marL="914400" rtl="0" algn="l">
              <a:spcBef>
                <a:spcPts val="0"/>
              </a:spcBef>
              <a:spcAft>
                <a:spcPts val="0"/>
              </a:spcAft>
              <a:buClr>
                <a:schemeClr val="lt1"/>
              </a:buClr>
              <a:buSzPts val="1200"/>
              <a:buChar char="○"/>
            </a:pPr>
            <a:r>
              <a:rPr lang="en-US" sz="1200">
                <a:solidFill>
                  <a:schemeClr val="lt1"/>
                </a:solidFill>
              </a:rPr>
              <a:t>Green pins are Youths</a:t>
            </a:r>
            <a:endParaRPr sz="1200">
              <a:solidFill>
                <a:schemeClr val="lt1"/>
              </a:solidFill>
            </a:endParaRPr>
          </a:p>
          <a:p>
            <a:pPr indent="-304800" lvl="1" marL="914400" rtl="0" algn="l">
              <a:spcBef>
                <a:spcPts val="0"/>
              </a:spcBef>
              <a:spcAft>
                <a:spcPts val="0"/>
              </a:spcAft>
              <a:buClr>
                <a:schemeClr val="lt1"/>
              </a:buClr>
              <a:buSzPts val="1200"/>
              <a:buChar char="○"/>
            </a:pPr>
            <a:r>
              <a:rPr lang="en-US" sz="1200">
                <a:solidFill>
                  <a:schemeClr val="lt1"/>
                </a:solidFill>
              </a:rPr>
              <a:t>No Families were encountered</a:t>
            </a:r>
            <a:endParaRPr sz="1200">
              <a:solidFill>
                <a:schemeClr val="lt1"/>
              </a:solidFill>
            </a:endParaRPr>
          </a:p>
          <a:p>
            <a:pPr indent="0" lvl="0" marL="457200" rtl="0" algn="l">
              <a:spcBef>
                <a:spcPts val="1600"/>
              </a:spcBef>
              <a:spcAft>
                <a:spcPts val="1600"/>
              </a:spcAft>
              <a:buNone/>
            </a:pPr>
            <a:r>
              <a:t/>
            </a:r>
            <a:endParaRPr sz="1200"/>
          </a:p>
        </p:txBody>
      </p:sp>
      <p:pic>
        <p:nvPicPr>
          <p:cNvPr id="354" name="Google Shape;354;p49"/>
          <p:cNvPicPr preferRelativeResize="0"/>
          <p:nvPr/>
        </p:nvPicPr>
        <p:blipFill>
          <a:blip r:embed="rId3">
            <a:alphaModFix/>
          </a:blip>
          <a:stretch>
            <a:fillRect/>
          </a:stretch>
        </p:blipFill>
        <p:spPr>
          <a:xfrm>
            <a:off x="3874225" y="978208"/>
            <a:ext cx="5169026" cy="44481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0"/>
          <p:cNvSpPr txBox="1"/>
          <p:nvPr>
            <p:ph idx="4294967295" type="title"/>
          </p:nvPr>
        </p:nvSpPr>
        <p:spPr>
          <a:xfrm>
            <a:off x="311700" y="344400"/>
            <a:ext cx="6450900" cy="19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400"/>
              <a:t>Check Out The Official Reporting</a:t>
            </a:r>
            <a:endParaRPr sz="2400"/>
          </a:p>
        </p:txBody>
      </p:sp>
      <p:sp>
        <p:nvSpPr>
          <p:cNvPr id="360" name="Google Shape;360;p50"/>
          <p:cNvSpPr txBox="1"/>
          <p:nvPr>
            <p:ph idx="1" type="body"/>
          </p:nvPr>
        </p:nvSpPr>
        <p:spPr>
          <a:xfrm>
            <a:off x="311700" y="6028533"/>
            <a:ext cx="7979400" cy="614000"/>
          </a:xfrm>
          <a:prstGeom prst="rect">
            <a:avLst/>
          </a:prstGeom>
        </p:spPr>
        <p:txBody>
          <a:bodyPr anchorCtr="0" anchor="ctr" bIns="91425" lIns="91425" spcFirstLastPara="1" rIns="91425" wrap="square" tIns="91425">
            <a:noAutofit/>
          </a:bodyPr>
          <a:lstStyle/>
          <a:p>
            <a:pPr indent="-228600" lvl="0" marL="457200" rtl="0" algn="l">
              <a:spcBef>
                <a:spcPts val="0"/>
              </a:spcBef>
              <a:spcAft>
                <a:spcPts val="0"/>
              </a:spcAft>
              <a:buClr>
                <a:schemeClr val="lt1"/>
              </a:buClr>
              <a:buSzPts val="1200"/>
              <a:buNone/>
            </a:pPr>
            <a:r>
              <a:t/>
            </a:r>
            <a:endParaRPr sz="1200">
              <a:solidFill>
                <a:schemeClr val="lt1"/>
              </a:solidFill>
            </a:endParaRPr>
          </a:p>
          <a:p>
            <a:pPr indent="0" lvl="0" marL="457200" rtl="0" algn="l">
              <a:spcBef>
                <a:spcPts val="0"/>
              </a:spcBef>
              <a:spcAft>
                <a:spcPts val="0"/>
              </a:spcAft>
              <a:buNone/>
            </a:pPr>
            <a:r>
              <a:t/>
            </a:r>
            <a:endParaRPr sz="1200"/>
          </a:p>
        </p:txBody>
      </p:sp>
      <p:sp>
        <p:nvSpPr>
          <p:cNvPr id="361" name="Google Shape;361;p50"/>
          <p:cNvSpPr txBox="1"/>
          <p:nvPr/>
        </p:nvSpPr>
        <p:spPr>
          <a:xfrm>
            <a:off x="1536275" y="1886500"/>
            <a:ext cx="51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latin typeface="Roboto"/>
                <a:ea typeface="Roboto"/>
                <a:cs typeface="Roboto"/>
                <a:sym typeface="Roboto"/>
                <a:hlinkClick r:id="rId3"/>
              </a:rPr>
              <a:t>Click here to access PIT Reports for the Last Few Years</a:t>
            </a:r>
            <a:endParaRPr>
              <a:latin typeface="Roboto"/>
              <a:ea typeface="Roboto"/>
              <a:cs typeface="Roboto"/>
              <a:sym typeface="Roboto"/>
            </a:endParaRPr>
          </a:p>
        </p:txBody>
      </p:sp>
      <p:sp>
        <p:nvSpPr>
          <p:cNvPr id="362" name="Google Shape;362;p50"/>
          <p:cNvSpPr txBox="1"/>
          <p:nvPr/>
        </p:nvSpPr>
        <p:spPr>
          <a:xfrm>
            <a:off x="1536275" y="3118000"/>
            <a:ext cx="4715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boto"/>
                <a:ea typeface="Roboto"/>
                <a:cs typeface="Roboto"/>
                <a:sym typeface="Roboto"/>
              </a:rPr>
              <a:t>New </a:t>
            </a:r>
            <a:r>
              <a:rPr lang="en-US">
                <a:latin typeface="Roboto"/>
                <a:ea typeface="Roboto"/>
                <a:cs typeface="Roboto"/>
                <a:sym typeface="Roboto"/>
              </a:rPr>
              <a:t>infographic</a:t>
            </a:r>
            <a:r>
              <a:rPr lang="en-US">
                <a:latin typeface="Roboto"/>
                <a:ea typeface="Roboto"/>
                <a:cs typeface="Roboto"/>
                <a:sym typeface="Roboto"/>
              </a:rPr>
              <a:t> for 2022 PIT count is currently being drafted and will be shared at this link when completed.</a:t>
            </a:r>
            <a:endParaRPr>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1"/>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Workgroup Updates</a:t>
            </a:r>
            <a:endParaRPr/>
          </a:p>
        </p:txBody>
      </p:sp>
      <p:sp>
        <p:nvSpPr>
          <p:cNvPr id="368" name="Google Shape;368;p51"/>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ROI</a:t>
            </a:r>
            <a:r>
              <a:rPr lang="en-US"/>
              <a:t> and Privacy Policy </a:t>
            </a:r>
            <a:endParaRPr/>
          </a:p>
          <a:p>
            <a:pPr indent="0" lvl="0" marL="0" rtl="0" algn="ctr">
              <a:spcBef>
                <a:spcPts val="640"/>
              </a:spcBef>
              <a:spcAft>
                <a:spcPts val="0"/>
              </a:spcAft>
              <a:buNone/>
            </a:pPr>
            <a:r>
              <a:rPr lang="en-US"/>
              <a:t>Data Quality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2"/>
          <p:cNvSpPr txBox="1"/>
          <p:nvPr>
            <p:ph type="ctrTitle"/>
          </p:nvPr>
        </p:nvSpPr>
        <p:spPr>
          <a:xfrm>
            <a:off x="685800" y="10032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Privacy Notice &amp; ROI Update</a:t>
            </a:r>
            <a:endParaRPr/>
          </a:p>
        </p:txBody>
      </p:sp>
      <p:sp>
        <p:nvSpPr>
          <p:cNvPr id="374" name="Google Shape;374;p52"/>
          <p:cNvSpPr txBox="1"/>
          <p:nvPr/>
        </p:nvSpPr>
        <p:spPr>
          <a:xfrm>
            <a:off x="563550" y="2559900"/>
            <a:ext cx="8016900" cy="3739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US" sz="2400"/>
              <a:t>Privacy Notice updated per HUD TA recommendations</a:t>
            </a:r>
            <a:endParaRPr sz="2400"/>
          </a:p>
          <a:p>
            <a:pPr indent="-381000" lvl="0" marL="457200" rtl="0" algn="l">
              <a:spcBef>
                <a:spcPts val="0"/>
              </a:spcBef>
              <a:spcAft>
                <a:spcPts val="0"/>
              </a:spcAft>
              <a:buSzPts val="2400"/>
              <a:buChar char="●"/>
            </a:pPr>
            <a:r>
              <a:rPr lang="en-US" sz="2400"/>
              <a:t>With implementation of ClientTrack, we will be using a single ROI for the CoC.</a:t>
            </a:r>
            <a:endParaRPr sz="2400"/>
          </a:p>
          <a:p>
            <a:pPr indent="-381000" lvl="0" marL="457200" rtl="0" algn="l">
              <a:spcBef>
                <a:spcPts val="0"/>
              </a:spcBef>
              <a:spcAft>
                <a:spcPts val="0"/>
              </a:spcAft>
              <a:buSzPts val="2400"/>
              <a:buChar char="●"/>
            </a:pPr>
            <a:r>
              <a:rPr lang="en-US" sz="2400"/>
              <a:t>ROI information to be available on each client’s dashboard.</a:t>
            </a:r>
            <a:endParaRPr sz="2400"/>
          </a:p>
          <a:p>
            <a:pPr indent="-381000" lvl="0" marL="457200" rtl="0" algn="l">
              <a:spcBef>
                <a:spcPts val="0"/>
              </a:spcBef>
              <a:spcAft>
                <a:spcPts val="0"/>
              </a:spcAft>
              <a:buSzPts val="2400"/>
              <a:buChar char="●"/>
            </a:pPr>
            <a:r>
              <a:rPr lang="en-US" sz="2400"/>
              <a:t>Privacy policy edits in progress based on HUD TA recommendations.</a:t>
            </a:r>
            <a:endParaRPr sz="2400"/>
          </a:p>
          <a:p>
            <a:pPr indent="-381000" lvl="0" marL="457200" rtl="0" algn="l">
              <a:spcBef>
                <a:spcPts val="0"/>
              </a:spcBef>
              <a:spcAft>
                <a:spcPts val="0"/>
              </a:spcAft>
              <a:buSzPts val="2400"/>
              <a:buChar char="●"/>
            </a:pPr>
            <a:r>
              <a:rPr lang="en-US" sz="2400"/>
              <a:t>Advisory</a:t>
            </a:r>
            <a:r>
              <a:rPr lang="en-US" sz="2400"/>
              <a:t> committee volunteers needed to review updates.</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3"/>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Data Quality Workgroup</a:t>
            </a:r>
            <a:endParaRPr b="1" sz="3600">
              <a:solidFill>
                <a:srgbClr val="002060"/>
              </a:solidFill>
              <a:latin typeface="Cabin"/>
              <a:ea typeface="Cabin"/>
              <a:cs typeface="Cabin"/>
              <a:sym typeface="Cabin"/>
            </a:endParaRPr>
          </a:p>
        </p:txBody>
      </p:sp>
      <p:sp>
        <p:nvSpPr>
          <p:cNvPr id="380" name="Google Shape;380;p53"/>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55600" lvl="0" marL="457200" marR="0" rtl="0" algn="l">
              <a:lnSpc>
                <a:spcPct val="100000"/>
              </a:lnSpc>
              <a:spcBef>
                <a:spcPts val="360"/>
              </a:spcBef>
              <a:spcAft>
                <a:spcPts val="0"/>
              </a:spcAft>
              <a:buSzPts val="2000"/>
              <a:buChar char="●"/>
            </a:pPr>
            <a:r>
              <a:rPr lang="en-US" sz="2000"/>
              <a:t>Meets monthly on the third Wednesday of the month</a:t>
            </a:r>
            <a:endParaRPr sz="2000"/>
          </a:p>
          <a:p>
            <a:pPr indent="-355600" lvl="0" marL="457200" marR="0" rtl="0" algn="l">
              <a:lnSpc>
                <a:spcPct val="100000"/>
              </a:lnSpc>
              <a:spcBef>
                <a:spcPts val="0"/>
              </a:spcBef>
              <a:spcAft>
                <a:spcPts val="0"/>
              </a:spcAft>
              <a:buSzPts val="2000"/>
              <a:buChar char="●"/>
            </a:pPr>
            <a:r>
              <a:rPr lang="en-US" sz="2000"/>
              <a:t>Discuss data trends for the previous month</a:t>
            </a:r>
            <a:endParaRPr sz="2000"/>
          </a:p>
          <a:p>
            <a:pPr indent="-355600" lvl="0" marL="457200" marR="0" rtl="0" algn="l">
              <a:lnSpc>
                <a:spcPct val="100000"/>
              </a:lnSpc>
              <a:spcBef>
                <a:spcPts val="0"/>
              </a:spcBef>
              <a:spcAft>
                <a:spcPts val="0"/>
              </a:spcAft>
              <a:buSzPts val="2000"/>
              <a:buChar char="●"/>
            </a:pPr>
            <a:r>
              <a:rPr lang="en-US" sz="2000"/>
              <a:t>Develop mitigation strategies to reduce error rates</a:t>
            </a:r>
            <a:endParaRPr sz="2000"/>
          </a:p>
          <a:p>
            <a:pPr indent="0" lvl="0" marL="0" marR="0" rtl="0" algn="l">
              <a:lnSpc>
                <a:spcPct val="100000"/>
              </a:lnSpc>
              <a:spcBef>
                <a:spcPts val="360"/>
              </a:spcBef>
              <a:spcAft>
                <a:spcPts val="0"/>
              </a:spcAft>
              <a:buNone/>
            </a:pPr>
            <a:r>
              <a:t/>
            </a:r>
            <a:endParaRPr sz="2000"/>
          </a:p>
          <a:p>
            <a:pPr indent="-355600" lvl="0" marL="457200" marR="0" rtl="0" algn="l">
              <a:lnSpc>
                <a:spcPct val="100000"/>
              </a:lnSpc>
              <a:spcBef>
                <a:spcPts val="360"/>
              </a:spcBef>
              <a:spcAft>
                <a:spcPts val="0"/>
              </a:spcAft>
              <a:buSzPts val="2000"/>
              <a:buChar char="●"/>
            </a:pPr>
            <a:r>
              <a:rPr lang="en-US" sz="2000"/>
              <a:t>Meeting 4/20/22</a:t>
            </a:r>
            <a:endParaRPr sz="2000"/>
          </a:p>
          <a:p>
            <a:pPr indent="-355600" lvl="1" marL="914400" marR="0" rtl="0" algn="l">
              <a:lnSpc>
                <a:spcPct val="100000"/>
              </a:lnSpc>
              <a:spcBef>
                <a:spcPts val="0"/>
              </a:spcBef>
              <a:spcAft>
                <a:spcPts val="0"/>
              </a:spcAft>
              <a:buSzPts val="2000"/>
              <a:buChar char="○"/>
            </a:pPr>
            <a:r>
              <a:rPr lang="en-US" sz="2000"/>
              <a:t>Reviewed intake and reports in ClientTrack</a:t>
            </a:r>
            <a:endParaRPr sz="2000"/>
          </a:p>
        </p:txBody>
      </p:sp>
      <p:pic>
        <p:nvPicPr>
          <p:cNvPr id="381" name="Google Shape;381;p53"/>
          <p:cNvPicPr preferRelativeResize="0"/>
          <p:nvPr/>
        </p:nvPicPr>
        <p:blipFill>
          <a:blip r:embed="rId3">
            <a:alphaModFix/>
          </a:blip>
          <a:stretch>
            <a:fillRect/>
          </a:stretch>
        </p:blipFill>
        <p:spPr>
          <a:xfrm>
            <a:off x="1870399" y="3669974"/>
            <a:ext cx="5166851" cy="306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7"/>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Purpose</a:t>
            </a:r>
            <a:endParaRPr b="1" sz="3600">
              <a:solidFill>
                <a:srgbClr val="002060"/>
              </a:solidFill>
              <a:latin typeface="Cabin"/>
              <a:ea typeface="Cabin"/>
              <a:cs typeface="Cabin"/>
              <a:sym typeface="Cabin"/>
            </a:endParaRPr>
          </a:p>
        </p:txBody>
      </p:sp>
      <p:sp>
        <p:nvSpPr>
          <p:cNvPr id="129" name="Google Shape;129;p27"/>
          <p:cNvSpPr txBox="1"/>
          <p:nvPr>
            <p:ph idx="1" type="body"/>
          </p:nvPr>
        </p:nvSpPr>
        <p:spPr>
          <a:xfrm>
            <a:off x="751800" y="2922450"/>
            <a:ext cx="7640400" cy="1013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500">
                <a:solidFill>
                  <a:schemeClr val="dk1"/>
                </a:solidFill>
              </a:rPr>
              <a:t>Oversee the CoC’s implementation of HMIS, what we do with the data and how we use it.</a:t>
            </a:r>
            <a:endParaRPr sz="25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4"/>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Changes</a:t>
            </a:r>
            <a:r>
              <a:rPr lang="en-US"/>
              <a:t> to ART Reporting</a:t>
            </a:r>
            <a:endParaRPr/>
          </a:p>
        </p:txBody>
      </p:sp>
      <p:sp>
        <p:nvSpPr>
          <p:cNvPr id="387" name="Google Shape;387;p54"/>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5"/>
          <p:cNvSpPr txBox="1"/>
          <p:nvPr>
            <p:ph type="ctrTitle"/>
          </p:nvPr>
        </p:nvSpPr>
        <p:spPr>
          <a:xfrm>
            <a:off x="215900" y="111125"/>
            <a:ext cx="7391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Changes to ART </a:t>
            </a:r>
            <a:r>
              <a:rPr lang="en-US"/>
              <a:t>Reporting</a:t>
            </a:r>
            <a:endParaRPr/>
          </a:p>
        </p:txBody>
      </p:sp>
      <p:sp>
        <p:nvSpPr>
          <p:cNvPr id="393" name="Google Shape;393;p55"/>
          <p:cNvSpPr txBox="1"/>
          <p:nvPr>
            <p:ph idx="1" type="subTitle"/>
          </p:nvPr>
        </p:nvSpPr>
        <p:spPr>
          <a:xfrm>
            <a:off x="673100" y="1407150"/>
            <a:ext cx="7785000" cy="51249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chemeClr val="dk1"/>
              </a:buClr>
              <a:buSzPts val="2800"/>
              <a:buChar char="●"/>
            </a:pPr>
            <a:r>
              <a:rPr lang="en-US" sz="2800">
                <a:solidFill>
                  <a:schemeClr val="dk1"/>
                </a:solidFill>
              </a:rPr>
              <a:t>The Advanced Report Tool or ART in our current HMIS System - ServicePoint - is being replaced with </a:t>
            </a:r>
            <a:r>
              <a:rPr b="1" lang="en-US" sz="2800">
                <a:solidFill>
                  <a:schemeClr val="dk1"/>
                </a:solidFill>
              </a:rPr>
              <a:t>SAP BusinessObjects</a:t>
            </a:r>
            <a:r>
              <a:rPr lang="en-US" sz="2800">
                <a:solidFill>
                  <a:schemeClr val="dk1"/>
                </a:solidFill>
              </a:rPr>
              <a:t>.</a:t>
            </a:r>
            <a:endParaRPr sz="2800">
              <a:solidFill>
                <a:schemeClr val="dk1"/>
              </a:solidFill>
            </a:endParaRPr>
          </a:p>
          <a:p>
            <a:pPr indent="0" lvl="0" marL="457200" rtl="0" algn="l">
              <a:spcBef>
                <a:spcPts val="0"/>
              </a:spcBef>
              <a:spcAft>
                <a:spcPts val="0"/>
              </a:spcAft>
              <a:buNone/>
            </a:pPr>
            <a:r>
              <a:t/>
            </a:r>
            <a:endParaRPr sz="2800">
              <a:solidFill>
                <a:schemeClr val="dk1"/>
              </a:solidFill>
            </a:endParaRPr>
          </a:p>
          <a:p>
            <a:pPr indent="-406400" lvl="0" marL="457200" rtl="0" algn="l">
              <a:spcBef>
                <a:spcPts val="0"/>
              </a:spcBef>
              <a:spcAft>
                <a:spcPts val="0"/>
              </a:spcAft>
              <a:buClr>
                <a:schemeClr val="dk1"/>
              </a:buClr>
              <a:buSzPts val="2800"/>
              <a:buChar char="●"/>
            </a:pPr>
            <a:r>
              <a:rPr lang="en-US" sz="2800">
                <a:solidFill>
                  <a:schemeClr val="dk1"/>
                </a:solidFill>
              </a:rPr>
              <a:t>All reports that currently exists in the ART Public Folder directory will continue to be available from the new reporting environment.</a:t>
            </a:r>
            <a:endParaRPr sz="2800">
              <a:solidFill>
                <a:schemeClr val="dk1"/>
              </a:solidFill>
            </a:endParaRPr>
          </a:p>
          <a:p>
            <a:pPr indent="0" lvl="0" marL="457200" rtl="0" algn="l">
              <a:spcBef>
                <a:spcPts val="0"/>
              </a:spcBef>
              <a:spcAft>
                <a:spcPts val="0"/>
              </a:spcAft>
              <a:buNone/>
            </a:pPr>
            <a:r>
              <a:t/>
            </a:r>
            <a:endParaRPr sz="2800">
              <a:solidFill>
                <a:schemeClr val="dk1"/>
              </a:solidFill>
            </a:endParaRPr>
          </a:p>
          <a:p>
            <a:pPr indent="-406400" lvl="0" marL="457200" rtl="0" algn="l">
              <a:spcBef>
                <a:spcPts val="0"/>
              </a:spcBef>
              <a:spcAft>
                <a:spcPts val="0"/>
              </a:spcAft>
              <a:buClr>
                <a:schemeClr val="dk1"/>
              </a:buClr>
              <a:buSzPts val="2800"/>
              <a:buChar char="●"/>
            </a:pPr>
            <a:r>
              <a:rPr lang="en-US" sz="2800">
                <a:solidFill>
                  <a:schemeClr val="dk1"/>
                </a:solidFill>
              </a:rPr>
              <a:t>It is anticipated that the ART reporting environment will be completely removed from ServicePoint  by the end of May or early June.</a:t>
            </a:r>
            <a:endParaRPr sz="2800">
              <a:solidFill>
                <a:schemeClr val="dk1"/>
              </a:solidFill>
            </a:endParaRPr>
          </a:p>
          <a:p>
            <a:pPr indent="0" lvl="0" marL="0" rtl="0" algn="ctr">
              <a:spcBef>
                <a:spcPts val="64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6"/>
          <p:cNvSpPr txBox="1"/>
          <p:nvPr>
            <p:ph type="ctrTitle"/>
          </p:nvPr>
        </p:nvSpPr>
        <p:spPr>
          <a:xfrm>
            <a:off x="215900" y="111125"/>
            <a:ext cx="7391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Where to find </a:t>
            </a:r>
            <a:r>
              <a:rPr lang="en-US"/>
              <a:t>ART &amp; SAP BO</a:t>
            </a:r>
            <a:endParaRPr/>
          </a:p>
        </p:txBody>
      </p:sp>
      <p:sp>
        <p:nvSpPr>
          <p:cNvPr id="399" name="Google Shape;399;p56"/>
          <p:cNvSpPr txBox="1"/>
          <p:nvPr>
            <p:ph idx="1" type="subTitle"/>
          </p:nvPr>
        </p:nvSpPr>
        <p:spPr>
          <a:xfrm>
            <a:off x="673100" y="1407150"/>
            <a:ext cx="7785000" cy="423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endParaRPr>
          </a:p>
          <a:p>
            <a:pPr indent="0" lvl="0" marL="0" rtl="0" algn="ctr">
              <a:spcBef>
                <a:spcPts val="640"/>
              </a:spcBef>
              <a:spcAft>
                <a:spcPts val="0"/>
              </a:spcAft>
              <a:buNone/>
            </a:pPr>
            <a:r>
              <a:t/>
            </a:r>
            <a:endParaRPr/>
          </a:p>
        </p:txBody>
      </p:sp>
      <p:pic>
        <p:nvPicPr>
          <p:cNvPr id="400" name="Google Shape;400;p56"/>
          <p:cNvPicPr preferRelativeResize="0"/>
          <p:nvPr/>
        </p:nvPicPr>
        <p:blipFill>
          <a:blip r:embed="rId3">
            <a:alphaModFix/>
          </a:blip>
          <a:stretch>
            <a:fillRect/>
          </a:stretch>
        </p:blipFill>
        <p:spPr>
          <a:xfrm>
            <a:off x="2894475" y="1581125"/>
            <a:ext cx="2910700" cy="4891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7"/>
          <p:cNvSpPr txBox="1"/>
          <p:nvPr>
            <p:ph type="ctrTitle"/>
          </p:nvPr>
        </p:nvSpPr>
        <p:spPr>
          <a:xfrm>
            <a:off x="215900" y="111125"/>
            <a:ext cx="7391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ART vs SAP Business Objects</a:t>
            </a:r>
            <a:endParaRPr/>
          </a:p>
        </p:txBody>
      </p:sp>
      <p:pic>
        <p:nvPicPr>
          <p:cNvPr id="406" name="Google Shape;406;p57"/>
          <p:cNvPicPr preferRelativeResize="0"/>
          <p:nvPr/>
        </p:nvPicPr>
        <p:blipFill>
          <a:blip r:embed="rId3">
            <a:alphaModFix/>
          </a:blip>
          <a:stretch>
            <a:fillRect/>
          </a:stretch>
        </p:blipFill>
        <p:spPr>
          <a:xfrm>
            <a:off x="4888000" y="1733525"/>
            <a:ext cx="4015475" cy="4642050"/>
          </a:xfrm>
          <a:prstGeom prst="rect">
            <a:avLst/>
          </a:prstGeom>
          <a:noFill/>
          <a:ln>
            <a:noFill/>
          </a:ln>
        </p:spPr>
      </p:pic>
      <p:pic>
        <p:nvPicPr>
          <p:cNvPr id="407" name="Google Shape;407;p57"/>
          <p:cNvPicPr preferRelativeResize="0"/>
          <p:nvPr/>
        </p:nvPicPr>
        <p:blipFill>
          <a:blip r:embed="rId4">
            <a:alphaModFix/>
          </a:blip>
          <a:stretch>
            <a:fillRect/>
          </a:stretch>
        </p:blipFill>
        <p:spPr>
          <a:xfrm>
            <a:off x="507875" y="1659475"/>
            <a:ext cx="3805928" cy="4972074"/>
          </a:xfrm>
          <a:prstGeom prst="rect">
            <a:avLst/>
          </a:prstGeom>
          <a:noFill/>
          <a:ln>
            <a:noFill/>
          </a:ln>
        </p:spPr>
      </p:pic>
      <p:sp>
        <p:nvSpPr>
          <p:cNvPr id="408" name="Google Shape;408;p57"/>
          <p:cNvSpPr txBox="1"/>
          <p:nvPr/>
        </p:nvSpPr>
        <p:spPr>
          <a:xfrm>
            <a:off x="1851525" y="1259275"/>
            <a:ext cx="962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t>ART</a:t>
            </a:r>
            <a:endParaRPr b="1"/>
          </a:p>
        </p:txBody>
      </p:sp>
      <p:sp>
        <p:nvSpPr>
          <p:cNvPr id="409" name="Google Shape;409;p57"/>
          <p:cNvSpPr txBox="1"/>
          <p:nvPr/>
        </p:nvSpPr>
        <p:spPr>
          <a:xfrm>
            <a:off x="5761925" y="1259275"/>
            <a:ext cx="2518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t>SAP BusinessObjects</a:t>
            </a:r>
            <a:endParaRPr b="1"/>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8"/>
          <p:cNvSpPr txBox="1"/>
          <p:nvPr>
            <p:ph type="ctrTitle"/>
          </p:nvPr>
        </p:nvSpPr>
        <p:spPr>
          <a:xfrm>
            <a:off x="215900" y="111125"/>
            <a:ext cx="7391400" cy="114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SAP BusinessObjects</a:t>
            </a:r>
            <a:endParaRPr/>
          </a:p>
        </p:txBody>
      </p:sp>
      <p:sp>
        <p:nvSpPr>
          <p:cNvPr id="415" name="Google Shape;415;p58"/>
          <p:cNvSpPr txBox="1"/>
          <p:nvPr>
            <p:ph idx="1" type="subTitle"/>
          </p:nvPr>
        </p:nvSpPr>
        <p:spPr>
          <a:xfrm>
            <a:off x="673100" y="1407150"/>
            <a:ext cx="7785000" cy="423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endParaRPr>
          </a:p>
          <a:p>
            <a:pPr indent="0" lvl="0" marL="0" rtl="0" algn="ctr">
              <a:spcBef>
                <a:spcPts val="640"/>
              </a:spcBef>
              <a:spcAft>
                <a:spcPts val="0"/>
              </a:spcAft>
              <a:buNone/>
            </a:pPr>
            <a:r>
              <a:t/>
            </a:r>
            <a:endParaRPr/>
          </a:p>
        </p:txBody>
      </p:sp>
      <p:pic>
        <p:nvPicPr>
          <p:cNvPr id="416" name="Google Shape;416;p58"/>
          <p:cNvPicPr preferRelativeResize="0"/>
          <p:nvPr/>
        </p:nvPicPr>
        <p:blipFill>
          <a:blip r:embed="rId3">
            <a:alphaModFix/>
          </a:blip>
          <a:stretch>
            <a:fillRect/>
          </a:stretch>
        </p:blipFill>
        <p:spPr>
          <a:xfrm>
            <a:off x="307113" y="1496025"/>
            <a:ext cx="8220724" cy="49900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9"/>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HMIS Training and Monitoring</a:t>
            </a:r>
            <a:endParaRPr/>
          </a:p>
        </p:txBody>
      </p:sp>
      <p:sp>
        <p:nvSpPr>
          <p:cNvPr id="422" name="Google Shape;422;p59"/>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0"/>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Data Quality Monitoring</a:t>
            </a:r>
            <a:endParaRPr b="1" sz="2400"/>
          </a:p>
        </p:txBody>
      </p:sp>
      <p:sp>
        <p:nvSpPr>
          <p:cNvPr id="428" name="Google Shape;428;p60"/>
          <p:cNvSpPr txBox="1"/>
          <p:nvPr>
            <p:ph idx="1" type="body"/>
          </p:nvPr>
        </p:nvSpPr>
        <p:spPr>
          <a:xfrm>
            <a:off x="960075" y="1417650"/>
            <a:ext cx="7506000" cy="50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b="1" sz="2400"/>
          </a:p>
          <a:p>
            <a:pPr indent="0" lvl="0" marL="0" rtl="0" algn="l">
              <a:lnSpc>
                <a:spcPct val="115000"/>
              </a:lnSpc>
              <a:spcBef>
                <a:spcPts val="1000"/>
              </a:spcBef>
              <a:spcAft>
                <a:spcPts val="0"/>
              </a:spcAft>
              <a:buNone/>
            </a:pPr>
            <a:r>
              <a:t/>
            </a:r>
            <a:endParaRPr b="1" sz="2400"/>
          </a:p>
          <a:p>
            <a:pPr indent="0" lvl="0" marL="0" rtl="0" algn="l">
              <a:lnSpc>
                <a:spcPct val="115000"/>
              </a:lnSpc>
              <a:spcBef>
                <a:spcPts val="1000"/>
              </a:spcBef>
              <a:spcAft>
                <a:spcPts val="0"/>
              </a:spcAft>
              <a:buNone/>
            </a:pPr>
            <a:r>
              <a:rPr b="1" lang="en-US" sz="2400"/>
              <a:t>What to expect?</a:t>
            </a:r>
            <a:endParaRPr b="1" sz="2400"/>
          </a:p>
          <a:p>
            <a:pPr indent="-355600" lvl="0" marL="457200" marR="0" rtl="0" algn="l">
              <a:lnSpc>
                <a:spcPct val="100000"/>
              </a:lnSpc>
              <a:spcBef>
                <a:spcPts val="1000"/>
              </a:spcBef>
              <a:spcAft>
                <a:spcPts val="0"/>
              </a:spcAft>
              <a:buSzPts val="2000"/>
              <a:buChar char="●"/>
            </a:pPr>
            <a:r>
              <a:rPr lang="en-US" sz="2000"/>
              <a:t>Data Quality Monitors Scheduled for 2022</a:t>
            </a:r>
            <a:endParaRPr sz="2000"/>
          </a:p>
          <a:p>
            <a:pPr indent="-228600" lvl="2" marL="1143000" rtl="0" algn="l">
              <a:lnSpc>
                <a:spcPct val="115000"/>
              </a:lnSpc>
              <a:spcBef>
                <a:spcPts val="0"/>
              </a:spcBef>
              <a:spcAft>
                <a:spcPts val="0"/>
              </a:spcAft>
              <a:buSzPts val="1800"/>
              <a:buChar char="■"/>
            </a:pPr>
            <a:r>
              <a:rPr b="1" lang="en-US" sz="1800"/>
              <a:t>Communicated via agency liaisons</a:t>
            </a:r>
            <a:endParaRPr b="1" sz="1800"/>
          </a:p>
          <a:p>
            <a:pPr indent="-228600" lvl="2" marL="1143000" rtl="0" algn="l">
              <a:lnSpc>
                <a:spcPct val="115000"/>
              </a:lnSpc>
              <a:spcBef>
                <a:spcPts val="1000"/>
              </a:spcBef>
              <a:spcAft>
                <a:spcPts val="0"/>
              </a:spcAft>
              <a:buSzPts val="1800"/>
              <a:buChar char="■"/>
            </a:pPr>
            <a:r>
              <a:rPr b="1" lang="en-US" sz="1800"/>
              <a:t>Primarily focuses on the CoC APR</a:t>
            </a:r>
            <a:endParaRPr b="1" sz="1800"/>
          </a:p>
          <a:p>
            <a:pPr indent="-285750" lvl="1" marL="742950" rtl="0" algn="l">
              <a:lnSpc>
                <a:spcPct val="115000"/>
              </a:lnSpc>
              <a:spcBef>
                <a:spcPts val="1000"/>
              </a:spcBef>
              <a:spcAft>
                <a:spcPts val="0"/>
              </a:spcAft>
              <a:buSzPts val="1800"/>
              <a:buChar char="○"/>
            </a:pPr>
            <a:r>
              <a:rPr b="1" lang="en-US" sz="1800"/>
              <a:t>Recommendations for improvements and a timeline for addressing data quality issues</a:t>
            </a:r>
            <a:endParaRPr b="1" sz="1800"/>
          </a:p>
          <a:p>
            <a:pPr indent="-285750" lvl="1" marL="742950" rtl="0" algn="l">
              <a:lnSpc>
                <a:spcPct val="115000"/>
              </a:lnSpc>
              <a:spcBef>
                <a:spcPts val="1000"/>
              </a:spcBef>
              <a:spcAft>
                <a:spcPts val="0"/>
              </a:spcAft>
              <a:buSzPts val="1800"/>
              <a:buChar char="○"/>
            </a:pPr>
            <a:r>
              <a:rPr b="1" lang="en-US" sz="1800"/>
              <a:t>Follow up with a scorecard (grading system)</a:t>
            </a:r>
            <a:endParaRPr b="1" sz="1800"/>
          </a:p>
          <a:p>
            <a:pPr indent="-228600" lvl="2" marL="1143000" rtl="0" algn="l">
              <a:lnSpc>
                <a:spcPct val="115000"/>
              </a:lnSpc>
              <a:spcBef>
                <a:spcPts val="1000"/>
              </a:spcBef>
              <a:spcAft>
                <a:spcPts val="0"/>
              </a:spcAft>
              <a:buSzPts val="1800"/>
              <a:buChar char="■"/>
            </a:pPr>
            <a:r>
              <a:rPr b="1" lang="en-US" sz="1800"/>
              <a:t>Would like to publicize on our site</a:t>
            </a:r>
            <a:endParaRPr b="1" sz="1800"/>
          </a:p>
          <a:p>
            <a:pPr indent="-342900" lvl="0" marL="342900" rtl="0" algn="l">
              <a:lnSpc>
                <a:spcPct val="115000"/>
              </a:lnSpc>
              <a:spcBef>
                <a:spcPts val="1000"/>
              </a:spcBef>
              <a:spcAft>
                <a:spcPts val="0"/>
              </a:spcAft>
              <a:buClr>
                <a:srgbClr val="FF0000"/>
              </a:buClr>
              <a:buSzPts val="1800"/>
              <a:buChar char="●"/>
            </a:pPr>
            <a:r>
              <a:rPr b="1" lang="en-US" sz="1800">
                <a:solidFill>
                  <a:srgbClr val="FF0000"/>
                </a:solidFill>
              </a:rPr>
              <a:t>We will resume our quarterly Data Quality </a:t>
            </a:r>
            <a:r>
              <a:rPr b="1" lang="en-US" sz="1800">
                <a:solidFill>
                  <a:srgbClr val="FF0000"/>
                </a:solidFill>
              </a:rPr>
              <a:t>monitoring</a:t>
            </a:r>
            <a:r>
              <a:rPr b="1" lang="en-US" sz="1800">
                <a:solidFill>
                  <a:srgbClr val="FF0000"/>
                </a:solidFill>
              </a:rPr>
              <a:t> sessions once we have transitioned and settled down in the new database. A new scheduling link will go out before then.</a:t>
            </a:r>
            <a:endParaRPr b="1" sz="1800">
              <a:solidFill>
                <a:srgbClr val="FF0000"/>
              </a:solidFill>
            </a:endParaRPr>
          </a:p>
          <a:p>
            <a:pPr indent="0" lvl="0" marL="1143000" rtl="0" algn="l">
              <a:lnSpc>
                <a:spcPct val="115000"/>
              </a:lnSpc>
              <a:spcBef>
                <a:spcPts val="1000"/>
              </a:spcBef>
              <a:spcAft>
                <a:spcPts val="0"/>
              </a:spcAft>
              <a:buNone/>
            </a:pPr>
            <a:r>
              <a:t/>
            </a:r>
            <a:endParaRPr b="1" sz="100"/>
          </a:p>
          <a:p>
            <a:pPr indent="0" lvl="0" marL="0" rtl="0" algn="l">
              <a:lnSpc>
                <a:spcPct val="115000"/>
              </a:lnSpc>
              <a:spcBef>
                <a:spcPts val="1000"/>
              </a:spcBef>
              <a:spcAft>
                <a:spcPts val="0"/>
              </a:spcAft>
              <a:buNone/>
            </a:pPr>
            <a:r>
              <a:rPr i="1" lang="en-US" sz="1900"/>
              <a:t>Interested in sitting in on a DQM? Let us know at </a:t>
            </a:r>
            <a:r>
              <a:rPr i="1" lang="en-US" sz="1900" u="sng">
                <a:solidFill>
                  <a:schemeClr val="hlink"/>
                </a:solidFill>
                <a:hlinkClick r:id="rId3"/>
              </a:rPr>
              <a:t>hmis@hsncfl.org</a:t>
            </a:r>
            <a:r>
              <a:rPr i="1" lang="en-US" sz="1900"/>
              <a:t>!</a:t>
            </a:r>
            <a:endParaRPr i="1" sz="1900"/>
          </a:p>
          <a:p>
            <a:pPr indent="0" lvl="0" marL="742950" rtl="0" algn="l">
              <a:lnSpc>
                <a:spcPct val="115000"/>
              </a:lnSpc>
              <a:spcBef>
                <a:spcPts val="1000"/>
              </a:spcBef>
              <a:spcAft>
                <a:spcPts val="0"/>
              </a:spcAft>
              <a:buNone/>
            </a:pPr>
            <a:r>
              <a:t/>
            </a:r>
            <a:endParaRPr b="1" sz="2400"/>
          </a:p>
          <a:p>
            <a:pPr indent="0" lvl="0" marL="342900" rtl="0" algn="l">
              <a:lnSpc>
                <a:spcPct val="115000"/>
              </a:lnSpc>
              <a:spcBef>
                <a:spcPts val="1000"/>
              </a:spcBef>
              <a:spcAft>
                <a:spcPts val="1000"/>
              </a:spcAft>
              <a:buNone/>
            </a:pPr>
            <a:r>
              <a:t/>
            </a:r>
            <a:endParaRPr sz="2400">
              <a:solidFill>
                <a:schemeClr val="dk1"/>
              </a:solidFill>
            </a:endParaRPr>
          </a:p>
        </p:txBody>
      </p:sp>
      <p:pic>
        <p:nvPicPr>
          <p:cNvPr id="429" name="Google Shape;429;p60">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1"/>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435" name="Google Shape;435;p61"/>
          <p:cNvSpPr txBox="1"/>
          <p:nvPr>
            <p:ph idx="1" type="body"/>
          </p:nvPr>
        </p:nvSpPr>
        <p:spPr>
          <a:xfrm>
            <a:off x="759900" y="2928950"/>
            <a:ext cx="7926900" cy="3806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1700">
                <a:solidFill>
                  <a:schemeClr val="dk1"/>
                </a:solidFill>
              </a:rPr>
              <a:t>Routine monthly sessions:</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Every Tuesday: HMIS 101 New User Training (9a - 3:30p)</a:t>
            </a:r>
            <a:endParaRPr sz="1700">
              <a:solidFill>
                <a:schemeClr val="dk1"/>
              </a:solidFill>
            </a:endParaRPr>
          </a:p>
          <a:p>
            <a:pPr indent="0" lvl="0" marL="0" rtl="0" algn="l">
              <a:lnSpc>
                <a:spcPct val="115000"/>
              </a:lnSpc>
              <a:spcBef>
                <a:spcPts val="640"/>
              </a:spcBef>
              <a:spcAft>
                <a:spcPts val="0"/>
              </a:spcAft>
              <a:buNone/>
            </a:pPr>
            <a:r>
              <a:rPr i="1" lang="en-US" sz="1700">
                <a:solidFill>
                  <a:schemeClr val="dk1"/>
                </a:solidFill>
                <a:highlight>
                  <a:srgbClr val="FFFF00"/>
                </a:highlight>
              </a:rPr>
              <a:t>We will return to the original training schedule in August (1st &amp; 3rd Tues)</a:t>
            </a:r>
            <a:endParaRPr i="1" sz="1700">
              <a:solidFill>
                <a:schemeClr val="dk1"/>
              </a:solidFill>
              <a:highlight>
                <a:srgbClr val="FFFF00"/>
              </a:highlight>
            </a:endParaRPr>
          </a:p>
          <a:p>
            <a:pPr indent="0" lvl="0" marL="0" rtl="0" algn="l">
              <a:lnSpc>
                <a:spcPct val="115000"/>
              </a:lnSpc>
              <a:spcBef>
                <a:spcPts val="640"/>
              </a:spcBef>
              <a:spcAft>
                <a:spcPts val="0"/>
              </a:spcAft>
              <a:buNone/>
            </a:pPr>
            <a:r>
              <a:rPr lang="en-US" sz="1700">
                <a:solidFill>
                  <a:schemeClr val="dk1"/>
                </a:solidFill>
              </a:rPr>
              <a:t>1st &amp; 3rd Wednesday: HMIS 101/102 Refreshers</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1st &amp; 3rd Thursday: HMIS 101/102/103 Reports Training</a:t>
            </a:r>
            <a:endParaRPr sz="2000">
              <a:solidFill>
                <a:schemeClr val="dk1"/>
              </a:solidFill>
            </a:endParaRPr>
          </a:p>
          <a:p>
            <a:pPr indent="0" lvl="0" marL="0" rtl="0" algn="l">
              <a:lnSpc>
                <a:spcPct val="115000"/>
              </a:lnSpc>
              <a:spcBef>
                <a:spcPts val="640"/>
              </a:spcBef>
              <a:spcAft>
                <a:spcPts val="0"/>
              </a:spcAft>
              <a:buNone/>
            </a:pPr>
            <a:r>
              <a:rPr i="1" lang="en-US" sz="1500">
                <a:solidFill>
                  <a:schemeClr val="dk1"/>
                </a:solidFill>
              </a:rPr>
              <a:t>* Additional training sessions may be requested as needed.</a:t>
            </a:r>
            <a:endParaRPr i="1" sz="1700">
              <a:solidFill>
                <a:schemeClr val="dk1"/>
              </a:solidFill>
            </a:endParaRPr>
          </a:p>
          <a:p>
            <a:pPr indent="0" lvl="0" marL="0" rtl="0" algn="l">
              <a:lnSpc>
                <a:spcPct val="115000"/>
              </a:lnSpc>
              <a:spcBef>
                <a:spcPts val="640"/>
              </a:spcBef>
              <a:spcAft>
                <a:spcPts val="0"/>
              </a:spcAft>
              <a:buNone/>
            </a:pPr>
            <a:r>
              <a:t/>
            </a:r>
            <a:endParaRPr i="1" sz="400">
              <a:solidFill>
                <a:schemeClr val="dk1"/>
              </a:solidFill>
            </a:endParaRPr>
          </a:p>
          <a:p>
            <a:pPr indent="0" lvl="0" marL="0" rtl="0" algn="l">
              <a:lnSpc>
                <a:spcPct val="115000"/>
              </a:lnSpc>
              <a:spcBef>
                <a:spcPts val="640"/>
              </a:spcBef>
              <a:spcAft>
                <a:spcPts val="0"/>
              </a:spcAft>
              <a:buNone/>
            </a:pPr>
            <a:r>
              <a:rPr lang="en-US" sz="1500" u="sng">
                <a:solidFill>
                  <a:schemeClr val="hlink"/>
                </a:solidFill>
                <a:hlinkClick r:id="rId3"/>
              </a:rPr>
              <a:t>Join</a:t>
            </a:r>
            <a:r>
              <a:rPr lang="en-US" sz="1500">
                <a:solidFill>
                  <a:schemeClr val="dk1"/>
                </a:solidFill>
              </a:rPr>
              <a:t> us for our office hours M/W from 1p - 2p for additional one-on-one HMIS support.</a:t>
            </a:r>
            <a:endParaRPr sz="1500">
              <a:solidFill>
                <a:schemeClr val="dk1"/>
              </a:solidFill>
            </a:endParaRPr>
          </a:p>
          <a:p>
            <a:pPr indent="0" lvl="0" marL="0" rtl="0" algn="l">
              <a:lnSpc>
                <a:spcPct val="115000"/>
              </a:lnSpc>
              <a:spcBef>
                <a:spcPts val="640"/>
              </a:spcBef>
              <a:spcAft>
                <a:spcPts val="0"/>
              </a:spcAft>
              <a:buNone/>
            </a:pPr>
            <a:r>
              <a:t/>
            </a:r>
            <a:endParaRPr b="1" sz="400">
              <a:solidFill>
                <a:srgbClr val="FF0000"/>
              </a:solidFill>
            </a:endParaRPr>
          </a:p>
          <a:p>
            <a:pPr indent="0" lvl="0" marL="0" rtl="0" algn="l">
              <a:lnSpc>
                <a:spcPct val="115000"/>
              </a:lnSpc>
              <a:spcBef>
                <a:spcPts val="640"/>
              </a:spcBef>
              <a:spcAft>
                <a:spcPts val="0"/>
              </a:spcAft>
              <a:buNone/>
            </a:pPr>
            <a:r>
              <a:rPr b="1" lang="en-US" sz="1500">
                <a:solidFill>
                  <a:srgbClr val="FF0000"/>
                </a:solidFill>
              </a:rPr>
              <a:t>Reminder:</a:t>
            </a:r>
            <a:r>
              <a:rPr b="1" lang="en-US" sz="1500">
                <a:solidFill>
                  <a:schemeClr val="dk1"/>
                </a:solidFill>
              </a:rPr>
              <a:t> </a:t>
            </a:r>
            <a:endParaRPr b="1" sz="1500">
              <a:solidFill>
                <a:schemeClr val="dk1"/>
              </a:solidFill>
            </a:endParaRPr>
          </a:p>
          <a:p>
            <a:pPr indent="0" lvl="0" marL="0" rtl="0" algn="l">
              <a:lnSpc>
                <a:spcPct val="115000"/>
              </a:lnSpc>
              <a:spcBef>
                <a:spcPts val="640"/>
              </a:spcBef>
              <a:spcAft>
                <a:spcPts val="0"/>
              </a:spcAft>
              <a:buNone/>
            </a:pPr>
            <a:r>
              <a:rPr i="1" lang="en-US" sz="1500">
                <a:solidFill>
                  <a:schemeClr val="dk1"/>
                </a:solidFill>
              </a:rPr>
              <a:t>All </a:t>
            </a:r>
            <a:r>
              <a:rPr b="1" i="1" lang="en-US" sz="1500">
                <a:solidFill>
                  <a:schemeClr val="dk1"/>
                </a:solidFill>
              </a:rPr>
              <a:t>new user</a:t>
            </a:r>
            <a:r>
              <a:rPr i="1" lang="en-US" sz="1500">
                <a:solidFill>
                  <a:schemeClr val="dk1"/>
                </a:solidFill>
              </a:rPr>
              <a:t> training requests must come through the Agency Liaison.</a:t>
            </a:r>
            <a:endParaRPr sz="1600"/>
          </a:p>
          <a:p>
            <a:pPr indent="0" lvl="0" marL="0" rtl="0" algn="l">
              <a:lnSpc>
                <a:spcPct val="115000"/>
              </a:lnSpc>
              <a:spcBef>
                <a:spcPts val="640"/>
              </a:spcBef>
              <a:spcAft>
                <a:spcPts val="0"/>
              </a:spcAft>
              <a:buNone/>
            </a:pPr>
            <a:r>
              <a:t/>
            </a:r>
            <a:endParaRPr i="1"/>
          </a:p>
        </p:txBody>
      </p:sp>
      <p:pic>
        <p:nvPicPr>
          <p:cNvPr id="436" name="Google Shape;436;p61">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pic>
        <p:nvPicPr>
          <p:cNvPr id="437" name="Google Shape;437;p61"/>
          <p:cNvPicPr preferRelativeResize="0"/>
          <p:nvPr/>
        </p:nvPicPr>
        <p:blipFill rotWithShape="1">
          <a:blip r:embed="rId6">
            <a:alphaModFix/>
          </a:blip>
          <a:srcRect b="4480" l="0" r="0" t="-4480"/>
          <a:stretch/>
        </p:blipFill>
        <p:spPr>
          <a:xfrm>
            <a:off x="5395925" y="1109700"/>
            <a:ext cx="2857500" cy="2109800"/>
          </a:xfrm>
          <a:prstGeom prst="rect">
            <a:avLst/>
          </a:prstGeom>
          <a:noFill/>
          <a:ln>
            <a:noFill/>
          </a:ln>
        </p:spPr>
      </p:pic>
      <p:sp>
        <p:nvSpPr>
          <p:cNvPr id="438" name="Google Shape;438;p61"/>
          <p:cNvSpPr txBox="1"/>
          <p:nvPr/>
        </p:nvSpPr>
        <p:spPr>
          <a:xfrm>
            <a:off x="728675" y="1104900"/>
            <a:ext cx="4500600" cy="1869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40"/>
              </a:spcBef>
              <a:spcAft>
                <a:spcPts val="0"/>
              </a:spcAft>
              <a:buClr>
                <a:schemeClr val="dk1"/>
              </a:buClr>
              <a:buSzPts val="1100"/>
              <a:buFont typeface="Arial"/>
              <a:buNone/>
            </a:pPr>
            <a:r>
              <a:rPr b="1" lang="en-US" sz="1700">
                <a:solidFill>
                  <a:schemeClr val="dk1"/>
                </a:solidFill>
              </a:rPr>
              <a:t>Updated training request form</a:t>
            </a:r>
            <a:endParaRPr b="1" sz="1700">
              <a:solidFill>
                <a:schemeClr val="dk1"/>
              </a:solidFill>
            </a:endParaRPr>
          </a:p>
          <a:p>
            <a:pPr indent="0" lvl="0" marL="0" rtl="0" algn="l">
              <a:lnSpc>
                <a:spcPct val="115000"/>
              </a:lnSpc>
              <a:spcBef>
                <a:spcPts val="640"/>
              </a:spcBef>
              <a:spcAft>
                <a:spcPts val="0"/>
              </a:spcAft>
              <a:buClr>
                <a:schemeClr val="dk1"/>
              </a:buClr>
              <a:buSzPts val="1100"/>
              <a:buFont typeface="Arial"/>
              <a:buNone/>
            </a:pPr>
            <a:r>
              <a:rPr lang="en-US" sz="1900">
                <a:solidFill>
                  <a:schemeClr val="dk1"/>
                </a:solidFill>
              </a:rPr>
              <a:t>Now, you can simply submit a </a:t>
            </a:r>
            <a:r>
              <a:rPr b="1" i="1" lang="en-US" sz="1900">
                <a:solidFill>
                  <a:schemeClr val="dk1"/>
                </a:solidFill>
              </a:rPr>
              <a:t>New User</a:t>
            </a:r>
            <a:r>
              <a:rPr lang="en-US" sz="1900">
                <a:solidFill>
                  <a:schemeClr val="dk1"/>
                </a:solidFill>
              </a:rPr>
              <a:t> training request by submitting a form directly on the Helpdesk. Select the option: “HMIS Training Ticket form”</a:t>
            </a:r>
            <a:endParaRPr sz="13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2"/>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Website Updates</a:t>
            </a:r>
            <a:endParaRPr/>
          </a:p>
        </p:txBody>
      </p:sp>
      <p:sp>
        <p:nvSpPr>
          <p:cNvPr id="444" name="Google Shape;444;p62"/>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t>New Data Dashboards are now live!</a:t>
            </a:r>
            <a:endParaRPr/>
          </a:p>
          <a:p>
            <a:pPr indent="-342900" lvl="1" marL="914400" rtl="0" algn="l">
              <a:spcBef>
                <a:spcPts val="0"/>
              </a:spcBef>
              <a:spcAft>
                <a:spcPts val="0"/>
              </a:spcAft>
              <a:buSzPts val="1800"/>
              <a:buChar char="○"/>
            </a:pPr>
            <a:r>
              <a:rPr lang="en-US" u="sng">
                <a:solidFill>
                  <a:schemeClr val="hlink"/>
                </a:solidFill>
                <a:hlinkClick r:id="rId3"/>
              </a:rPr>
              <a:t>Summary Dashboard</a:t>
            </a:r>
            <a:endParaRPr/>
          </a:p>
          <a:p>
            <a:pPr indent="-342900" lvl="1" marL="914400" rtl="0" algn="l">
              <a:spcBef>
                <a:spcPts val="0"/>
              </a:spcBef>
              <a:spcAft>
                <a:spcPts val="0"/>
              </a:spcAft>
              <a:buSzPts val="1800"/>
              <a:buChar char="○"/>
            </a:pPr>
            <a:r>
              <a:rPr lang="en-US" u="sng">
                <a:solidFill>
                  <a:schemeClr val="hlink"/>
                </a:solidFill>
                <a:hlinkClick r:id="rId4"/>
              </a:rPr>
              <a:t>Interactive Dashboard</a:t>
            </a:r>
            <a:endParaRPr/>
          </a:p>
          <a:p>
            <a:pPr indent="-342900" lvl="1" marL="914400" rtl="0" algn="l">
              <a:spcBef>
                <a:spcPts val="0"/>
              </a:spcBef>
              <a:spcAft>
                <a:spcPts val="0"/>
              </a:spcAft>
              <a:buSzPts val="1800"/>
              <a:buChar char="○"/>
            </a:pPr>
            <a:r>
              <a:rPr lang="en-US" u="sng">
                <a:solidFill>
                  <a:schemeClr val="hlink"/>
                </a:solidFill>
                <a:hlinkClick r:id="rId5"/>
              </a:rPr>
              <a:t>System Performance Measure Dashboard</a:t>
            </a:r>
            <a:endParaRPr/>
          </a:p>
          <a:p>
            <a:pPr indent="-342900" lvl="2" marL="1371600" rtl="0" algn="l">
              <a:spcBef>
                <a:spcPts val="0"/>
              </a:spcBef>
              <a:spcAft>
                <a:spcPts val="0"/>
              </a:spcAft>
              <a:buSzPts val="1800"/>
              <a:buChar char="■"/>
            </a:pPr>
            <a:r>
              <a:rPr lang="en-US"/>
              <a:t>Updated with last submission’s data</a:t>
            </a:r>
            <a:endParaRPr/>
          </a:p>
          <a:p>
            <a:pPr indent="0" lvl="0" marL="457200" rtl="0" algn="l">
              <a:spcBef>
                <a:spcPts val="360"/>
              </a:spcBef>
              <a:spcAft>
                <a:spcPts val="0"/>
              </a:spcAft>
              <a:buNone/>
            </a:pPr>
            <a:r>
              <a:t/>
            </a:r>
            <a:endParaRPr/>
          </a:p>
          <a:p>
            <a:pPr indent="-342900" lvl="0" marL="457200" rtl="0" algn="l">
              <a:spcBef>
                <a:spcPts val="360"/>
              </a:spcBef>
              <a:spcAft>
                <a:spcPts val="0"/>
              </a:spcAft>
              <a:buSzPts val="1800"/>
              <a:buChar char="●"/>
            </a:pPr>
            <a:r>
              <a:rPr lang="en-US"/>
              <a:t>PIT and HIC data uploaded</a:t>
            </a:r>
            <a:endParaRPr/>
          </a:p>
          <a:p>
            <a:pPr indent="-342900" lvl="1" marL="914400" rtl="0" algn="l">
              <a:spcBef>
                <a:spcPts val="0"/>
              </a:spcBef>
              <a:spcAft>
                <a:spcPts val="0"/>
              </a:spcAft>
              <a:buSzPts val="1800"/>
              <a:buChar char="○"/>
            </a:pPr>
            <a:r>
              <a:rPr lang="en-US" u="sng">
                <a:solidFill>
                  <a:schemeClr val="hlink"/>
                </a:solidFill>
                <a:hlinkClick r:id="rId6"/>
              </a:rPr>
              <a:t>Community Reports</a:t>
            </a:r>
            <a:r>
              <a:rPr lang="en-US"/>
              <a:t> has data available all the way back to 2017</a:t>
            </a:r>
            <a:endParaRPr/>
          </a:p>
          <a:p>
            <a:pPr indent="-342900" lvl="1" marL="914400" rtl="0" algn="l">
              <a:spcBef>
                <a:spcPts val="0"/>
              </a:spcBef>
              <a:spcAft>
                <a:spcPts val="0"/>
              </a:spcAft>
              <a:buSzPts val="1800"/>
              <a:buChar char="○"/>
            </a:pPr>
            <a:r>
              <a:rPr lang="en-US" u="sng">
                <a:solidFill>
                  <a:schemeClr val="hlink"/>
                </a:solidFill>
                <a:hlinkClick r:id="rId7"/>
              </a:rPr>
              <a:t>2022 PIT Summary Report</a:t>
            </a:r>
            <a:endParaRPr/>
          </a:p>
          <a:p>
            <a:pPr indent="-342900" lvl="1" marL="914400" rtl="0" algn="l">
              <a:spcBef>
                <a:spcPts val="0"/>
              </a:spcBef>
              <a:spcAft>
                <a:spcPts val="0"/>
              </a:spcAft>
              <a:buSzPts val="1800"/>
              <a:buChar char="○"/>
            </a:pPr>
            <a:r>
              <a:rPr lang="en-US" u="sng">
                <a:solidFill>
                  <a:schemeClr val="hlink"/>
                </a:solidFill>
                <a:hlinkClick r:id="rId8"/>
              </a:rPr>
              <a:t>2022 HIC Summary Report</a:t>
            </a:r>
            <a:endParaRPr/>
          </a:p>
          <a:p>
            <a:pPr indent="0" lvl="0" marL="0" rtl="0" algn="l">
              <a:spcBef>
                <a:spcPts val="360"/>
              </a:spcBef>
              <a:spcAft>
                <a:spcPts val="0"/>
              </a:spcAft>
              <a:buNone/>
            </a:pPr>
            <a:r>
              <a:t/>
            </a:r>
            <a:endParaRPr/>
          </a:p>
          <a:p>
            <a:pPr indent="-342900" lvl="0" marL="457200" rtl="0" algn="l">
              <a:spcBef>
                <a:spcPts val="360"/>
              </a:spcBef>
              <a:spcAft>
                <a:spcPts val="0"/>
              </a:spcAft>
              <a:buSzPts val="1800"/>
              <a:buChar char="●"/>
            </a:pPr>
            <a:r>
              <a:rPr lang="en-US"/>
              <a:t>Upcoming Update</a:t>
            </a:r>
            <a:endParaRPr/>
          </a:p>
          <a:p>
            <a:pPr indent="-342900" lvl="1" marL="914400" rtl="0" algn="l">
              <a:spcBef>
                <a:spcPts val="0"/>
              </a:spcBef>
              <a:spcAft>
                <a:spcPts val="0"/>
              </a:spcAft>
              <a:buSzPts val="1800"/>
              <a:buChar char="○"/>
            </a:pPr>
            <a:r>
              <a:rPr lang="en-US"/>
              <a:t>Fillable Data Entry Forms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3"/>
          <p:cNvSpPr txBox="1"/>
          <p:nvPr>
            <p:ph type="title"/>
          </p:nvPr>
        </p:nvSpPr>
        <p:spPr>
          <a:xfrm>
            <a:off x="0" y="735825"/>
            <a:ext cx="9144000" cy="1085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4200">
                <a:solidFill>
                  <a:srgbClr val="002060"/>
                </a:solidFill>
                <a:latin typeface="Cabin"/>
                <a:ea typeface="Cabin"/>
                <a:cs typeface="Cabin"/>
                <a:sym typeface="Cabin"/>
              </a:rPr>
              <a:t>Thank you for Attending!</a:t>
            </a:r>
            <a:endParaRPr b="1" sz="42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450" name="Google Shape;450;p63"/>
          <p:cNvSpPr txBox="1"/>
          <p:nvPr>
            <p:ph idx="1" type="body"/>
          </p:nvPr>
        </p:nvSpPr>
        <p:spPr>
          <a:xfrm>
            <a:off x="725850" y="1527300"/>
            <a:ext cx="75243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Next meeting date:</a:t>
            </a:r>
            <a:endParaRPr sz="3500"/>
          </a:p>
          <a:p>
            <a:pPr indent="0" lvl="0" marL="342900" rtl="0" algn="ctr">
              <a:lnSpc>
                <a:spcPct val="90000"/>
              </a:lnSpc>
              <a:spcBef>
                <a:spcPts val="640"/>
              </a:spcBef>
              <a:spcAft>
                <a:spcPts val="0"/>
              </a:spcAft>
              <a:buNone/>
            </a:pPr>
            <a:r>
              <a:t/>
            </a:r>
            <a:endParaRPr sz="3500"/>
          </a:p>
          <a:p>
            <a:pPr indent="0" lvl="0" marL="800100" rtl="0" algn="ctr">
              <a:lnSpc>
                <a:spcPct val="90000"/>
              </a:lnSpc>
              <a:spcBef>
                <a:spcPts val="640"/>
              </a:spcBef>
              <a:spcAft>
                <a:spcPts val="0"/>
              </a:spcAft>
              <a:buNone/>
            </a:pPr>
            <a:r>
              <a:rPr b="1" lang="en-US" sz="3500"/>
              <a:t>Tuesday, July 12th, 2022</a:t>
            </a:r>
            <a:endParaRPr b="1" sz="3500"/>
          </a:p>
          <a:p>
            <a:pPr indent="0" lvl="0" marL="800100" rtl="0" algn="ctr">
              <a:lnSpc>
                <a:spcPct val="90000"/>
              </a:lnSpc>
              <a:spcBef>
                <a:spcPts val="640"/>
              </a:spcBef>
              <a:spcAft>
                <a:spcPts val="0"/>
              </a:spcAft>
              <a:buNone/>
            </a:pPr>
            <a:r>
              <a:rPr b="1" lang="en-US" sz="3500"/>
              <a:t>10:30 am to 12:00 pm</a:t>
            </a:r>
            <a:endParaRPr b="1" sz="3500"/>
          </a:p>
          <a:p>
            <a:pPr indent="0" lvl="0" marL="342900" rtl="0" algn="ctr">
              <a:lnSpc>
                <a:spcPct val="90000"/>
              </a:lnSpc>
              <a:spcBef>
                <a:spcPts val="640"/>
              </a:spcBef>
              <a:spcAft>
                <a:spcPts val="0"/>
              </a:spcAft>
              <a:buNone/>
            </a:pPr>
            <a:r>
              <a:t/>
            </a:r>
            <a:endParaRPr sz="1300"/>
          </a:p>
        </p:txBody>
      </p:sp>
      <p:sp>
        <p:nvSpPr>
          <p:cNvPr id="451" name="Google Shape;451;p63"/>
          <p:cNvSpPr txBox="1"/>
          <p:nvPr/>
        </p:nvSpPr>
        <p:spPr>
          <a:xfrm>
            <a:off x="0" y="5862600"/>
            <a:ext cx="9144000" cy="9954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a:solidFill>
                  <a:schemeClr val="dk1"/>
                </a:solidFill>
              </a:rPr>
              <a:t>HMIS Guides, Documents, Training, Acronyms &amp; More</a:t>
            </a:r>
            <a:endParaRPr b="1">
              <a:solidFill>
                <a:schemeClr val="dk1"/>
              </a:solidFill>
            </a:endParaRPr>
          </a:p>
          <a:p>
            <a:pPr indent="0" lvl="0" marL="457200" rtl="0" algn="ctr">
              <a:spcBef>
                <a:spcPts val="640"/>
              </a:spcBef>
              <a:spcAft>
                <a:spcPts val="0"/>
              </a:spcAft>
              <a:buNone/>
            </a:pPr>
            <a:r>
              <a:rPr b="1" lang="en-US" u="sng">
                <a:solidFill>
                  <a:schemeClr val="hlink"/>
                </a:solidFill>
                <a:hlinkClick r:id="rId3"/>
              </a:rPr>
              <a:t>hmiscfl.org</a:t>
            </a:r>
            <a:endParaRPr sz="500"/>
          </a:p>
          <a:p>
            <a:pPr indent="0" lvl="0" marL="457200" marR="0" rtl="0" algn="ctr">
              <a:lnSpc>
                <a:spcPct val="100000"/>
              </a:lnSpc>
              <a:spcBef>
                <a:spcPts val="640"/>
              </a:spcBef>
              <a:spcAft>
                <a:spcPts val="0"/>
              </a:spcAft>
              <a:buNone/>
            </a:pPr>
            <a:r>
              <a:rPr b="1" lang="en-US" u="sng">
                <a:solidFill>
                  <a:schemeClr val="hlink"/>
                </a:solidFill>
              </a:rPr>
              <a:t>https://www.hmiscfl.org/training/datadefinitions/</a:t>
            </a:r>
            <a:endParaRPr b="1" u="sng">
              <a:solidFill>
                <a:schemeClr val="hlin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8"/>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Mission</a:t>
            </a:r>
            <a:endParaRPr b="1" sz="3600">
              <a:solidFill>
                <a:srgbClr val="002060"/>
              </a:solidFill>
              <a:latin typeface="Cabin"/>
              <a:ea typeface="Cabin"/>
              <a:cs typeface="Cabin"/>
              <a:sym typeface="Cabin"/>
            </a:endParaRPr>
          </a:p>
        </p:txBody>
      </p:sp>
      <p:sp>
        <p:nvSpPr>
          <p:cNvPr id="135" name="Google Shape;135;p28"/>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355600" lvl="0" marL="457200" rtl="0" algn="l">
              <a:lnSpc>
                <a:spcPct val="150000"/>
              </a:lnSpc>
              <a:spcBef>
                <a:spcPts val="640"/>
              </a:spcBef>
              <a:spcAft>
                <a:spcPts val="0"/>
              </a:spcAft>
              <a:buSzPts val="2000"/>
              <a:buChar char="●"/>
            </a:pPr>
            <a:r>
              <a:rPr b="1" lang="en-US" sz="2000"/>
              <a:t>Our mission is to effectively use data, which includes inputs from those in need of services, those providing services, and from members of the community, to eliminate homelessness in Central Florida.</a:t>
            </a:r>
            <a:endParaRPr b="1" sz="20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4"/>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457" name="Google Shape;457;p64"/>
          <p:cNvSpPr txBox="1"/>
          <p:nvPr>
            <p:ph idx="1" type="body"/>
          </p:nvPr>
        </p:nvSpPr>
        <p:spPr>
          <a:xfrm>
            <a:off x="457200" y="1600200"/>
            <a:ext cx="36873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200"/>
              <a:t>Angel Jones</a:t>
            </a:r>
            <a:endParaRPr b="1" sz="2200"/>
          </a:p>
          <a:p>
            <a:pPr indent="0" lvl="0" marL="0" rtl="0" algn="l">
              <a:spcBef>
                <a:spcPts val="360"/>
              </a:spcBef>
              <a:spcAft>
                <a:spcPts val="0"/>
              </a:spcAft>
              <a:buNone/>
            </a:pPr>
            <a:r>
              <a:rPr lang="en-US" sz="2200"/>
              <a:t>HMIS Operations </a:t>
            </a:r>
            <a:r>
              <a:rPr lang="en-US" sz="2200"/>
              <a:t>Manager</a:t>
            </a:r>
            <a:endParaRPr sz="2200"/>
          </a:p>
          <a:p>
            <a:pPr indent="0" lvl="0" marL="0" rtl="0" algn="l">
              <a:spcBef>
                <a:spcPts val="360"/>
              </a:spcBef>
              <a:spcAft>
                <a:spcPts val="0"/>
              </a:spcAft>
              <a:buNone/>
            </a:pPr>
            <a:r>
              <a:t/>
            </a:r>
            <a:endParaRPr sz="2200"/>
          </a:p>
          <a:p>
            <a:pPr indent="0" lvl="0" marL="0" rtl="0" algn="l">
              <a:spcBef>
                <a:spcPts val="360"/>
              </a:spcBef>
              <a:spcAft>
                <a:spcPts val="0"/>
              </a:spcAft>
              <a:buClr>
                <a:schemeClr val="dk1"/>
              </a:buClr>
              <a:buSzPts val="1100"/>
              <a:buFont typeface="Arial"/>
              <a:buNone/>
            </a:pPr>
            <a:r>
              <a:rPr b="1" lang="en-US" sz="2200">
                <a:solidFill>
                  <a:schemeClr val="dk1"/>
                </a:solidFill>
              </a:rPr>
              <a:t>Agustin “Tino” Paz</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Senior Data Analyst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solidFill>
                  <a:schemeClr val="dk1"/>
                </a:solidFill>
              </a:rPr>
              <a:t>Ashley Brozenske</a:t>
            </a:r>
            <a:endParaRPr b="1" sz="2200">
              <a:solidFill>
                <a:schemeClr val="dk1"/>
              </a:solidFill>
            </a:endParaRPr>
          </a:p>
          <a:p>
            <a:pPr indent="0" lvl="0" marL="0" rtl="0" algn="l">
              <a:spcBef>
                <a:spcPts val="360"/>
              </a:spcBef>
              <a:spcAft>
                <a:spcPts val="0"/>
              </a:spcAft>
              <a:buNone/>
            </a:pPr>
            <a:r>
              <a:rPr lang="en-US" sz="2200">
                <a:solidFill>
                  <a:schemeClr val="dk1"/>
                </a:solidFill>
              </a:rPr>
              <a:t>HMIS Data Analyst I</a:t>
            </a:r>
            <a:endParaRPr b="1" sz="2200">
              <a:solidFill>
                <a:schemeClr val="dk1"/>
              </a:solidFill>
            </a:endParaRPr>
          </a:p>
          <a:p>
            <a:pPr indent="0" lvl="0" marL="0" rtl="0" algn="l">
              <a:spcBef>
                <a:spcPts val="360"/>
              </a:spcBef>
              <a:spcAft>
                <a:spcPts val="0"/>
              </a:spcAft>
              <a:buNone/>
            </a:pPr>
            <a:r>
              <a:t/>
            </a:r>
            <a:endParaRPr b="1" sz="2200">
              <a:solidFill>
                <a:schemeClr val="dk1"/>
              </a:solidFill>
            </a:endParaRPr>
          </a:p>
          <a:p>
            <a:pPr indent="0" lvl="0" marL="0" rtl="0" algn="l">
              <a:spcBef>
                <a:spcPts val="360"/>
              </a:spcBef>
              <a:spcAft>
                <a:spcPts val="0"/>
              </a:spcAft>
              <a:buClr>
                <a:schemeClr val="dk1"/>
              </a:buClr>
              <a:buSzPts val="1100"/>
              <a:buFont typeface="Arial"/>
              <a:buNone/>
            </a:pPr>
            <a:r>
              <a:rPr b="1" lang="en-US" sz="2200">
                <a:solidFill>
                  <a:schemeClr val="dk1"/>
                </a:solidFill>
              </a:rPr>
              <a:t>Brittney Behr</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Project Coordinator</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458" name="Google Shape;458;p64"/>
          <p:cNvSpPr txBox="1"/>
          <p:nvPr>
            <p:ph idx="1" type="body"/>
          </p:nvPr>
        </p:nvSpPr>
        <p:spPr>
          <a:xfrm>
            <a:off x="4450300" y="1600200"/>
            <a:ext cx="4693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200">
                <a:solidFill>
                  <a:schemeClr val="dk1"/>
                </a:solidFill>
              </a:rPr>
              <a:t>Chuck Vroman</a:t>
            </a:r>
            <a:endParaRPr b="1" sz="2200">
              <a:solidFill>
                <a:schemeClr val="dk1"/>
              </a:solidFill>
            </a:endParaRPr>
          </a:p>
          <a:p>
            <a:pPr indent="0" lvl="0" marL="0" rtl="0" algn="l">
              <a:spcBef>
                <a:spcPts val="360"/>
              </a:spcBef>
              <a:spcAft>
                <a:spcPts val="0"/>
              </a:spcAft>
              <a:buNone/>
            </a:pPr>
            <a:r>
              <a:rPr lang="en-US" sz="2200">
                <a:solidFill>
                  <a:schemeClr val="dk1"/>
                </a:solidFill>
              </a:rPr>
              <a:t>HMIS System Success Specialist</a:t>
            </a:r>
            <a:endParaRPr sz="2200">
              <a:solidFill>
                <a:schemeClr val="dk1"/>
              </a:solidFill>
            </a:endParaRPr>
          </a:p>
          <a:p>
            <a:pPr indent="0" lvl="0" marL="0" rtl="0" algn="l">
              <a:spcBef>
                <a:spcPts val="360"/>
              </a:spcBef>
              <a:spcAft>
                <a:spcPts val="0"/>
              </a:spcAft>
              <a:buClr>
                <a:schemeClr val="dk1"/>
              </a:buClr>
              <a:buSzPts val="1100"/>
              <a:buFont typeface="Arial"/>
              <a:buNone/>
            </a:pPr>
            <a:r>
              <a:t/>
            </a:r>
            <a:endParaRPr sz="2200">
              <a:solidFill>
                <a:schemeClr val="dk1"/>
              </a:solidFill>
            </a:endParaRPr>
          </a:p>
          <a:p>
            <a:pPr indent="0" lvl="0" marL="0" rtl="0" algn="l">
              <a:spcBef>
                <a:spcPts val="360"/>
              </a:spcBef>
              <a:spcAft>
                <a:spcPts val="0"/>
              </a:spcAft>
              <a:buNone/>
            </a:pPr>
            <a:r>
              <a:rPr b="1" lang="en-US" sz="2200"/>
              <a:t>Racquel McGlashen</a:t>
            </a:r>
            <a:endParaRPr sz="2200"/>
          </a:p>
          <a:p>
            <a:pPr indent="0" lvl="0" marL="0" rtl="0" algn="l">
              <a:spcBef>
                <a:spcPts val="360"/>
              </a:spcBef>
              <a:spcAft>
                <a:spcPts val="0"/>
              </a:spcAft>
              <a:buNone/>
            </a:pPr>
            <a:r>
              <a:rPr lang="en-US" sz="2200"/>
              <a:t>HMIS Partner Success Specialist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t>Tyler Claitt</a:t>
            </a:r>
            <a:endParaRPr b="1" sz="2200"/>
          </a:p>
          <a:p>
            <a:pPr indent="0" lvl="0" marL="0" rtl="0" algn="l">
              <a:spcBef>
                <a:spcPts val="360"/>
              </a:spcBef>
              <a:spcAft>
                <a:spcPts val="0"/>
              </a:spcAft>
              <a:buClr>
                <a:schemeClr val="dk1"/>
              </a:buClr>
              <a:buSzPts val="1100"/>
              <a:buFont typeface="Arial"/>
              <a:buNone/>
            </a:pPr>
            <a:r>
              <a:rPr lang="en-US" sz="2200">
                <a:solidFill>
                  <a:schemeClr val="dk1"/>
                </a:solidFill>
              </a:rPr>
              <a:t>HMIS Partner Support Specialist </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a:t>
            </a:r>
            <a:endParaRPr b="1" sz="3600">
              <a:solidFill>
                <a:srgbClr val="002060"/>
              </a:solidFill>
              <a:latin typeface="Cabin"/>
              <a:ea typeface="Cabin"/>
              <a:cs typeface="Cabin"/>
              <a:sym typeface="Cabin"/>
            </a:endParaRPr>
          </a:p>
        </p:txBody>
      </p:sp>
      <p:graphicFrame>
        <p:nvGraphicFramePr>
          <p:cNvPr id="141" name="Google Shape;141;p29"/>
          <p:cNvGraphicFramePr/>
          <p:nvPr/>
        </p:nvGraphicFramePr>
        <p:xfrm>
          <a:off x="680363" y="1234550"/>
          <a:ext cx="3000000" cy="3000000"/>
        </p:xfrm>
        <a:graphic>
          <a:graphicData uri="http://schemas.openxmlformats.org/drawingml/2006/table">
            <a:tbl>
              <a:tblPr>
                <a:noFill/>
                <a:tableStyleId>{70D11FE3-F121-4BF6-96E3-2CD61A27B2F2}</a:tableStyleId>
              </a:tblPr>
              <a:tblGrid>
                <a:gridCol w="2461800"/>
                <a:gridCol w="5445175"/>
              </a:tblGrid>
              <a:tr h="457175">
                <a:tc>
                  <a:txBody>
                    <a:bodyPr/>
                    <a:lstStyle/>
                    <a:p>
                      <a:pPr indent="0" lvl="0" marL="0" rtl="0" algn="ctr">
                        <a:spcBef>
                          <a:spcPts val="0"/>
                        </a:spcBef>
                        <a:spcAft>
                          <a:spcPts val="0"/>
                        </a:spcAft>
                        <a:buNone/>
                      </a:pPr>
                      <a:r>
                        <a:rPr b="1" lang="en-US" sz="1800">
                          <a:solidFill>
                            <a:srgbClr val="E36C09"/>
                          </a:solidFill>
                        </a:rPr>
                        <a:t>Chair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Wyatt Haro | Miracle of Love</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Vice Chair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Accepting Nominations (All Noms Accepted)</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Secretary/Recorder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Accepting Nominations (All Noms Accepted)</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2"/>
                          </a:solidFill>
                        </a:rPr>
                        <a:t>Accepting Nominations (All Noms Accepted)</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Brad Sefter | Health Care Center for the Homeless</a:t>
                      </a:r>
                      <a:endParaRPr sz="1800"/>
                    </a:p>
                  </a:txBody>
                  <a:tcPr marT="91425" marB="91425" marR="91425" marL="91425"/>
                </a:tc>
              </a:tr>
              <a:tr h="454400">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Latoya Sheffield | Wayne Densch</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Danielle Landaal | IDignity</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ACCEPTING NOMINATIONS </a:t>
                      </a:r>
                      <a:r>
                        <a:rPr lang="en-US" sz="1800" u="sng">
                          <a:solidFill>
                            <a:schemeClr val="hlink"/>
                          </a:solidFill>
                          <a:hlinkClick r:id="rId3"/>
                        </a:rPr>
                        <a:t>hmis-advisory@hsncfl.org</a:t>
                      </a:r>
                      <a:r>
                        <a:rPr lang="en-US" sz="1800"/>
                        <a:t> </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HMIS Team Liaison</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Brittney Behr | HSN - HMIS Project Coordinator</a:t>
                      </a:r>
                      <a:endParaRPr sz="1800"/>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0"/>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Who can be a voting member?</a:t>
            </a:r>
            <a:endParaRPr b="1" sz="3600">
              <a:solidFill>
                <a:srgbClr val="002060"/>
              </a:solidFill>
              <a:latin typeface="Cabin"/>
              <a:ea typeface="Cabin"/>
              <a:cs typeface="Cabin"/>
              <a:sym typeface="Cabin"/>
            </a:endParaRPr>
          </a:p>
        </p:txBody>
      </p:sp>
      <p:sp>
        <p:nvSpPr>
          <p:cNvPr id="147" name="Google Shape;147;p30"/>
          <p:cNvSpPr txBox="1"/>
          <p:nvPr>
            <p:ph idx="1" type="body"/>
          </p:nvPr>
        </p:nvSpPr>
        <p:spPr>
          <a:xfrm>
            <a:off x="540375" y="1409150"/>
            <a:ext cx="7640400" cy="49401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rPr lang="en-US" sz="1700">
                <a:solidFill>
                  <a:schemeClr val="dk1"/>
                </a:solidFill>
              </a:rPr>
              <a:t>Voting members are nominated (either by someone or themselves) and accepted by vote of the officers.</a:t>
            </a:r>
            <a:endParaRPr sz="1700">
              <a:solidFill>
                <a:schemeClr val="dk1"/>
              </a:solidFill>
            </a:endParaRPr>
          </a:p>
          <a:p>
            <a:pPr indent="0" lvl="0" marL="0" rtl="0" algn="l">
              <a:spcBef>
                <a:spcPts val="360"/>
              </a:spcBef>
              <a:spcAft>
                <a:spcPts val="0"/>
              </a:spcAft>
              <a:buNone/>
            </a:pPr>
            <a:r>
              <a:t/>
            </a:r>
            <a:endParaRPr sz="1700">
              <a:solidFill>
                <a:schemeClr val="dk1"/>
              </a:solidFill>
            </a:endParaRPr>
          </a:p>
          <a:p>
            <a:pPr indent="0" lvl="0" marL="0" rtl="0" algn="l">
              <a:spcBef>
                <a:spcPts val="360"/>
              </a:spcBef>
              <a:spcAft>
                <a:spcPts val="0"/>
              </a:spcAft>
              <a:buNone/>
            </a:pPr>
            <a:r>
              <a:t/>
            </a:r>
            <a:endParaRPr sz="1700">
              <a:solidFill>
                <a:schemeClr val="dk1"/>
              </a:solidFill>
            </a:endParaRPr>
          </a:p>
          <a:p>
            <a:pPr indent="-361950" lvl="0" marL="457200" rtl="0" algn="l">
              <a:spcBef>
                <a:spcPts val="360"/>
              </a:spcBef>
              <a:spcAft>
                <a:spcPts val="0"/>
              </a:spcAft>
              <a:buSzPts val="2100"/>
              <a:buChar char="●"/>
            </a:pPr>
            <a:r>
              <a:rPr lang="en-US" sz="1700">
                <a:solidFill>
                  <a:schemeClr val="dk1"/>
                </a:solidFill>
              </a:rPr>
              <a:t>HMIS end-users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Agency Liaisons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Program Managers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Case Managers</a:t>
            </a:r>
            <a:endParaRPr sz="1700">
              <a:solidFill>
                <a:schemeClr val="dk1"/>
              </a:solidFill>
            </a:endParaRPr>
          </a:p>
          <a:p>
            <a:pPr indent="-361950" lvl="0" marL="457200" rtl="0" algn="l">
              <a:spcBef>
                <a:spcPts val="0"/>
              </a:spcBef>
              <a:spcAft>
                <a:spcPts val="0"/>
              </a:spcAft>
              <a:buSzPts val="2100"/>
              <a:buChar char="●"/>
            </a:pPr>
            <a:r>
              <a:rPr lang="en-US" sz="1700">
                <a:solidFill>
                  <a:schemeClr val="dk1"/>
                </a:solidFill>
              </a:rPr>
              <a:t>HMIS beneficiaries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Clients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Community Members</a:t>
            </a:r>
            <a:endParaRPr sz="1700">
              <a:solidFill>
                <a:schemeClr val="dk1"/>
              </a:solidFill>
            </a:endParaRPr>
          </a:p>
          <a:p>
            <a:pPr indent="-361950" lvl="0" marL="457200" rtl="0" algn="l">
              <a:spcBef>
                <a:spcPts val="0"/>
              </a:spcBef>
              <a:spcAft>
                <a:spcPts val="0"/>
              </a:spcAft>
              <a:buSzPts val="2100"/>
              <a:buChar char="●"/>
            </a:pPr>
            <a:r>
              <a:rPr lang="en-US" sz="1700">
                <a:solidFill>
                  <a:schemeClr val="dk1"/>
                </a:solidFill>
              </a:rPr>
              <a:t>HMIS funders</a:t>
            </a:r>
            <a:endParaRPr sz="17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1"/>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Vacant Officer Posts</a:t>
            </a:r>
            <a:endParaRPr b="1" sz="3600">
              <a:solidFill>
                <a:srgbClr val="002060"/>
              </a:solidFill>
              <a:latin typeface="Cabin"/>
              <a:ea typeface="Cabin"/>
              <a:cs typeface="Cabin"/>
              <a:sym typeface="Cabin"/>
            </a:endParaRPr>
          </a:p>
        </p:txBody>
      </p:sp>
      <p:sp>
        <p:nvSpPr>
          <p:cNvPr id="153" name="Google Shape;153;p31"/>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0" lvl="0" marL="0" rtl="0" algn="ctr">
              <a:spcBef>
                <a:spcPts val="360"/>
              </a:spcBef>
              <a:spcAft>
                <a:spcPts val="0"/>
              </a:spcAft>
              <a:buNone/>
            </a:pPr>
            <a:r>
              <a:t/>
            </a:r>
            <a:endParaRPr>
              <a:solidFill>
                <a:schemeClr val="dk1"/>
              </a:solidFill>
            </a:endParaRPr>
          </a:p>
          <a:p>
            <a:pPr indent="0" lvl="0" marL="0" rtl="0" algn="l">
              <a:spcBef>
                <a:spcPts val="360"/>
              </a:spcBef>
              <a:spcAft>
                <a:spcPts val="0"/>
              </a:spcAft>
              <a:buNone/>
            </a:pPr>
            <a:r>
              <a:rPr lang="en-US" sz="1800">
                <a:solidFill>
                  <a:schemeClr val="accent1"/>
                </a:solidFill>
              </a:rPr>
              <a:t>Committee Vice Chair: </a:t>
            </a:r>
            <a:r>
              <a:rPr lang="en-US" sz="1800">
                <a:solidFill>
                  <a:srgbClr val="00B8B8"/>
                </a:solidFill>
              </a:rPr>
              <a:t> </a:t>
            </a:r>
            <a:endParaRPr sz="1800">
              <a:solidFill>
                <a:srgbClr val="00B8B8"/>
              </a:solidFill>
            </a:endParaRPr>
          </a:p>
          <a:p>
            <a:pPr indent="-368300" lvl="0" marL="457200" rtl="0" algn="l">
              <a:spcBef>
                <a:spcPts val="360"/>
              </a:spcBef>
              <a:spcAft>
                <a:spcPts val="0"/>
              </a:spcAft>
              <a:buSzPts val="2200"/>
              <a:buChar char="●"/>
            </a:pPr>
            <a:r>
              <a:rPr lang="en-US" sz="1800">
                <a:solidFill>
                  <a:schemeClr val="dk1"/>
                </a:solidFill>
              </a:rPr>
              <a:t>Presides over HMIS Committee Meetings in the Chair’s absence</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Onboards and manages committee members and structure</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May act as Parliamentarian</a:t>
            </a:r>
            <a:endParaRPr sz="1800">
              <a:solidFill>
                <a:schemeClr val="dk1"/>
              </a:solidFill>
            </a:endParaRPr>
          </a:p>
          <a:p>
            <a:pPr indent="0" lvl="0" marL="0" rtl="0" algn="l">
              <a:spcBef>
                <a:spcPts val="360"/>
              </a:spcBef>
              <a:spcAft>
                <a:spcPts val="0"/>
              </a:spcAft>
              <a:buNone/>
            </a:pPr>
            <a:r>
              <a:rPr lang="en-US" sz="1800">
                <a:solidFill>
                  <a:schemeClr val="accent1"/>
                </a:solidFill>
              </a:rPr>
              <a:t>Committee Secretary/Recorder:</a:t>
            </a:r>
            <a:endParaRPr sz="1800">
              <a:solidFill>
                <a:schemeClr val="accent1"/>
              </a:solidFill>
            </a:endParaRPr>
          </a:p>
          <a:p>
            <a:pPr indent="-368300" lvl="0" marL="457200" rtl="0" algn="l">
              <a:spcBef>
                <a:spcPts val="360"/>
              </a:spcBef>
              <a:spcAft>
                <a:spcPts val="0"/>
              </a:spcAft>
              <a:buSzPts val="2200"/>
              <a:buChar char="●"/>
            </a:pPr>
            <a:r>
              <a:rPr lang="en-US" sz="1800">
                <a:solidFill>
                  <a:schemeClr val="dk1"/>
                </a:solidFill>
              </a:rPr>
              <a:t>Sends tentative meeting agendas to committee members</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Drafts meeting minutes</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Accepts and disseminates committee documents in final form</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May act as Parliamentarian</a:t>
            </a:r>
            <a:endParaRPr b="1"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2"/>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Nominees</a:t>
            </a:r>
            <a:endParaRPr b="1" sz="3600">
              <a:solidFill>
                <a:srgbClr val="002060"/>
              </a:solidFill>
              <a:latin typeface="Cabin"/>
              <a:ea typeface="Cabin"/>
              <a:cs typeface="Cabin"/>
              <a:sym typeface="Cabin"/>
            </a:endParaRPr>
          </a:p>
        </p:txBody>
      </p:sp>
      <p:sp>
        <p:nvSpPr>
          <p:cNvPr id="159" name="Google Shape;159;p32"/>
          <p:cNvSpPr txBox="1"/>
          <p:nvPr>
            <p:ph idx="1" type="body"/>
          </p:nvPr>
        </p:nvSpPr>
        <p:spPr>
          <a:xfrm>
            <a:off x="540375" y="1409150"/>
            <a:ext cx="7640400" cy="4429800"/>
          </a:xfrm>
          <a:prstGeom prst="rect">
            <a:avLst/>
          </a:prstGeom>
          <a:noFill/>
          <a:ln>
            <a:noFill/>
          </a:ln>
        </p:spPr>
        <p:txBody>
          <a:bodyPr anchorCtr="0" anchor="ctr" bIns="45700" lIns="91425" spcFirstLastPara="1" rIns="91425" wrap="square" tIns="45700">
            <a:noAutofit/>
          </a:bodyPr>
          <a:lstStyle/>
          <a:p>
            <a:pPr indent="-355600" lvl="0" marL="457200" rtl="0" algn="l">
              <a:spcBef>
                <a:spcPts val="360"/>
              </a:spcBef>
              <a:spcAft>
                <a:spcPts val="0"/>
              </a:spcAft>
              <a:buSzPts val="2000"/>
              <a:buChar char="●"/>
            </a:pPr>
            <a:r>
              <a:rPr lang="en-US" sz="2000">
                <a:solidFill>
                  <a:schemeClr val="dk1"/>
                </a:solidFill>
              </a:rPr>
              <a:t>Accepting nominations (from supervisors, </a:t>
            </a:r>
            <a:r>
              <a:rPr lang="en-US" sz="2000">
                <a:solidFill>
                  <a:schemeClr val="dk1"/>
                </a:solidFill>
              </a:rPr>
              <a:t>liaisons</a:t>
            </a:r>
            <a:r>
              <a:rPr lang="en-US" sz="2000">
                <a:solidFill>
                  <a:schemeClr val="dk1"/>
                </a:solidFill>
              </a:rPr>
              <a:t>, peers, and self)</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Email </a:t>
            </a:r>
            <a:r>
              <a:rPr lang="en-US" sz="2000" u="sng">
                <a:solidFill>
                  <a:schemeClr val="hlink"/>
                </a:solidFill>
                <a:hlinkClick r:id="rId3"/>
              </a:rPr>
              <a:t>hmis-advisory@hsncfl.org</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Include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Name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Agency</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Role with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How long you have worked in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Email</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Telephone Number</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Brief Biography</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highlight>
                  <a:srgbClr val="00FF00"/>
                </a:highlight>
              </a:rPr>
              <a:t>Voting on nominations will be done virtually</a:t>
            </a:r>
            <a:endParaRPr sz="2000">
              <a:solidFill>
                <a:schemeClr val="dk1"/>
              </a:solidFill>
              <a:highlight>
                <a:srgbClr val="00FF00"/>
              </a:highlight>
            </a:endParaRPr>
          </a:p>
          <a:p>
            <a:pPr indent="-355600" lvl="0" marL="457200" rtl="0" algn="l">
              <a:spcBef>
                <a:spcPts val="0"/>
              </a:spcBef>
              <a:spcAft>
                <a:spcPts val="0"/>
              </a:spcAft>
              <a:buClr>
                <a:schemeClr val="dk1"/>
              </a:buClr>
              <a:buSzPts val="2000"/>
              <a:buChar char="●"/>
            </a:pPr>
            <a:r>
              <a:rPr b="1" lang="en-US" sz="2000">
                <a:solidFill>
                  <a:schemeClr val="dk1"/>
                </a:solidFill>
              </a:rPr>
              <a:t>Please be sure that any person nominated is able to commit time to the committee and is willing to participate</a:t>
            </a:r>
            <a:endParaRPr b="1"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 name="Shape 163"/>
        <p:cNvGrpSpPr/>
        <p:nvPr/>
      </p:nvGrpSpPr>
      <p:grpSpPr>
        <a:xfrm>
          <a:off x="0" y="0"/>
          <a:ext cx="0" cy="0"/>
          <a:chOff x="0" y="0"/>
          <a:chExt cx="0" cy="0"/>
        </a:xfrm>
      </p:grpSpPr>
      <p:sp>
        <p:nvSpPr>
          <p:cNvPr id="164" name="Google Shape;164;p33"/>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Nominees</a:t>
            </a:r>
            <a:endParaRPr b="1" sz="3600">
              <a:solidFill>
                <a:srgbClr val="002060"/>
              </a:solidFill>
              <a:latin typeface="Cabin"/>
              <a:ea typeface="Cabin"/>
              <a:cs typeface="Cabin"/>
              <a:sym typeface="Cabin"/>
            </a:endParaRPr>
          </a:p>
        </p:txBody>
      </p:sp>
      <p:sp>
        <p:nvSpPr>
          <p:cNvPr id="165" name="Google Shape;165;p33"/>
          <p:cNvSpPr txBox="1"/>
          <p:nvPr>
            <p:ph idx="1" type="body"/>
          </p:nvPr>
        </p:nvSpPr>
        <p:spPr>
          <a:xfrm>
            <a:off x="540375" y="1409150"/>
            <a:ext cx="7640400" cy="4429800"/>
          </a:xfrm>
          <a:prstGeom prst="rect">
            <a:avLst/>
          </a:prstGeom>
          <a:noFill/>
          <a:ln>
            <a:noFill/>
          </a:ln>
        </p:spPr>
        <p:txBody>
          <a:bodyPr anchorCtr="0" anchor="ctr" bIns="45700" lIns="91425" spcFirstLastPara="1" rIns="91425" wrap="square" tIns="45700">
            <a:noAutofit/>
          </a:bodyPr>
          <a:lstStyle/>
          <a:p>
            <a:pPr indent="-355600" lvl="0" marL="457200" rtl="0" algn="l">
              <a:spcBef>
                <a:spcPts val="360"/>
              </a:spcBef>
              <a:spcAft>
                <a:spcPts val="0"/>
              </a:spcAft>
              <a:buClr>
                <a:schemeClr val="dk1"/>
              </a:buClr>
              <a:buSzPts val="2000"/>
              <a:buChar char="●"/>
            </a:pPr>
            <a:r>
              <a:rPr lang="en-US" sz="2000">
                <a:solidFill>
                  <a:schemeClr val="dk1"/>
                </a:solidFill>
              </a:rPr>
              <a:t>NOMINATION FOR VOTING MEMBER</a:t>
            </a:r>
            <a:endParaRPr sz="2000">
              <a:solidFill>
                <a:schemeClr val="dk1"/>
              </a:solidFill>
            </a:endParaRPr>
          </a:p>
          <a:p>
            <a:pPr indent="-355600" lvl="1" marL="914400" rtl="0" algn="l">
              <a:spcBef>
                <a:spcPts val="0"/>
              </a:spcBef>
              <a:spcAft>
                <a:spcPts val="0"/>
              </a:spcAft>
              <a:buClr>
                <a:schemeClr val="dk2"/>
              </a:buClr>
              <a:buSzPts val="2000"/>
              <a:buChar char="○"/>
            </a:pPr>
            <a:r>
              <a:rPr b="1" lang="en-US" sz="2000">
                <a:solidFill>
                  <a:schemeClr val="dk2"/>
                </a:solidFill>
              </a:rPr>
              <a:t>Danielle Landaal</a:t>
            </a:r>
            <a:endParaRPr b="1" sz="2000">
              <a:solidFill>
                <a:schemeClr val="dk2"/>
              </a:solidFill>
            </a:endParaRPr>
          </a:p>
          <a:p>
            <a:pPr indent="-355600" lvl="2" marL="1371600" rtl="0" algn="l">
              <a:spcBef>
                <a:spcPts val="0"/>
              </a:spcBef>
              <a:spcAft>
                <a:spcPts val="0"/>
              </a:spcAft>
              <a:buSzPts val="2000"/>
              <a:buChar char="■"/>
            </a:pPr>
            <a:r>
              <a:rPr lang="en-US" sz="2000">
                <a:solidFill>
                  <a:schemeClr val="dk1"/>
                </a:solidFill>
              </a:rPr>
              <a:t>Program Director at IDignity</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I am passionate about making a lasting difference. Working at IDignity for the past 6 years, I've learned how we each within the CoC can help create a community surrounding our clients to not only serve their immediate needs, but to help equip them for a future of being supported and safe. I currently serve as Program Director of IDignity, where we assist individuals in obtaining legal proof of identity necessary for accessing basic needs like housing, healthcare, and employment.</a:t>
            </a:r>
            <a:endParaRPr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666666"/>
      </a:dk1>
      <a:lt1>
        <a:srgbClr val="FFFFFF"/>
      </a:lt1>
      <a:dk2>
        <a:srgbClr val="666666"/>
      </a:dk2>
      <a:lt2>
        <a:srgbClr val="00A79D"/>
      </a:lt2>
      <a:accent1>
        <a:srgbClr val="00A79D"/>
      </a:accent1>
      <a:accent2>
        <a:srgbClr val="666666"/>
      </a:accent2>
      <a:accent3>
        <a:srgbClr val="00A79D"/>
      </a:accent3>
      <a:accent4>
        <a:srgbClr val="39873D"/>
      </a:accent4>
      <a:accent5>
        <a:srgbClr val="D33832"/>
      </a:accent5>
      <a:accent6>
        <a:srgbClr val="F7B42A"/>
      </a:accent6>
      <a:hlink>
        <a:srgbClr val="00A79D"/>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