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y="6858000" cx="9144000"/>
  <p:notesSz cx="6858000" cy="9144000"/>
  <p:embeddedFontLst>
    <p:embeddedFont>
      <p:font typeface="Roboto"/>
      <p:regular r:id="rId42"/>
      <p:bold r:id="rId43"/>
      <p:italic r:id="rId44"/>
      <p:boldItalic r:id="rId45"/>
    </p:embeddedFont>
    <p:embeddedFont>
      <p:font typeface="Cabin"/>
      <p:regular r:id="rId46"/>
      <p:bold r:id="rId47"/>
      <p:italic r:id="rId48"/>
      <p:boldItalic r:id="rId49"/>
    </p:embeddedFont>
    <p:embeddedFont>
      <p:font typeface="Merriweather"/>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F9E90E-78E2-4332-A31C-0998CF8B8B44}">
  <a:tblStyle styleId="{9BF9E90E-78E2-4332-A31C-0998CF8B8B4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Roboto-regular.fntdata"/><Relationship Id="rId41" Type="http://schemas.openxmlformats.org/officeDocument/2006/relationships/slide" Target="slides/slide33.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Cabin-regular.fntdata"/><Relationship Id="rId45" Type="http://schemas.openxmlformats.org/officeDocument/2006/relationships/font" Target="fonts/Roboto-bol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Cabin-italic.fntdata"/><Relationship Id="rId47" Type="http://schemas.openxmlformats.org/officeDocument/2006/relationships/font" Target="fonts/Cabin-bold.fntdata"/><Relationship Id="rId49" Type="http://schemas.openxmlformats.org/officeDocument/2006/relationships/font" Target="fonts/Cabin-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erriweather-bold.fntdata"/><Relationship Id="rId50" Type="http://schemas.openxmlformats.org/officeDocument/2006/relationships/font" Target="fonts/Merriweather-regular.fntdata"/><Relationship Id="rId53" Type="http://schemas.openxmlformats.org/officeDocument/2006/relationships/font" Target="fonts/Merriweather-boldItalic.fntdata"/><Relationship Id="rId52" Type="http://schemas.openxmlformats.org/officeDocument/2006/relationships/font" Target="fonts/Merriweather-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c0704fe5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c0704fe5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07fcba97e_0_1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07fcba97e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0cc9ff421_3_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00cc9ff421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8a8affd8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18a8affd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18a8affd89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18a8affd8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0cc9ff421_3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Wyatt</a:t>
            </a:r>
            <a:endParaRPr/>
          </a:p>
        </p:txBody>
      </p:sp>
      <p:sp>
        <p:nvSpPr>
          <p:cNvPr id="238" name="Google Shape;238;g100cc9ff421_3_171:notes"/>
          <p:cNvSpPr/>
          <p:nvPr>
            <p:ph idx="2" type="sldImg"/>
          </p:nvPr>
        </p:nvSpPr>
        <p:spPr>
          <a:xfrm>
            <a:off x="1143213"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0b75f195f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0b75f195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4149fa65f_1_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14149fa65f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14149fa65f_1_6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14149fa65f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4149fa65f_1_6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14149fa65f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Wyatt</a:t>
            </a:r>
            <a:endParaRPr/>
          </a:p>
          <a:p>
            <a:pPr indent="0" lvl="0" marL="0" rtl="0" algn="l">
              <a:spcBef>
                <a:spcPts val="0"/>
              </a:spcBef>
              <a:spcAft>
                <a:spcPts val="0"/>
              </a:spcAft>
              <a:buNone/>
            </a:pPr>
            <a:r>
              <a:rPr lang="en-US"/>
              <a:t>Next Slide Wyatt</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14149fa65f_1_7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14149fa65f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14149fa65f_1_8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14149fa65f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14149fa65f_1_8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14149fa65f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14149fa65f_1_9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14149fa65f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4149fa65f_1_10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14149fa65f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Ashley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007fcba97e_0_1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007fcba97e_0_1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Ashley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Ashley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Summary Dashboard</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4149fa15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14149fa1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Ashley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Ashley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4149fa151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14149fa15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&amp; Bs increased by nearly 10% since October.  Fs decreased by nearly 5%.</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Presenter: Ashley</a:t>
            </a:r>
            <a:endParaRPr/>
          </a:p>
          <a:p>
            <a:pPr indent="0" lvl="0" marL="0" rtl="0" algn="l">
              <a:spcBef>
                <a:spcPts val="0"/>
              </a:spcBef>
              <a:spcAft>
                <a:spcPts val="0"/>
              </a:spcAft>
              <a:buNone/>
            </a:pPr>
            <a:r>
              <a:rPr lang="en-US"/>
              <a:t>Next Slide: Racquel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18a8affd8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18a8affd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t>
            </a:r>
            <a:r>
              <a:rPr lang="en-US">
                <a:solidFill>
                  <a:schemeClr val="dk1"/>
                </a:solidFill>
              </a:rPr>
              <a:t>Racquel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t>
            </a:r>
            <a:r>
              <a:rPr lang="en-US">
                <a:solidFill>
                  <a:schemeClr val="dk1"/>
                </a:solidFill>
              </a:rPr>
              <a:t>Racquel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Are there any members that are interested in sitting in on a Monitoring session?</a:t>
            </a:r>
            <a:endParaRPr/>
          </a:p>
          <a:p>
            <a:pPr indent="0" lvl="0" marL="0" rtl="0" algn="l">
              <a:spcBef>
                <a:spcPts val="360"/>
              </a:spcBef>
              <a:spcAft>
                <a:spcPts val="0"/>
              </a:spcAft>
              <a:buClr>
                <a:schemeClr val="dk1"/>
              </a:buClr>
              <a:buSzPts val="1100"/>
              <a:buFont typeface="Arial"/>
              <a:buNone/>
            </a:pPr>
            <a:r>
              <a:rPr lang="en-US" sz="1400">
                <a:solidFill>
                  <a:schemeClr val="dk1"/>
                </a:solidFill>
              </a:rPr>
              <a:t>Presenter: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Racquel</a:t>
            </a:r>
            <a:endParaRPr/>
          </a:p>
        </p:txBody>
      </p:sp>
      <p:sp>
        <p:nvSpPr>
          <p:cNvPr id="334" name="Google Shape;334;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cdd47279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Slide:Wyatt</a:t>
            </a:r>
            <a:endParaRPr/>
          </a:p>
        </p:txBody>
      </p:sp>
      <p:sp>
        <p:nvSpPr>
          <p:cNvPr id="126" name="Google Shape;126;gecdd47279f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p>
        </p:txBody>
      </p:sp>
      <p:sp>
        <p:nvSpPr>
          <p:cNvPr id="341" name="Google Shape;341;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52932e373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Wyatt Closes Meeting</a:t>
            </a:r>
            <a:endParaRPr/>
          </a:p>
        </p:txBody>
      </p:sp>
      <p:sp>
        <p:nvSpPr>
          <p:cNvPr id="350" name="Google Shape;350;g52932e373e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14149fa15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Wyatt Closes Meeting</a:t>
            </a:r>
            <a:endParaRPr/>
          </a:p>
        </p:txBody>
      </p:sp>
      <p:sp>
        <p:nvSpPr>
          <p:cNvPr id="356" name="Google Shape;356;g114149fa151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Poll: Tino</a:t>
            </a:r>
            <a:endParaRPr/>
          </a:p>
          <a:p>
            <a:pPr indent="0" lvl="0" marL="0" rtl="0" algn="l">
              <a:spcBef>
                <a:spcPts val="0"/>
              </a:spcBef>
              <a:spcAft>
                <a:spcPts val="0"/>
              </a:spcAft>
              <a:buNone/>
            </a:pPr>
            <a:r>
              <a:rPr lang="en-US"/>
              <a:t>Next Slide: Wyatt</a:t>
            </a:r>
            <a:endParaRPr/>
          </a:p>
        </p:txBody>
      </p:sp>
      <p:sp>
        <p:nvSpPr>
          <p:cNvPr id="132" name="Google Shape;132;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38" name="Google Shape;138;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cdd47279f_3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44" name="Google Shape;144;gecdd47279f_3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cdd47279f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Presenter: Wyatt</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Wyatt</a:t>
            </a:r>
            <a:endParaRPr>
              <a:solidFill>
                <a:schemeClr val="dk1"/>
              </a:solidFill>
            </a:endParaRPr>
          </a:p>
        </p:txBody>
      </p:sp>
      <p:sp>
        <p:nvSpPr>
          <p:cNvPr id="150" name="Google Shape;150;gecdd47279f_3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d6a6a52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56" name="Google Shape;156;gfd6a6a52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0d0e89fe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Poll: Tino</a:t>
            </a:r>
            <a:endParaRPr/>
          </a:p>
          <a:p>
            <a:pPr indent="0" lvl="0" marL="0" rtl="0" algn="l">
              <a:spcBef>
                <a:spcPts val="0"/>
              </a:spcBef>
              <a:spcAft>
                <a:spcPts val="0"/>
              </a:spcAft>
              <a:buNone/>
            </a:pPr>
            <a:r>
              <a:rPr lang="en-US"/>
              <a:t>Next Slide: Wyatt</a:t>
            </a:r>
            <a:endParaRPr/>
          </a:p>
        </p:txBody>
      </p:sp>
      <p:sp>
        <p:nvSpPr>
          <p:cNvPr id="162" name="Google Shape;162;g10d0e89fea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2"/>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12"/>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4" name="Google Shape;54;p12"/>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2"/>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2"/>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61" name="Shape 61"/>
        <p:cNvGrpSpPr/>
        <p:nvPr/>
      </p:nvGrpSpPr>
      <p:grpSpPr>
        <a:xfrm>
          <a:off x="0" y="0"/>
          <a:ext cx="0" cy="0"/>
          <a:chOff x="0" y="0"/>
          <a:chExt cx="0" cy="0"/>
        </a:xfrm>
      </p:grpSpPr>
      <p:sp>
        <p:nvSpPr>
          <p:cNvPr id="62" name="Google Shape;62;p14"/>
          <p:cNvSpPr/>
          <p:nvPr/>
        </p:nvSpPr>
        <p:spPr>
          <a:xfrm>
            <a:off x="-125" y="0"/>
            <a:ext cx="9144250" cy="5864133"/>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63" name="Google Shape;63;p14"/>
          <p:cNvSpPr txBox="1"/>
          <p:nvPr>
            <p:ph type="ctrTitle"/>
          </p:nvPr>
        </p:nvSpPr>
        <p:spPr>
          <a:xfrm>
            <a:off x="311700" y="719633"/>
            <a:ext cx="8520600" cy="1710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4" name="Google Shape;64;p14"/>
          <p:cNvSpPr txBox="1"/>
          <p:nvPr>
            <p:ph idx="1" type="subTitle"/>
          </p:nvPr>
        </p:nvSpPr>
        <p:spPr>
          <a:xfrm>
            <a:off x="311700" y="2504747"/>
            <a:ext cx="4242600" cy="9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65" name="Google Shape;65;p14"/>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66" name="Shape 66"/>
        <p:cNvGrpSpPr/>
        <p:nvPr/>
      </p:nvGrpSpPr>
      <p:grpSpPr>
        <a:xfrm>
          <a:off x="0" y="0"/>
          <a:ext cx="0" cy="0"/>
          <a:chOff x="0" y="0"/>
          <a:chExt cx="0" cy="0"/>
        </a:xfrm>
      </p:grpSpPr>
      <p:sp>
        <p:nvSpPr>
          <p:cNvPr id="67" name="Google Shape;67;p15"/>
          <p:cNvSpPr/>
          <p:nvPr/>
        </p:nvSpPr>
        <p:spPr>
          <a:xfrm>
            <a:off x="0" y="64132"/>
            <a:ext cx="9144250" cy="5864133"/>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68" name="Google Shape;68;p15"/>
          <p:cNvSpPr/>
          <p:nvPr/>
        </p:nvSpPr>
        <p:spPr>
          <a:xfrm>
            <a:off x="0" y="0"/>
            <a:ext cx="9144250" cy="5864133"/>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69" name="Google Shape;69;p15"/>
          <p:cNvSpPr txBox="1"/>
          <p:nvPr>
            <p:ph type="title"/>
          </p:nvPr>
        </p:nvSpPr>
        <p:spPr>
          <a:xfrm>
            <a:off x="311700" y="719633"/>
            <a:ext cx="8520600" cy="1710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0" name="Google Shape;70;p15"/>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6"/>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0" y="58833"/>
            <a:ext cx="4313625" cy="5865833"/>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74" name="Google Shape;74;p16"/>
          <p:cNvSpPr/>
          <p:nvPr/>
        </p:nvSpPr>
        <p:spPr>
          <a:xfrm>
            <a:off x="-125" y="0"/>
            <a:ext cx="4316900" cy="58608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75" name="Google Shape;75;p16"/>
          <p:cNvSpPr txBox="1"/>
          <p:nvPr>
            <p:ph type="title"/>
          </p:nvPr>
        </p:nvSpPr>
        <p:spPr>
          <a:xfrm>
            <a:off x="311725" y="667900"/>
            <a:ext cx="3706500" cy="334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6" name="Google Shape;76;p16"/>
          <p:cNvSpPr txBox="1"/>
          <p:nvPr>
            <p:ph idx="1" type="body"/>
          </p:nvPr>
        </p:nvSpPr>
        <p:spPr>
          <a:xfrm>
            <a:off x="4644675" y="667900"/>
            <a:ext cx="4166400" cy="5464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7" name="Google Shape;77;p16"/>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17"/>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ph type="title"/>
          </p:nvPr>
        </p:nvSpPr>
        <p:spPr>
          <a:xfrm>
            <a:off x="311725" y="667900"/>
            <a:ext cx="8520600" cy="831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1" name="Google Shape;81;p17"/>
          <p:cNvSpPr txBox="1"/>
          <p:nvPr>
            <p:ph idx="1" type="body"/>
          </p:nvPr>
        </p:nvSpPr>
        <p:spPr>
          <a:xfrm>
            <a:off x="311700" y="2007600"/>
            <a:ext cx="3999900" cy="410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2" name="Google Shape;82;p17"/>
          <p:cNvSpPr txBox="1"/>
          <p:nvPr>
            <p:ph idx="2" type="body"/>
          </p:nvPr>
        </p:nvSpPr>
        <p:spPr>
          <a:xfrm>
            <a:off x="4832400" y="2007600"/>
            <a:ext cx="3999900" cy="410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3" name="Google Shape;83;p17"/>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8"/>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txBox="1"/>
          <p:nvPr>
            <p:ph type="title"/>
          </p:nvPr>
        </p:nvSpPr>
        <p:spPr>
          <a:xfrm>
            <a:off x="311725" y="667900"/>
            <a:ext cx="8520600" cy="831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7" name="Google Shape;87;p18"/>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sp>
        <p:nvSpPr>
          <p:cNvPr id="89" name="Google Shape;89;p19"/>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type="title"/>
          </p:nvPr>
        </p:nvSpPr>
        <p:spPr>
          <a:xfrm>
            <a:off x="311725" y="667900"/>
            <a:ext cx="3127500" cy="2438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1" name="Google Shape;91;p19"/>
          <p:cNvSpPr txBox="1"/>
          <p:nvPr>
            <p:ph idx="1" type="body"/>
          </p:nvPr>
        </p:nvSpPr>
        <p:spPr>
          <a:xfrm>
            <a:off x="311700" y="3187533"/>
            <a:ext cx="3127500" cy="3064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92" name="Google Shape;92;p19"/>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311675" y="1064800"/>
            <a:ext cx="6247800" cy="47284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95" name="Google Shape;95;p20"/>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21"/>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type="title"/>
          </p:nvPr>
        </p:nvSpPr>
        <p:spPr>
          <a:xfrm>
            <a:off x="311300" y="667900"/>
            <a:ext cx="3704400" cy="2732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9" name="Google Shape;99;p21"/>
          <p:cNvSpPr txBox="1"/>
          <p:nvPr>
            <p:ph idx="1" type="subTitle"/>
          </p:nvPr>
        </p:nvSpPr>
        <p:spPr>
          <a:xfrm>
            <a:off x="304800" y="3502300"/>
            <a:ext cx="3704400" cy="123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100" name="Google Shape;100;p21"/>
          <p:cNvSpPr txBox="1"/>
          <p:nvPr>
            <p:ph idx="2" type="body"/>
          </p:nvPr>
        </p:nvSpPr>
        <p:spPr>
          <a:xfrm>
            <a:off x="4879025" y="667900"/>
            <a:ext cx="3954000" cy="5482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1" name="Google Shape;101;p21"/>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2"/>
          <p:cNvSpPr/>
          <p:nvPr/>
        </p:nvSpPr>
        <p:spPr>
          <a:xfrm>
            <a:off x="0" y="5825333"/>
            <a:ext cx="9144000" cy="103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2"/>
          <p:cNvSpPr txBox="1"/>
          <p:nvPr>
            <p:ph idx="1" type="body"/>
          </p:nvPr>
        </p:nvSpPr>
        <p:spPr>
          <a:xfrm>
            <a:off x="311700" y="6028533"/>
            <a:ext cx="7979400" cy="61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105" name="Google Shape;105;p22"/>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311750" y="1108233"/>
            <a:ext cx="5334900" cy="1659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08" name="Google Shape;108;p23"/>
          <p:cNvSpPr txBox="1"/>
          <p:nvPr>
            <p:ph idx="1" type="body"/>
          </p:nvPr>
        </p:nvSpPr>
        <p:spPr>
          <a:xfrm>
            <a:off x="311700" y="2828567"/>
            <a:ext cx="5334900" cy="1256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09" name="Google Shape;109;p23"/>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4"/>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6" name="Shape 36"/>
        <p:cNvGrpSpPr/>
        <p:nvPr/>
      </p:nvGrpSpPr>
      <p:grpSpPr>
        <a:xfrm>
          <a:off x="0" y="0"/>
          <a:ext cx="0" cy="0"/>
          <a:chOff x="0" y="0"/>
          <a:chExt cx="0" cy="0"/>
        </a:xfrm>
      </p:grpSpPr>
      <p:sp>
        <p:nvSpPr>
          <p:cNvPr id="37" name="Google Shape;37;p8"/>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38" name="Google Shape;38;p8"/>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9"/>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2" name="Google Shape;42;p9"/>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11"/>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5.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1" name="Shape 31"/>
        <p:cNvGrpSpPr/>
        <p:nvPr/>
      </p:nvGrpSpPr>
      <p:grpSpPr>
        <a:xfrm>
          <a:off x="0" y="0"/>
          <a:ext cx="0" cy="0"/>
          <a:chOff x="0" y="0"/>
          <a:chExt cx="0" cy="0"/>
        </a:xfrm>
      </p:grpSpPr>
      <p:sp>
        <p:nvSpPr>
          <p:cNvPr id="32" name="Google Shape;32;p7"/>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7"/>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7"/>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5" name="Google Shape;35;p7"/>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7" name="Shape 57"/>
        <p:cNvGrpSpPr/>
        <p:nvPr/>
      </p:nvGrpSpPr>
      <p:grpSpPr>
        <a:xfrm>
          <a:off x="0" y="0"/>
          <a:ext cx="0" cy="0"/>
          <a:chOff x="0" y="0"/>
          <a:chExt cx="0" cy="0"/>
        </a:xfrm>
      </p:grpSpPr>
      <p:sp>
        <p:nvSpPr>
          <p:cNvPr id="58" name="Google Shape;58;p1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59" name="Google Shape;59;p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60" name="Google Shape;60;p13"/>
          <p:cNvSpPr txBox="1"/>
          <p:nvPr>
            <p:ph idx="12" type="sldNum"/>
          </p:nvPr>
        </p:nvSpPr>
        <p:spPr>
          <a:xfrm>
            <a:off x="8472458" y="6217622"/>
            <a:ext cx="548700" cy="524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hmiscfl.org/hmis-advisory-committee-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mailto:hmis@hsncfl.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s://hsncfl.org/fund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mailto:hmis@hsncfl.org" TargetMode="External"/><Relationship Id="rId4" Type="http://schemas.openxmlformats.org/officeDocument/2006/relationships/hyperlink" Target="http://www.hmiscfl.org" TargetMode="External"/><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10.png"/><Relationship Id="rId6"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hmiscfl.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mailto:hmis-advisory@hsncfl.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mailto:hmis-advisory@hsncfl.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5"/>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117" name="Google Shape;117;p25"/>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March 8th, 2022</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Wyatt Haro,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4"/>
          <p:cNvSpPr txBox="1"/>
          <p:nvPr>
            <p:ph type="title"/>
          </p:nvPr>
        </p:nvSpPr>
        <p:spPr>
          <a:xfrm>
            <a:off x="457200" y="37358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solidFill>
                  <a:srgbClr val="002060"/>
                </a:solidFill>
              </a:rPr>
              <a:t>H</a:t>
            </a:r>
            <a:r>
              <a:rPr lang="en-US" sz="3400">
                <a:solidFill>
                  <a:srgbClr val="002060"/>
                </a:solidFill>
              </a:rPr>
              <a:t>MIS Committee Charter</a:t>
            </a:r>
            <a:endParaRPr sz="3400">
              <a:solidFill>
                <a:srgbClr val="002060"/>
              </a:solidFill>
            </a:endParaRPr>
          </a:p>
        </p:txBody>
      </p:sp>
      <p:sp>
        <p:nvSpPr>
          <p:cNvPr id="171" name="Google Shape;171;p3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Clr>
                <a:schemeClr val="dk2"/>
              </a:buClr>
              <a:buSzPts val="2200"/>
              <a:buChar char="●"/>
            </a:pPr>
            <a:r>
              <a:rPr lang="en-US" sz="2200">
                <a:solidFill>
                  <a:schemeClr val="dk2"/>
                </a:solidFill>
              </a:rPr>
              <a:t>Adopted January 31, 2022</a:t>
            </a:r>
            <a:endParaRPr sz="2200">
              <a:solidFill>
                <a:schemeClr val="dk2"/>
              </a:solidFill>
            </a:endParaRPr>
          </a:p>
          <a:p>
            <a:pPr indent="-368300" lvl="0" marL="457200" rtl="0" algn="l">
              <a:spcBef>
                <a:spcPts val="0"/>
              </a:spcBef>
              <a:spcAft>
                <a:spcPts val="0"/>
              </a:spcAft>
              <a:buClr>
                <a:schemeClr val="dk2"/>
              </a:buClr>
              <a:buSzPts val="2200"/>
              <a:buChar char="●"/>
            </a:pPr>
            <a:r>
              <a:rPr lang="en-US" sz="2200">
                <a:solidFill>
                  <a:schemeClr val="dk2"/>
                </a:solidFill>
              </a:rPr>
              <a:t>Can be accessed by anyone at: </a:t>
            </a:r>
            <a:r>
              <a:rPr lang="en-US" sz="2200" u="sng">
                <a:solidFill>
                  <a:schemeClr val="hlink"/>
                </a:solidFill>
                <a:hlinkClick r:id="rId3"/>
              </a:rPr>
              <a:t>https://www.hmiscfl.org/hmis-advisory-committee-2/</a:t>
            </a:r>
            <a:endParaRPr sz="2200">
              <a:solidFill>
                <a:schemeClr val="dk2"/>
              </a:solidFill>
            </a:endParaRPr>
          </a:p>
          <a:p>
            <a:pPr indent="-368300" lvl="0" marL="457200" rtl="0" algn="l">
              <a:spcBef>
                <a:spcPts val="0"/>
              </a:spcBef>
              <a:spcAft>
                <a:spcPts val="0"/>
              </a:spcAft>
              <a:buClr>
                <a:schemeClr val="dk2"/>
              </a:buClr>
              <a:buSzPts val="2200"/>
              <a:buChar char="●"/>
            </a:pPr>
            <a:r>
              <a:rPr lang="en-US" sz="2200">
                <a:solidFill>
                  <a:schemeClr val="dk2"/>
                </a:solidFill>
              </a:rPr>
              <a:t>Has been sent to Central Florida Commission on Homelessness</a:t>
            </a:r>
            <a:endParaRPr sz="22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5"/>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a:t>
            </a:r>
            <a:r>
              <a:rPr lang="en-US"/>
              <a:t>ransition Updates</a:t>
            </a:r>
            <a:endParaRPr/>
          </a:p>
        </p:txBody>
      </p:sp>
      <p:sp>
        <p:nvSpPr>
          <p:cNvPr id="177" name="Google Shape;177;p35"/>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Next Stages with Vendor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6"/>
          <p:cNvSpPr txBox="1"/>
          <p:nvPr>
            <p:ph type="title"/>
          </p:nvPr>
        </p:nvSpPr>
        <p:spPr>
          <a:xfrm>
            <a:off x="457200" y="274638"/>
            <a:ext cx="8229600" cy="11432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None/>
            </a:pPr>
            <a:r>
              <a:rPr b="1" lang="en-US" sz="3600">
                <a:solidFill>
                  <a:srgbClr val="002060"/>
                </a:solidFill>
                <a:latin typeface="Cabin"/>
                <a:ea typeface="Cabin"/>
                <a:cs typeface="Cabin"/>
                <a:sym typeface="Cabin"/>
              </a:rPr>
              <a:t>Timeline Review</a:t>
            </a:r>
            <a:endParaRPr/>
          </a:p>
        </p:txBody>
      </p:sp>
      <p:sp>
        <p:nvSpPr>
          <p:cNvPr id="183" name="Google Shape;183;p36"/>
          <p:cNvSpPr/>
          <p:nvPr/>
        </p:nvSpPr>
        <p:spPr>
          <a:xfrm>
            <a:off x="1942115" y="1847565"/>
            <a:ext cx="625500" cy="548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36"/>
          <p:cNvGrpSpPr/>
          <p:nvPr/>
        </p:nvGrpSpPr>
        <p:grpSpPr>
          <a:xfrm>
            <a:off x="264832" y="1417725"/>
            <a:ext cx="1847313" cy="2803118"/>
            <a:chOff x="571536" y="1957153"/>
            <a:chExt cx="1755000" cy="1897974"/>
          </a:xfrm>
        </p:grpSpPr>
        <p:sp>
          <p:nvSpPr>
            <p:cNvPr id="185" name="Google Shape;185;p36"/>
            <p:cNvSpPr/>
            <p:nvPr/>
          </p:nvSpPr>
          <p:spPr>
            <a:xfrm>
              <a:off x="1151877" y="1957153"/>
              <a:ext cx="594300" cy="5412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6"/>
            <p:cNvSpPr txBox="1"/>
            <p:nvPr/>
          </p:nvSpPr>
          <p:spPr>
            <a:xfrm>
              <a:off x="11518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8.3.21</a:t>
              </a:r>
              <a:endParaRPr b="1" sz="1000">
                <a:solidFill>
                  <a:srgbClr val="A72A1E"/>
                </a:solidFill>
                <a:latin typeface="Roboto"/>
                <a:ea typeface="Roboto"/>
                <a:cs typeface="Roboto"/>
                <a:sym typeface="Roboto"/>
              </a:endParaRPr>
            </a:p>
          </p:txBody>
        </p:sp>
        <p:sp>
          <p:nvSpPr>
            <p:cNvPr id="187" name="Google Shape;187;p36"/>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RFP Release</a:t>
              </a:r>
              <a:endParaRPr b="1" sz="1000">
                <a:solidFill>
                  <a:srgbClr val="A72A1E"/>
                </a:solidFill>
                <a:latin typeface="Roboto"/>
                <a:ea typeface="Roboto"/>
                <a:cs typeface="Roboto"/>
                <a:sym typeface="Roboto"/>
              </a:endParaRPr>
            </a:p>
          </p:txBody>
        </p:sp>
        <p:sp>
          <p:nvSpPr>
            <p:cNvPr id="188" name="Google Shape;188;p36"/>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The RFP was released publicly to all interested vendors.</a:t>
              </a:r>
              <a:endParaRPr sz="800">
                <a:solidFill>
                  <a:srgbClr val="A72A1E"/>
                </a:solidFill>
                <a:latin typeface="Roboto"/>
                <a:ea typeface="Roboto"/>
                <a:cs typeface="Roboto"/>
                <a:sym typeface="Roboto"/>
              </a:endParaRPr>
            </a:p>
          </p:txBody>
        </p:sp>
      </p:grpSp>
      <p:grpSp>
        <p:nvGrpSpPr>
          <p:cNvPr id="189" name="Google Shape;189;p36"/>
          <p:cNvGrpSpPr/>
          <p:nvPr/>
        </p:nvGrpSpPr>
        <p:grpSpPr>
          <a:xfrm>
            <a:off x="2504646" y="1417720"/>
            <a:ext cx="1799002" cy="2803123"/>
            <a:chOff x="2699423" y="1957150"/>
            <a:chExt cx="1709103" cy="1897977"/>
          </a:xfrm>
        </p:grpSpPr>
        <p:sp>
          <p:nvSpPr>
            <p:cNvPr id="190" name="Google Shape;190;p36"/>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6"/>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Vendor Demos</a:t>
              </a:r>
              <a:endParaRPr b="1" sz="1000">
                <a:solidFill>
                  <a:srgbClr val="A72A1E"/>
                </a:solidFill>
                <a:latin typeface="Roboto"/>
                <a:ea typeface="Roboto"/>
                <a:cs typeface="Roboto"/>
                <a:sym typeface="Roboto"/>
              </a:endParaRPr>
            </a:p>
          </p:txBody>
        </p:sp>
        <p:sp>
          <p:nvSpPr>
            <p:cNvPr id="192" name="Google Shape;192;p36"/>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Vendor demonstrations were held with a focus on administration and reporting.</a:t>
              </a:r>
              <a:endParaRPr sz="800">
                <a:solidFill>
                  <a:srgbClr val="A72A1E"/>
                </a:solidFill>
                <a:latin typeface="Roboto"/>
                <a:ea typeface="Roboto"/>
                <a:cs typeface="Roboto"/>
                <a:sym typeface="Roboto"/>
              </a:endParaRPr>
            </a:p>
          </p:txBody>
        </p:sp>
        <p:sp>
          <p:nvSpPr>
            <p:cNvPr id="193" name="Google Shape;193;p36"/>
            <p:cNvSpPr txBox="1"/>
            <p:nvPr/>
          </p:nvSpPr>
          <p:spPr>
            <a:xfrm>
              <a:off x="325682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10.4.21</a:t>
              </a:r>
              <a:endParaRPr b="1" sz="1000">
                <a:solidFill>
                  <a:srgbClr val="A72A1E"/>
                </a:solidFill>
                <a:latin typeface="Roboto"/>
                <a:ea typeface="Roboto"/>
                <a:cs typeface="Roboto"/>
                <a:sym typeface="Roboto"/>
              </a:endParaRPr>
            </a:p>
          </p:txBody>
        </p:sp>
      </p:grpSp>
      <p:grpSp>
        <p:nvGrpSpPr>
          <p:cNvPr id="194" name="Google Shape;194;p36"/>
          <p:cNvGrpSpPr/>
          <p:nvPr/>
        </p:nvGrpSpPr>
        <p:grpSpPr>
          <a:xfrm>
            <a:off x="4696144" y="1417785"/>
            <a:ext cx="1799004" cy="2803183"/>
            <a:chOff x="4781408" y="1957150"/>
            <a:chExt cx="1709106" cy="1897975"/>
          </a:xfrm>
        </p:grpSpPr>
        <p:sp>
          <p:nvSpPr>
            <p:cNvPr id="195" name="Google Shape;195;p36"/>
            <p:cNvSpPr/>
            <p:nvPr/>
          </p:nvSpPr>
          <p:spPr>
            <a:xfrm>
              <a:off x="5338808" y="1957150"/>
              <a:ext cx="594300" cy="594300"/>
            </a:xfrm>
            <a:prstGeom prst="ellipse">
              <a:avLst/>
            </a:prstGeom>
            <a:noFill/>
            <a:ln cap="flat" cmpd="sng" w="38100">
              <a:solidFill>
                <a:srgbClr val="00B8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6"/>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0B8B8"/>
                  </a:solidFill>
                  <a:latin typeface="Roboto"/>
                  <a:ea typeface="Roboto"/>
                  <a:cs typeface="Roboto"/>
                  <a:sym typeface="Roboto"/>
                </a:rPr>
                <a:t>Vendor Demos</a:t>
              </a:r>
              <a:endParaRPr b="1" sz="1000">
                <a:solidFill>
                  <a:srgbClr val="00B8B8"/>
                </a:solidFill>
                <a:latin typeface="Roboto"/>
                <a:ea typeface="Roboto"/>
                <a:cs typeface="Roboto"/>
                <a:sym typeface="Roboto"/>
              </a:endParaRPr>
            </a:p>
          </p:txBody>
        </p:sp>
        <p:sp>
          <p:nvSpPr>
            <p:cNvPr id="197" name="Google Shape;197;p36"/>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0B8B8"/>
                  </a:solidFill>
                  <a:latin typeface="Roboto"/>
                  <a:ea typeface="Roboto"/>
                  <a:cs typeface="Roboto"/>
                  <a:sym typeface="Roboto"/>
                </a:rPr>
                <a:t>Additional Vendor Demonstration focused around HMIS User experience.</a:t>
              </a:r>
              <a:endParaRPr sz="800">
                <a:solidFill>
                  <a:srgbClr val="00B8B8"/>
                </a:solidFill>
                <a:latin typeface="Roboto"/>
                <a:ea typeface="Roboto"/>
                <a:cs typeface="Roboto"/>
                <a:sym typeface="Roboto"/>
              </a:endParaRPr>
            </a:p>
          </p:txBody>
        </p:sp>
        <p:sp>
          <p:nvSpPr>
            <p:cNvPr id="198" name="Google Shape;198;p36"/>
            <p:cNvSpPr txBox="1"/>
            <p:nvPr/>
          </p:nvSpPr>
          <p:spPr>
            <a:xfrm>
              <a:off x="5338800"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0B8B8"/>
                  </a:solidFill>
                  <a:latin typeface="Roboto"/>
                  <a:ea typeface="Roboto"/>
                  <a:cs typeface="Roboto"/>
                  <a:sym typeface="Roboto"/>
                </a:rPr>
                <a:t>11.3.21</a:t>
              </a:r>
              <a:endParaRPr b="1" sz="1000">
                <a:solidFill>
                  <a:srgbClr val="00B8B8"/>
                </a:solidFill>
                <a:latin typeface="Roboto"/>
                <a:ea typeface="Roboto"/>
                <a:cs typeface="Roboto"/>
                <a:sym typeface="Roboto"/>
              </a:endParaRPr>
            </a:p>
          </p:txBody>
        </p:sp>
      </p:grpSp>
      <p:sp>
        <p:nvSpPr>
          <p:cNvPr id="199" name="Google Shape;199;p36"/>
          <p:cNvSpPr/>
          <p:nvPr/>
        </p:nvSpPr>
        <p:spPr>
          <a:xfrm>
            <a:off x="4228628" y="1847565"/>
            <a:ext cx="625500" cy="54800"/>
          </a:xfrm>
          <a:prstGeom prst="roundRect">
            <a:avLst>
              <a:gd fmla="val 50000" name="adj"/>
            </a:avLst>
          </a:prstGeom>
          <a:solidFill>
            <a:srgbClr val="00B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6"/>
          <p:cNvSpPr/>
          <p:nvPr/>
        </p:nvSpPr>
        <p:spPr>
          <a:xfrm>
            <a:off x="6420154" y="1847565"/>
            <a:ext cx="625500" cy="548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grpSp>
        <p:nvGrpSpPr>
          <p:cNvPr id="201" name="Google Shape;201;p36"/>
          <p:cNvGrpSpPr/>
          <p:nvPr/>
        </p:nvGrpSpPr>
        <p:grpSpPr>
          <a:xfrm>
            <a:off x="1430880" y="4333552"/>
            <a:ext cx="1799004" cy="2803183"/>
            <a:chOff x="4781408" y="1957150"/>
            <a:chExt cx="1709106" cy="1897975"/>
          </a:xfrm>
        </p:grpSpPr>
        <p:sp>
          <p:nvSpPr>
            <p:cNvPr id="202" name="Google Shape;202;p36"/>
            <p:cNvSpPr/>
            <p:nvPr/>
          </p:nvSpPr>
          <p:spPr>
            <a:xfrm>
              <a:off x="5338808"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6"/>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Contract Negotiation</a:t>
              </a:r>
              <a:endParaRPr b="1" sz="1000">
                <a:solidFill>
                  <a:schemeClr val="dk2"/>
                </a:solidFill>
                <a:latin typeface="Roboto"/>
                <a:ea typeface="Roboto"/>
                <a:cs typeface="Roboto"/>
                <a:sym typeface="Roboto"/>
              </a:endParaRPr>
            </a:p>
          </p:txBody>
        </p:sp>
        <p:sp>
          <p:nvSpPr>
            <p:cNvPr id="204" name="Google Shape;204;p36"/>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Negotiation with Apparent Successful Vendor</a:t>
              </a:r>
              <a:endParaRPr sz="800">
                <a:solidFill>
                  <a:schemeClr val="dk2"/>
                </a:solidFill>
                <a:latin typeface="Roboto"/>
                <a:ea typeface="Roboto"/>
                <a:cs typeface="Roboto"/>
                <a:sym typeface="Roboto"/>
              </a:endParaRPr>
            </a:p>
          </p:txBody>
        </p:sp>
        <p:sp>
          <p:nvSpPr>
            <p:cNvPr id="205" name="Google Shape;205;p36"/>
            <p:cNvSpPr txBox="1"/>
            <p:nvPr/>
          </p:nvSpPr>
          <p:spPr>
            <a:xfrm>
              <a:off x="5267105" y="2118327"/>
              <a:ext cx="7539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11.15.21</a:t>
              </a:r>
              <a:endParaRPr b="1" sz="1000">
                <a:solidFill>
                  <a:schemeClr val="dk2"/>
                </a:solidFill>
                <a:latin typeface="Roboto"/>
                <a:ea typeface="Roboto"/>
                <a:cs typeface="Roboto"/>
                <a:sym typeface="Roboto"/>
              </a:endParaRPr>
            </a:p>
          </p:txBody>
        </p:sp>
      </p:grpSp>
      <p:grpSp>
        <p:nvGrpSpPr>
          <p:cNvPr id="206" name="Google Shape;206;p36"/>
          <p:cNvGrpSpPr/>
          <p:nvPr/>
        </p:nvGrpSpPr>
        <p:grpSpPr>
          <a:xfrm>
            <a:off x="3622370" y="4333487"/>
            <a:ext cx="1799001" cy="2803123"/>
            <a:chOff x="6863386" y="1957150"/>
            <a:chExt cx="1709102" cy="1897977"/>
          </a:xfrm>
        </p:grpSpPr>
        <p:sp>
          <p:nvSpPr>
            <p:cNvPr id="207" name="Google Shape;207;p36"/>
            <p:cNvSpPr/>
            <p:nvPr/>
          </p:nvSpPr>
          <p:spPr>
            <a:xfrm>
              <a:off x="7420786"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6"/>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Begin Contracted Work</a:t>
              </a:r>
              <a:endParaRPr b="1" sz="1000">
                <a:solidFill>
                  <a:schemeClr val="dk2"/>
                </a:solidFill>
                <a:latin typeface="Roboto"/>
                <a:ea typeface="Roboto"/>
                <a:cs typeface="Roboto"/>
                <a:sym typeface="Roboto"/>
              </a:endParaRPr>
            </a:p>
          </p:txBody>
        </p:sp>
        <p:sp>
          <p:nvSpPr>
            <p:cNvPr id="209" name="Google Shape;209;p36"/>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We estimate this time will begin the transition process</a:t>
              </a:r>
              <a:endParaRPr sz="800">
                <a:solidFill>
                  <a:schemeClr val="dk2"/>
                </a:solidFill>
                <a:latin typeface="Roboto"/>
                <a:ea typeface="Roboto"/>
                <a:cs typeface="Roboto"/>
                <a:sym typeface="Roboto"/>
              </a:endParaRPr>
            </a:p>
          </p:txBody>
        </p:sp>
        <p:sp>
          <p:nvSpPr>
            <p:cNvPr id="210" name="Google Shape;210;p36"/>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a:t>
              </a:r>
              <a:r>
                <a:rPr b="1" lang="en-US" sz="1000">
                  <a:solidFill>
                    <a:schemeClr val="dk2"/>
                  </a:solidFill>
                  <a:latin typeface="Roboto"/>
                  <a:ea typeface="Roboto"/>
                  <a:cs typeface="Roboto"/>
                  <a:sym typeface="Roboto"/>
                </a:rPr>
                <a:t>.1.22</a:t>
              </a:r>
              <a:endParaRPr b="1" sz="1000">
                <a:solidFill>
                  <a:schemeClr val="dk2"/>
                </a:solidFill>
                <a:latin typeface="Roboto"/>
                <a:ea typeface="Roboto"/>
                <a:cs typeface="Roboto"/>
                <a:sym typeface="Roboto"/>
              </a:endParaRPr>
            </a:p>
          </p:txBody>
        </p:sp>
      </p:grpSp>
      <p:sp>
        <p:nvSpPr>
          <p:cNvPr id="211" name="Google Shape;211;p36"/>
          <p:cNvSpPr/>
          <p:nvPr/>
        </p:nvSpPr>
        <p:spPr>
          <a:xfrm>
            <a:off x="963364"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6"/>
          <p:cNvSpPr/>
          <p:nvPr/>
        </p:nvSpPr>
        <p:spPr>
          <a:xfrm>
            <a:off x="3154890"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 name="Google Shape;213;p36"/>
          <p:cNvGrpSpPr/>
          <p:nvPr/>
        </p:nvGrpSpPr>
        <p:grpSpPr>
          <a:xfrm>
            <a:off x="5948448" y="4333487"/>
            <a:ext cx="1799001" cy="2803123"/>
            <a:chOff x="6863386" y="1957150"/>
            <a:chExt cx="1709102" cy="1897977"/>
          </a:xfrm>
        </p:grpSpPr>
        <p:sp>
          <p:nvSpPr>
            <p:cNvPr id="214" name="Google Shape;214;p36"/>
            <p:cNvSpPr/>
            <p:nvPr/>
          </p:nvSpPr>
          <p:spPr>
            <a:xfrm>
              <a:off x="7420786" y="1957150"/>
              <a:ext cx="594300" cy="594300"/>
            </a:xfrm>
            <a:prstGeom prst="ellipse">
              <a:avLst/>
            </a:prstGeom>
            <a:noFill/>
            <a:ln cap="flat" cmpd="sng" w="38100">
              <a:solidFill>
                <a:srgbClr val="0856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6"/>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85631"/>
                  </a:solidFill>
                  <a:latin typeface="Roboto"/>
                  <a:ea typeface="Roboto"/>
                  <a:cs typeface="Roboto"/>
                  <a:sym typeface="Roboto"/>
                </a:rPr>
                <a:t>Launch</a:t>
              </a:r>
              <a:endParaRPr b="1" sz="1000">
                <a:solidFill>
                  <a:srgbClr val="085631"/>
                </a:solidFill>
                <a:latin typeface="Roboto"/>
                <a:ea typeface="Roboto"/>
                <a:cs typeface="Roboto"/>
                <a:sym typeface="Roboto"/>
              </a:endParaRPr>
            </a:p>
          </p:txBody>
        </p:sp>
        <p:sp>
          <p:nvSpPr>
            <p:cNvPr id="216" name="Google Shape;216;p36"/>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85631"/>
                  </a:solidFill>
                  <a:latin typeface="Roboto"/>
                  <a:ea typeface="Roboto"/>
                  <a:cs typeface="Roboto"/>
                  <a:sym typeface="Roboto"/>
                </a:rPr>
                <a:t>The highly anticipated launch of the new vendor software.</a:t>
              </a:r>
              <a:endParaRPr sz="800">
                <a:solidFill>
                  <a:srgbClr val="085631"/>
                </a:solidFill>
                <a:latin typeface="Roboto"/>
                <a:ea typeface="Roboto"/>
                <a:cs typeface="Roboto"/>
                <a:sym typeface="Roboto"/>
              </a:endParaRPr>
            </a:p>
          </p:txBody>
        </p:sp>
        <p:sp>
          <p:nvSpPr>
            <p:cNvPr id="217" name="Google Shape;217;p36"/>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85631"/>
                  </a:solidFill>
                  <a:latin typeface="Roboto"/>
                  <a:ea typeface="Roboto"/>
                  <a:cs typeface="Roboto"/>
                  <a:sym typeface="Roboto"/>
                </a:rPr>
                <a:t>6</a:t>
              </a:r>
              <a:r>
                <a:rPr b="1" lang="en-US" sz="1000">
                  <a:solidFill>
                    <a:srgbClr val="085631"/>
                  </a:solidFill>
                  <a:latin typeface="Roboto"/>
                  <a:ea typeface="Roboto"/>
                  <a:cs typeface="Roboto"/>
                  <a:sym typeface="Roboto"/>
                </a:rPr>
                <a:t>.1.22</a:t>
              </a:r>
              <a:endParaRPr b="1" sz="1000">
                <a:solidFill>
                  <a:srgbClr val="085631"/>
                </a:solidFill>
                <a:latin typeface="Roboto"/>
                <a:ea typeface="Roboto"/>
                <a:cs typeface="Roboto"/>
                <a:sym typeface="Roboto"/>
              </a:endParaRPr>
            </a:p>
          </p:txBody>
        </p:sp>
      </p:grpSp>
      <p:sp>
        <p:nvSpPr>
          <p:cNvPr id="218" name="Google Shape;218;p36"/>
          <p:cNvSpPr/>
          <p:nvPr/>
        </p:nvSpPr>
        <p:spPr>
          <a:xfrm>
            <a:off x="5480968" y="4763332"/>
            <a:ext cx="625500" cy="54800"/>
          </a:xfrm>
          <a:prstGeom prst="roundRect">
            <a:avLst>
              <a:gd fmla="val 50000" name="adj"/>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85631"/>
              </a:solidFill>
            </a:endParaRPr>
          </a:p>
        </p:txBody>
      </p:sp>
      <p:grpSp>
        <p:nvGrpSpPr>
          <p:cNvPr id="219" name="Google Shape;219;p36"/>
          <p:cNvGrpSpPr/>
          <p:nvPr/>
        </p:nvGrpSpPr>
        <p:grpSpPr>
          <a:xfrm>
            <a:off x="6887634" y="1417785"/>
            <a:ext cx="1799001" cy="2803186"/>
            <a:chOff x="6863386" y="1957150"/>
            <a:chExt cx="1709102" cy="1897977"/>
          </a:xfrm>
        </p:grpSpPr>
        <p:sp>
          <p:nvSpPr>
            <p:cNvPr id="220" name="Google Shape;220;p36"/>
            <p:cNvSpPr/>
            <p:nvPr/>
          </p:nvSpPr>
          <p:spPr>
            <a:xfrm>
              <a:off x="7420786" y="195715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6"/>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accent4"/>
                  </a:solidFill>
                  <a:latin typeface="Roboto"/>
                  <a:ea typeface="Roboto"/>
                  <a:cs typeface="Roboto"/>
                  <a:sym typeface="Roboto"/>
                </a:rPr>
                <a:t>Recommend Vendor</a:t>
              </a:r>
              <a:endParaRPr b="1" sz="1000">
                <a:solidFill>
                  <a:schemeClr val="accent4"/>
                </a:solidFill>
                <a:latin typeface="Roboto"/>
                <a:ea typeface="Roboto"/>
                <a:cs typeface="Roboto"/>
                <a:sym typeface="Roboto"/>
              </a:endParaRPr>
            </a:p>
          </p:txBody>
        </p:sp>
        <p:sp>
          <p:nvSpPr>
            <p:cNvPr id="222" name="Google Shape;222;p36"/>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accent4"/>
                  </a:solidFill>
                  <a:latin typeface="Roboto"/>
                  <a:ea typeface="Roboto"/>
                  <a:cs typeface="Roboto"/>
                  <a:sym typeface="Roboto"/>
                </a:rPr>
                <a:t>11.8.21</a:t>
              </a:r>
              <a:endParaRPr b="1" sz="1000">
                <a:solidFill>
                  <a:schemeClr val="accent4"/>
                </a:solidFill>
                <a:latin typeface="Roboto"/>
                <a:ea typeface="Roboto"/>
                <a:cs typeface="Roboto"/>
                <a:sym typeface="Roboto"/>
              </a:endParaRPr>
            </a:p>
          </p:txBody>
        </p:sp>
        <p:sp>
          <p:nvSpPr>
            <p:cNvPr id="223" name="Google Shape;223;p36"/>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accent4"/>
                  </a:solidFill>
                  <a:latin typeface="Roboto"/>
                  <a:ea typeface="Roboto"/>
                  <a:cs typeface="Roboto"/>
                  <a:sym typeface="Roboto"/>
                </a:rPr>
                <a:t>We anticipate having a solid recommendation for the board.</a:t>
              </a:r>
              <a:endParaRPr sz="800">
                <a:solidFill>
                  <a:schemeClr val="accent4"/>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solidFill>
                  <a:srgbClr val="002060"/>
                </a:solidFill>
              </a:rPr>
              <a:t>Current Projects</a:t>
            </a:r>
            <a:endParaRPr/>
          </a:p>
        </p:txBody>
      </p:sp>
      <p:sp>
        <p:nvSpPr>
          <p:cNvPr id="229" name="Google Shape;229;p37"/>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SzPts val="2000"/>
              <a:buChar char="●"/>
            </a:pPr>
            <a:r>
              <a:rPr lang="en-US" sz="2000">
                <a:solidFill>
                  <a:schemeClr val="dk1"/>
                </a:solidFill>
              </a:rPr>
              <a:t>Set Up Data</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Organizations/Agencies</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Projects</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Grants</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Services</a:t>
            </a:r>
            <a:endParaRPr sz="2000">
              <a:solidFill>
                <a:schemeClr val="dk1"/>
              </a:solidFill>
            </a:endParaRPr>
          </a:p>
          <a:p>
            <a:pPr indent="0" lvl="0" marL="914400" rtl="0" algn="l">
              <a:spcBef>
                <a:spcPts val="360"/>
              </a:spcBef>
              <a:spcAft>
                <a:spcPts val="0"/>
              </a:spcAft>
              <a:buNone/>
            </a:pPr>
            <a:r>
              <a:t/>
            </a:r>
            <a:endParaRPr sz="2000">
              <a:solidFill>
                <a:schemeClr val="dk1"/>
              </a:solidFill>
            </a:endParaRPr>
          </a:p>
          <a:p>
            <a:pPr indent="-355600" lvl="0" marL="457200" rtl="0" algn="l">
              <a:spcBef>
                <a:spcPts val="360"/>
              </a:spcBef>
              <a:spcAft>
                <a:spcPts val="0"/>
              </a:spcAft>
              <a:buClr>
                <a:schemeClr val="dk1"/>
              </a:buClr>
              <a:buSzPts val="2000"/>
              <a:buChar char="●"/>
            </a:pPr>
            <a:r>
              <a:rPr lang="en-US" sz="2000">
                <a:solidFill>
                  <a:schemeClr val="dk1"/>
                </a:solidFill>
              </a:rPr>
              <a:t>Training and Configuration</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Assessment forms </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Training on new software features</a:t>
            </a:r>
            <a:endParaRPr sz="2000">
              <a:solidFill>
                <a:schemeClr val="dk1"/>
              </a:solidFill>
            </a:endParaRPr>
          </a:p>
          <a:p>
            <a:pPr indent="-355600" lvl="1" marL="914400" rtl="0" algn="l">
              <a:spcBef>
                <a:spcPts val="0"/>
              </a:spcBef>
              <a:spcAft>
                <a:spcPts val="0"/>
              </a:spcAft>
              <a:buSzPts val="2000"/>
              <a:buChar char="○"/>
            </a:pPr>
            <a:r>
              <a:rPr lang="en-US" sz="2000">
                <a:solidFill>
                  <a:schemeClr val="dk1"/>
                </a:solidFill>
              </a:rPr>
              <a:t>Coordinated Entry</a:t>
            </a:r>
            <a:endParaRPr sz="2000">
              <a:solidFill>
                <a:schemeClr val="dk1"/>
              </a:solidFill>
            </a:endParaRPr>
          </a:p>
          <a:p>
            <a:pPr indent="0" lvl="0" marL="914400" rtl="0" algn="l">
              <a:spcBef>
                <a:spcPts val="360"/>
              </a:spcBef>
              <a:spcAft>
                <a:spcPts val="0"/>
              </a:spcAft>
              <a:buNone/>
            </a:pPr>
            <a:r>
              <a:t/>
            </a:r>
            <a:endParaRPr sz="2000">
              <a:solidFill>
                <a:schemeClr val="dk1"/>
              </a:solidFill>
            </a:endParaRPr>
          </a:p>
          <a:p>
            <a:pPr indent="-355600" lvl="0" marL="457200" rtl="0" algn="l">
              <a:spcBef>
                <a:spcPts val="360"/>
              </a:spcBef>
              <a:spcAft>
                <a:spcPts val="0"/>
              </a:spcAft>
              <a:buClr>
                <a:schemeClr val="dk1"/>
              </a:buClr>
              <a:buSzPts val="2000"/>
              <a:buChar char="●"/>
            </a:pPr>
            <a:r>
              <a:rPr lang="en-US" sz="2000">
                <a:solidFill>
                  <a:schemeClr val="dk1"/>
                </a:solidFill>
              </a:rPr>
              <a:t>Extra Functionality Exploration</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Additional features related to Case Management</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Referrals</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Case Notes</a:t>
            </a:r>
            <a:endParaRPr sz="2000">
              <a:solidFill>
                <a:schemeClr val="dk1"/>
              </a:solidFill>
            </a:endParaRPr>
          </a:p>
          <a:p>
            <a:pPr indent="0" lvl="0" marL="914400" rtl="0" algn="l">
              <a:spcBef>
                <a:spcPts val="360"/>
              </a:spcBef>
              <a:spcAft>
                <a:spcPts val="0"/>
              </a:spcAft>
              <a:buClr>
                <a:schemeClr val="dk1"/>
              </a:buClr>
              <a:buSzPts val="1100"/>
              <a:buFont typeface="Arial"/>
              <a:buNone/>
            </a:pPr>
            <a:r>
              <a:t/>
            </a:r>
            <a:endParaRPr sz="2000">
              <a:solidFill>
                <a:schemeClr val="dk1"/>
              </a:solidFill>
            </a:endParaRPr>
          </a:p>
          <a:p>
            <a:pPr indent="0" lvl="0" marL="0" rtl="0" algn="l">
              <a:spcBef>
                <a:spcPts val="36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solidFill>
                  <a:srgbClr val="002060"/>
                </a:solidFill>
              </a:rPr>
              <a:t>How You Can Help</a:t>
            </a:r>
            <a:endParaRPr/>
          </a:p>
        </p:txBody>
      </p:sp>
      <p:sp>
        <p:nvSpPr>
          <p:cNvPr id="235" name="Google Shape;235;p3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SzPts val="2000"/>
              <a:buChar char="●"/>
            </a:pPr>
            <a:r>
              <a:rPr lang="en-US" sz="2000">
                <a:solidFill>
                  <a:schemeClr val="dk1"/>
                </a:solidFill>
              </a:rPr>
              <a:t>How can Agencies assist with the transition?</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Attend Data Quality Monitorings regularly</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Run APR’s and maintain high data quality</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Run APR’s on Agency-level too! Clients under agency-level project entries may not transfer over properly</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Provide </a:t>
            </a:r>
            <a:r>
              <a:rPr lang="en-US" sz="2000">
                <a:solidFill>
                  <a:schemeClr val="dk1"/>
                </a:solidFill>
              </a:rPr>
              <a:t>information</a:t>
            </a:r>
            <a:r>
              <a:rPr lang="en-US" sz="2000">
                <a:solidFill>
                  <a:schemeClr val="dk1"/>
                </a:solidFill>
              </a:rPr>
              <a:t> when requested on projects, grants, and services</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Keep us updated on changes</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Limit new requests for customized assessments or projects (unless required by funder)</a:t>
            </a:r>
            <a:endParaRPr sz="2000">
              <a:solidFill>
                <a:schemeClr val="dk1"/>
              </a:solidFill>
            </a:endParaRPr>
          </a:p>
          <a:p>
            <a:pPr indent="0" lvl="0" marL="0" rtl="0" algn="l">
              <a:spcBef>
                <a:spcPts val="360"/>
              </a:spcBef>
              <a:spcAft>
                <a:spcPts val="0"/>
              </a:spcAft>
              <a:buNone/>
            </a:pPr>
            <a:r>
              <a:t/>
            </a:r>
            <a:endParaRPr sz="2000">
              <a:solidFill>
                <a:schemeClr val="dk1"/>
              </a:solidFill>
            </a:endParaRPr>
          </a:p>
          <a:p>
            <a:pPr indent="0" lvl="0" marL="0" rtl="0" algn="ctr">
              <a:spcBef>
                <a:spcPts val="360"/>
              </a:spcBef>
              <a:spcAft>
                <a:spcPts val="0"/>
              </a:spcAft>
              <a:buNone/>
            </a:pPr>
            <a:r>
              <a:rPr b="1" lang="en-US" sz="2000">
                <a:solidFill>
                  <a:schemeClr val="dk1"/>
                </a:solidFill>
              </a:rPr>
              <a:t>Have questions? You can always submit a ticket!</a:t>
            </a:r>
            <a:endParaRPr b="1" sz="2000">
              <a:solidFill>
                <a:schemeClr val="dk1"/>
              </a:solidFill>
            </a:endParaRPr>
          </a:p>
          <a:p>
            <a:pPr indent="0" lvl="0" marL="0" rtl="0" algn="ctr">
              <a:spcBef>
                <a:spcPts val="360"/>
              </a:spcBef>
              <a:spcAft>
                <a:spcPts val="0"/>
              </a:spcAft>
              <a:buNone/>
            </a:pPr>
            <a:r>
              <a:rPr lang="en-US" sz="2000" u="sng">
                <a:solidFill>
                  <a:schemeClr val="hlink"/>
                </a:solidFill>
                <a:hlinkClick r:id="rId3"/>
              </a:rPr>
              <a:t>hmis@hsncfl.org</a:t>
            </a:r>
            <a:r>
              <a:rPr lang="en-US" sz="2000">
                <a:solidFill>
                  <a:schemeClr val="dk1"/>
                </a:solidFill>
              </a:rPr>
              <a:t> or use the blue “support” button at hmiscfl.org</a:t>
            </a:r>
            <a:endParaRPr sz="2000">
              <a:solidFill>
                <a:schemeClr val="dk1"/>
              </a:solidFill>
            </a:endParaRPr>
          </a:p>
          <a:p>
            <a:pPr indent="0" lvl="0" marL="914400" rtl="0" algn="l">
              <a:spcBef>
                <a:spcPts val="360"/>
              </a:spcBef>
              <a:spcAft>
                <a:spcPts val="0"/>
              </a:spcAft>
              <a:buNone/>
            </a:pPr>
            <a:r>
              <a:t/>
            </a:r>
            <a:endParaRPr sz="2000">
              <a:solidFill>
                <a:schemeClr val="dk1"/>
              </a:solidFill>
            </a:endParaRPr>
          </a:p>
          <a:p>
            <a:pPr indent="0" lvl="0" marL="0" rtl="0" algn="l">
              <a:spcBef>
                <a:spcPts val="36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462175" y="533100"/>
            <a:ext cx="8656500" cy="1546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Questions &amp; Answers</a:t>
            </a:r>
            <a:endParaRPr b="1" sz="36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241" name="Google Shape;241;p39"/>
          <p:cNvSpPr txBox="1"/>
          <p:nvPr>
            <p:ph idx="1" type="body"/>
          </p:nvPr>
        </p:nvSpPr>
        <p:spPr>
          <a:xfrm>
            <a:off x="784700" y="1856567"/>
            <a:ext cx="7524300" cy="267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For More RFP Information Visit:</a:t>
            </a:r>
            <a:endParaRPr sz="3500"/>
          </a:p>
          <a:p>
            <a:pPr indent="0" lvl="0" marL="342900" rtl="0" algn="ctr">
              <a:lnSpc>
                <a:spcPct val="90000"/>
              </a:lnSpc>
              <a:spcBef>
                <a:spcPts val="640"/>
              </a:spcBef>
              <a:spcAft>
                <a:spcPts val="0"/>
              </a:spcAft>
              <a:buNone/>
            </a:pPr>
            <a:r>
              <a:rPr lang="en-US" sz="3500" u="sng">
                <a:solidFill>
                  <a:schemeClr val="hlink"/>
                </a:solidFill>
                <a:hlinkClick r:id="rId3"/>
              </a:rPr>
              <a:t>https://hsncfl.org/funding</a:t>
            </a:r>
            <a:endParaRPr sz="3500"/>
          </a:p>
          <a:p>
            <a:pPr indent="0" lvl="0" marL="342900" rtl="0" algn="ctr">
              <a:lnSpc>
                <a:spcPct val="90000"/>
              </a:lnSpc>
              <a:spcBef>
                <a:spcPts val="640"/>
              </a:spcBef>
              <a:spcAft>
                <a:spcPts val="0"/>
              </a:spcAft>
              <a:buNone/>
            </a:pPr>
            <a:r>
              <a:t/>
            </a:r>
            <a:endParaRPr sz="3500"/>
          </a:p>
          <a:p>
            <a:pPr indent="0" lvl="0" marL="342900" rtl="0" algn="ctr">
              <a:lnSpc>
                <a:spcPct val="90000"/>
              </a:lnSpc>
              <a:spcBef>
                <a:spcPts val="640"/>
              </a:spcBef>
              <a:spcAft>
                <a:spcPts val="0"/>
              </a:spcAft>
              <a:buNone/>
            </a:pPr>
            <a:r>
              <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System Performance Measures </a:t>
            </a:r>
            <a:endParaRPr/>
          </a:p>
        </p:txBody>
      </p:sp>
      <p:sp>
        <p:nvSpPr>
          <p:cNvPr id="247" name="Google Shape;247;p40"/>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FY20-21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idx="4294967295" type="ctrTitle"/>
          </p:nvPr>
        </p:nvSpPr>
        <p:spPr>
          <a:xfrm>
            <a:off x="311700" y="719633"/>
            <a:ext cx="8520600" cy="17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Are </a:t>
            </a:r>
            <a:r>
              <a:rPr lang="en-US"/>
              <a:t>System Performance Measures?</a:t>
            </a:r>
            <a:endParaRPr/>
          </a:p>
        </p:txBody>
      </p:sp>
      <p:sp>
        <p:nvSpPr>
          <p:cNvPr id="253" name="Google Shape;253;p41"/>
          <p:cNvSpPr txBox="1"/>
          <p:nvPr/>
        </p:nvSpPr>
        <p:spPr>
          <a:xfrm>
            <a:off x="712950" y="1578825"/>
            <a:ext cx="7911300" cy="40020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1200"/>
              </a:spcBef>
              <a:spcAft>
                <a:spcPts val="0"/>
              </a:spcAft>
              <a:buClr>
                <a:schemeClr val="accent2"/>
              </a:buClr>
              <a:buSzPts val="1400"/>
              <a:buFont typeface="Roboto"/>
              <a:buChar char="●"/>
            </a:pPr>
            <a:r>
              <a:rPr lang="en-US">
                <a:solidFill>
                  <a:schemeClr val="accent2"/>
                </a:solidFill>
                <a:latin typeface="Roboto"/>
                <a:ea typeface="Roboto"/>
                <a:cs typeface="Roboto"/>
                <a:sym typeface="Roboto"/>
              </a:rPr>
              <a:t>System Performance Measures (SPMs) are a selection of metrics used to evaluate system-level performance</a:t>
            </a:r>
            <a:endParaRPr>
              <a:solidFill>
                <a:schemeClr val="accent2"/>
              </a:solidFill>
              <a:latin typeface="Roboto"/>
              <a:ea typeface="Roboto"/>
              <a:cs typeface="Roboto"/>
              <a:sym typeface="Roboto"/>
            </a:endParaRPr>
          </a:p>
          <a:p>
            <a:pPr indent="-317500" lvl="0" marL="457200" rtl="0" algn="l">
              <a:lnSpc>
                <a:spcPct val="200000"/>
              </a:lnSpc>
              <a:spcBef>
                <a:spcPts val="0"/>
              </a:spcBef>
              <a:spcAft>
                <a:spcPts val="0"/>
              </a:spcAft>
              <a:buClr>
                <a:schemeClr val="accent2"/>
              </a:buClr>
              <a:buSzPts val="1400"/>
              <a:buFont typeface="Roboto"/>
              <a:buChar char="●"/>
            </a:pPr>
            <a:r>
              <a:rPr lang="en-US">
                <a:solidFill>
                  <a:schemeClr val="accent2"/>
                </a:solidFill>
                <a:latin typeface="Roboto"/>
                <a:ea typeface="Roboto"/>
                <a:cs typeface="Roboto"/>
                <a:sym typeface="Roboto"/>
              </a:rPr>
              <a:t>SPMs encourage communities to coordinate efforts across different projects and funding sources</a:t>
            </a:r>
            <a:endParaRPr>
              <a:solidFill>
                <a:schemeClr val="accent2"/>
              </a:solidFill>
              <a:latin typeface="Roboto"/>
              <a:ea typeface="Roboto"/>
              <a:cs typeface="Roboto"/>
              <a:sym typeface="Roboto"/>
            </a:endParaRPr>
          </a:p>
          <a:p>
            <a:pPr indent="-317500" lvl="0" marL="457200" rtl="0" algn="l">
              <a:lnSpc>
                <a:spcPct val="200000"/>
              </a:lnSpc>
              <a:spcBef>
                <a:spcPts val="0"/>
              </a:spcBef>
              <a:spcAft>
                <a:spcPts val="0"/>
              </a:spcAft>
              <a:buClr>
                <a:schemeClr val="accent2"/>
              </a:buClr>
              <a:buSzPts val="1400"/>
              <a:buFont typeface="Roboto"/>
              <a:buChar char="●"/>
            </a:pPr>
            <a:r>
              <a:rPr lang="en-US">
                <a:solidFill>
                  <a:schemeClr val="accent2"/>
                </a:solidFill>
                <a:latin typeface="Roboto"/>
                <a:ea typeface="Roboto"/>
                <a:cs typeface="Roboto"/>
                <a:sym typeface="Roboto"/>
              </a:rPr>
              <a:t>SPMs are reported to HUD and are a competitive element in CoC Program Competitions for additional funding</a:t>
            </a:r>
            <a:endParaRPr>
              <a:solidFill>
                <a:schemeClr val="accent2"/>
              </a:solidFill>
              <a:latin typeface="Roboto"/>
              <a:ea typeface="Roboto"/>
              <a:cs typeface="Roboto"/>
              <a:sym typeface="Roboto"/>
            </a:endParaRPr>
          </a:p>
          <a:p>
            <a:pPr indent="-317500" lvl="0" marL="457200" rtl="0" algn="l">
              <a:lnSpc>
                <a:spcPct val="200000"/>
              </a:lnSpc>
              <a:spcBef>
                <a:spcPts val="0"/>
              </a:spcBef>
              <a:spcAft>
                <a:spcPts val="0"/>
              </a:spcAft>
              <a:buClr>
                <a:schemeClr val="accent2"/>
              </a:buClr>
              <a:buSzPts val="1400"/>
              <a:buFont typeface="Roboto"/>
              <a:buChar char="●"/>
            </a:pPr>
            <a:r>
              <a:rPr lang="en-US">
                <a:solidFill>
                  <a:schemeClr val="accent2"/>
                </a:solidFill>
                <a:latin typeface="Roboto"/>
                <a:ea typeface="Roboto"/>
                <a:cs typeface="Roboto"/>
                <a:sym typeface="Roboto"/>
              </a:rPr>
              <a:t>SPMs focus primarily on how the whole CoC is performing, as opposed to specific projects or jurisdictions</a:t>
            </a:r>
            <a:endParaRPr>
              <a:solidFill>
                <a:schemeClr val="accent2"/>
              </a:solidFill>
              <a:latin typeface="Roboto"/>
              <a:ea typeface="Roboto"/>
              <a:cs typeface="Roboto"/>
              <a:sym typeface="Roboto"/>
            </a:endParaRPr>
          </a:p>
          <a:p>
            <a:pPr indent="0" lvl="0" marL="0" rtl="0" algn="l">
              <a:spcBef>
                <a:spcPts val="1200"/>
              </a:spcBef>
              <a:spcAft>
                <a:spcPts val="0"/>
              </a:spcAft>
              <a:buNone/>
            </a:pPr>
            <a:r>
              <a:t/>
            </a:r>
            <a:endParaRPr>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Measure 1: Length of Time Homeless</a:t>
            </a:r>
            <a:endParaRPr/>
          </a:p>
        </p:txBody>
      </p:sp>
      <p:sp>
        <p:nvSpPr>
          <p:cNvPr id="259" name="Google Shape;259;p42"/>
          <p:cNvSpPr txBox="1"/>
          <p:nvPr>
            <p:ph idx="1" type="body"/>
          </p:nvPr>
        </p:nvSpPr>
        <p:spPr>
          <a:xfrm>
            <a:off x="311700" y="2411167"/>
            <a:ext cx="3127500" cy="3977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lt1"/>
              </a:buClr>
              <a:buSzPts val="1200"/>
              <a:buChar char="●"/>
            </a:pPr>
            <a:r>
              <a:rPr lang="en-US" sz="1200">
                <a:solidFill>
                  <a:schemeClr val="lt1"/>
                </a:solidFill>
              </a:rPr>
              <a:t>The average length of stay in Emergency Shelter projects has remained stable</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Transitional Housing projects have experienced slight increases over time</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Self-reported length of time homeless has increased</a:t>
            </a:r>
            <a:endParaRPr sz="1200">
              <a:solidFill>
                <a:schemeClr val="lt1"/>
              </a:solidFill>
            </a:endParaRPr>
          </a:p>
          <a:p>
            <a:pPr indent="-304800" lvl="1" marL="914400" rtl="0" algn="l">
              <a:spcBef>
                <a:spcPts val="0"/>
              </a:spcBef>
              <a:spcAft>
                <a:spcPts val="0"/>
              </a:spcAft>
              <a:buClr>
                <a:schemeClr val="lt1"/>
              </a:buClr>
              <a:buSzPts val="1200"/>
              <a:buChar char="○"/>
            </a:pPr>
            <a:r>
              <a:rPr lang="en-US" sz="1200">
                <a:solidFill>
                  <a:schemeClr val="lt1"/>
                </a:solidFill>
              </a:rPr>
              <a:t>This is due in part to non-congregate shelter options which target harder-to-serve populations that cannot access higher-barrier shelters</a:t>
            </a:r>
            <a:endParaRPr sz="1200">
              <a:solidFill>
                <a:schemeClr val="lt1"/>
              </a:solidFill>
            </a:endParaRPr>
          </a:p>
        </p:txBody>
      </p:sp>
      <p:pic>
        <p:nvPicPr>
          <p:cNvPr id="260" name="Google Shape;260;p42" title="Points scored"/>
          <p:cNvPicPr preferRelativeResize="0"/>
          <p:nvPr/>
        </p:nvPicPr>
        <p:blipFill>
          <a:blip r:embed="rId3">
            <a:alphaModFix/>
          </a:blip>
          <a:stretch>
            <a:fillRect/>
          </a:stretch>
        </p:blipFill>
        <p:spPr>
          <a:xfrm>
            <a:off x="3947800" y="92075"/>
            <a:ext cx="4230000" cy="3135225"/>
          </a:xfrm>
          <a:prstGeom prst="rect">
            <a:avLst/>
          </a:prstGeom>
          <a:noFill/>
          <a:ln>
            <a:noFill/>
          </a:ln>
        </p:spPr>
      </p:pic>
      <p:pic>
        <p:nvPicPr>
          <p:cNvPr id="261" name="Google Shape;261;p42" title="Points scored"/>
          <p:cNvPicPr preferRelativeResize="0"/>
          <p:nvPr/>
        </p:nvPicPr>
        <p:blipFill>
          <a:blip r:embed="rId4">
            <a:alphaModFix/>
          </a:blip>
          <a:stretch>
            <a:fillRect/>
          </a:stretch>
        </p:blipFill>
        <p:spPr>
          <a:xfrm>
            <a:off x="3947800" y="3227300"/>
            <a:ext cx="4230000" cy="33304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Measure 2: Returns to Homelessness</a:t>
            </a:r>
            <a:endParaRPr/>
          </a:p>
        </p:txBody>
      </p:sp>
      <p:sp>
        <p:nvSpPr>
          <p:cNvPr id="267" name="Google Shape;267;p43"/>
          <p:cNvSpPr txBox="1"/>
          <p:nvPr>
            <p:ph idx="1" type="body"/>
          </p:nvPr>
        </p:nvSpPr>
        <p:spPr>
          <a:xfrm>
            <a:off x="311700" y="2411167"/>
            <a:ext cx="3023700" cy="389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US" sz="1200">
                <a:solidFill>
                  <a:schemeClr val="lt1"/>
                </a:solidFill>
              </a:rPr>
              <a:t>Returns to Homelessness within 2 years is trending slightly downward.</a:t>
            </a:r>
            <a:endParaRPr sz="1200">
              <a:solidFill>
                <a:schemeClr val="lt1"/>
              </a:solidFill>
            </a:endParaRPr>
          </a:p>
        </p:txBody>
      </p:sp>
      <p:pic>
        <p:nvPicPr>
          <p:cNvPr id="268" name="Google Shape;268;p43"/>
          <p:cNvPicPr preferRelativeResize="0"/>
          <p:nvPr/>
        </p:nvPicPr>
        <p:blipFill>
          <a:blip r:embed="rId3">
            <a:alphaModFix/>
          </a:blip>
          <a:stretch>
            <a:fillRect/>
          </a:stretch>
        </p:blipFill>
        <p:spPr>
          <a:xfrm>
            <a:off x="3868700" y="1656933"/>
            <a:ext cx="5095224" cy="305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123" name="Google Shape;123;p26"/>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HMIS Advisory Committee Purpose</a:t>
            </a:r>
            <a:endParaRPr b="1" sz="16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HMIS Mission Statement</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Nomination for Official Committee Vice Chair</a:t>
            </a:r>
            <a:endParaRPr b="1" sz="16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Nomination for Official Committee Membe</a:t>
            </a:r>
            <a:r>
              <a:rPr b="1" lang="en-US" sz="1600">
                <a:solidFill>
                  <a:schemeClr val="dk1"/>
                </a:solidFill>
              </a:rPr>
              <a:t>rs</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Charter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Transition Updates</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System Performance Measures</a:t>
            </a:r>
            <a:endParaRPr b="1" sz="1600">
              <a:solidFill>
                <a:schemeClr val="dk1"/>
              </a:solidFill>
            </a:endParaRPr>
          </a:p>
          <a:p>
            <a:pPr indent="-330200" lvl="0" marL="342900" marR="0" rtl="0" algn="l">
              <a:lnSpc>
                <a:spcPct val="150000"/>
              </a:lnSpc>
              <a:spcBef>
                <a:spcPts val="0"/>
              </a:spcBef>
              <a:spcAft>
                <a:spcPts val="0"/>
              </a:spcAft>
              <a:buSzPts val="1600"/>
              <a:buChar char="●"/>
            </a:pPr>
            <a:r>
              <a:rPr b="1" lang="en-US" sz="1600">
                <a:solidFill>
                  <a:schemeClr val="dk1"/>
                </a:solidFill>
              </a:rPr>
              <a:t>Gaither Dashboard Demos</a:t>
            </a:r>
            <a:endParaRPr b="1" sz="1600">
              <a:solidFill>
                <a:schemeClr val="dk1"/>
              </a:solidFill>
            </a:endParaRPr>
          </a:p>
          <a:p>
            <a:pPr indent="-330200" lvl="0" marL="342900" marR="0" rtl="0" algn="l">
              <a:lnSpc>
                <a:spcPct val="150000"/>
              </a:lnSpc>
              <a:spcBef>
                <a:spcPts val="0"/>
              </a:spcBef>
              <a:spcAft>
                <a:spcPts val="0"/>
              </a:spcAft>
              <a:buClr>
                <a:schemeClr val="dk1"/>
              </a:buClr>
              <a:buSzPts val="1600"/>
              <a:buChar char="●"/>
            </a:pPr>
            <a:r>
              <a:rPr b="1" lang="en-US" sz="1600">
                <a:solidFill>
                  <a:schemeClr val="dk1"/>
                </a:solidFill>
              </a:rPr>
              <a:t>Workgroup Updates</a:t>
            </a:r>
            <a:endParaRPr b="1" sz="1600">
              <a:solidFill>
                <a:schemeClr val="dk1"/>
              </a:solidFill>
            </a:endParaRPr>
          </a:p>
          <a:p>
            <a:pPr indent="-330200" lvl="0" marL="342900" rtl="0" algn="l">
              <a:lnSpc>
                <a:spcPct val="150000"/>
              </a:lnSpc>
              <a:spcBef>
                <a:spcPts val="640"/>
              </a:spcBef>
              <a:spcAft>
                <a:spcPts val="0"/>
              </a:spcAft>
              <a:buSzPts val="1600"/>
              <a:buChar char="●"/>
            </a:pPr>
            <a:r>
              <a:rPr b="1" lang="en-US" sz="1600">
                <a:solidFill>
                  <a:schemeClr val="dk1"/>
                </a:solidFill>
              </a:rPr>
              <a:t>HMIS Training &amp; Support</a:t>
            </a:r>
            <a:endParaRPr b="1" sz="1600">
              <a:solidFill>
                <a:schemeClr val="dk1"/>
              </a:solidFill>
            </a:endParaRPr>
          </a:p>
          <a:p>
            <a:pPr indent="0" lvl="0" marL="342900" rtl="0" algn="l">
              <a:lnSpc>
                <a:spcPct val="150000"/>
              </a:lnSpc>
              <a:spcBef>
                <a:spcPts val="640"/>
              </a:spcBef>
              <a:spcAft>
                <a:spcPts val="0"/>
              </a:spcAft>
              <a:buNone/>
            </a:pPr>
            <a:r>
              <a:t/>
            </a:r>
            <a:endParaRPr b="1" sz="1600">
              <a:solidFill>
                <a:schemeClr val="dk1"/>
              </a:solidFill>
            </a:endParaRPr>
          </a:p>
          <a:p>
            <a:pPr indent="0" lvl="0" marL="0" rtl="0" algn="l">
              <a:lnSpc>
                <a:spcPct val="150000"/>
              </a:lnSpc>
              <a:spcBef>
                <a:spcPts val="640"/>
              </a:spcBef>
              <a:spcAft>
                <a:spcPts val="0"/>
              </a:spcAft>
              <a:buNone/>
            </a:pPr>
            <a:r>
              <a:t/>
            </a:r>
            <a:endParaRPr b="1" sz="1300">
              <a:solidFill>
                <a:schemeClr val="dk1"/>
              </a:solidFill>
            </a:endParaRPr>
          </a:p>
          <a:p>
            <a:pPr indent="-304800" lvl="0" marL="342900" rtl="0" algn="l">
              <a:lnSpc>
                <a:spcPct val="150000"/>
              </a:lnSpc>
              <a:spcBef>
                <a:spcPts val="640"/>
              </a:spcBef>
              <a:spcAft>
                <a:spcPts val="0"/>
              </a:spcAft>
              <a:buClr>
                <a:schemeClr val="dk1"/>
              </a:buClr>
              <a:buSzPts val="1200"/>
              <a:buChar char="●"/>
            </a:pPr>
            <a:r>
              <a:rPr b="1" lang="en-US" sz="1600"/>
              <a:t>Q &amp; A</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4"/>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Measure 3: Number of Homeless Persons</a:t>
            </a:r>
            <a:endParaRPr sz="2400"/>
          </a:p>
        </p:txBody>
      </p:sp>
      <p:sp>
        <p:nvSpPr>
          <p:cNvPr id="274" name="Google Shape;274;p44"/>
          <p:cNvSpPr txBox="1"/>
          <p:nvPr>
            <p:ph idx="1" type="body"/>
          </p:nvPr>
        </p:nvSpPr>
        <p:spPr>
          <a:xfrm>
            <a:off x="311700" y="2411167"/>
            <a:ext cx="3127500" cy="39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lt1"/>
                </a:solidFill>
              </a:rPr>
              <a:t>Annual Count</a:t>
            </a:r>
            <a:endParaRPr sz="1200">
              <a:solidFill>
                <a:schemeClr val="lt1"/>
              </a:solidFill>
            </a:endParaRPr>
          </a:p>
          <a:p>
            <a:pPr indent="0" lvl="0" marL="0" rtl="0" algn="l">
              <a:spcBef>
                <a:spcPts val="1600"/>
              </a:spcBef>
              <a:spcAft>
                <a:spcPts val="1600"/>
              </a:spcAft>
              <a:buNone/>
            </a:pPr>
            <a:r>
              <a:rPr lang="en-US" sz="1200">
                <a:solidFill>
                  <a:schemeClr val="lt1"/>
                </a:solidFill>
              </a:rPr>
              <a:t>The number of people experiencing homelessness in Emergency Shelters and Transitional Housing  has decreased over time, this is likely due to capacity changes in response to the pandemic.</a:t>
            </a:r>
            <a:endParaRPr sz="1200">
              <a:solidFill>
                <a:schemeClr val="lt1"/>
              </a:solidFill>
            </a:endParaRPr>
          </a:p>
        </p:txBody>
      </p:sp>
      <p:pic>
        <p:nvPicPr>
          <p:cNvPr id="275" name="Google Shape;275;p44"/>
          <p:cNvPicPr preferRelativeResize="0"/>
          <p:nvPr/>
        </p:nvPicPr>
        <p:blipFill>
          <a:blip r:embed="rId3">
            <a:alphaModFix/>
          </a:blip>
          <a:stretch>
            <a:fillRect/>
          </a:stretch>
        </p:blipFill>
        <p:spPr>
          <a:xfrm>
            <a:off x="3810425" y="1091267"/>
            <a:ext cx="5296551" cy="3177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5"/>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Measure 4: Increases in Income</a:t>
            </a:r>
            <a:endParaRPr sz="2400"/>
          </a:p>
        </p:txBody>
      </p:sp>
      <p:sp>
        <p:nvSpPr>
          <p:cNvPr id="281" name="Google Shape;281;p45"/>
          <p:cNvSpPr txBox="1"/>
          <p:nvPr>
            <p:ph idx="1" type="body"/>
          </p:nvPr>
        </p:nvSpPr>
        <p:spPr>
          <a:xfrm>
            <a:off x="311700" y="2312800"/>
            <a:ext cx="3127500" cy="39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rPr>
              <a:t>“Stayers” are people still enrolled in RRH and PSH projects, 48% increased some form of income.</a:t>
            </a:r>
            <a:endParaRPr b="1" sz="1200">
              <a:solidFill>
                <a:schemeClr val="lt1"/>
              </a:solidFill>
            </a:endParaRPr>
          </a:p>
          <a:p>
            <a:pPr indent="0" lvl="0" marL="0" rtl="0" algn="l">
              <a:spcBef>
                <a:spcPts val="1600"/>
              </a:spcBef>
              <a:spcAft>
                <a:spcPts val="0"/>
              </a:spcAft>
              <a:buNone/>
            </a:pPr>
            <a:r>
              <a:rPr lang="en-US" sz="1200">
                <a:solidFill>
                  <a:schemeClr val="lt1"/>
                </a:solidFill>
              </a:rPr>
              <a:t>“Leavers” are people who have left RRH and PSH projects, 35% increased some form of income.</a:t>
            </a:r>
            <a:endParaRPr b="1" sz="1200">
              <a:solidFill>
                <a:schemeClr val="lt1"/>
              </a:solidFill>
            </a:endParaRPr>
          </a:p>
          <a:p>
            <a:pPr indent="0" lvl="0" marL="0" rtl="0" algn="l">
              <a:spcBef>
                <a:spcPts val="1600"/>
              </a:spcBef>
              <a:spcAft>
                <a:spcPts val="0"/>
              </a:spcAft>
              <a:buNone/>
            </a:pPr>
            <a:r>
              <a:rPr lang="en-US" sz="1200">
                <a:solidFill>
                  <a:schemeClr val="lt1"/>
                </a:solidFill>
              </a:rPr>
              <a:t>“Non-Employment” income is SSI, SSDI, TANF, and other resources.</a:t>
            </a:r>
            <a:br>
              <a:rPr lang="en-US" sz="1200">
                <a:solidFill>
                  <a:schemeClr val="lt1"/>
                </a:solidFill>
              </a:rPr>
            </a:br>
            <a:br>
              <a:rPr lang="en-US" sz="1200">
                <a:solidFill>
                  <a:schemeClr val="lt1"/>
                </a:solidFill>
              </a:rPr>
            </a:br>
            <a:r>
              <a:rPr lang="en-US">
                <a:solidFill>
                  <a:schemeClr val="lt1"/>
                </a:solidFill>
              </a:rPr>
              <a:t>HMIS coordinated efforts to improve the quality of data over time through training, refreshers, monitoring, and workshops.</a:t>
            </a:r>
            <a:endParaRPr sz="1200">
              <a:solidFill>
                <a:schemeClr val="lt1"/>
              </a:solidFill>
            </a:endParaRPr>
          </a:p>
          <a:p>
            <a:pPr indent="0" lvl="0" marL="457200" rtl="0" algn="l">
              <a:spcBef>
                <a:spcPts val="1600"/>
              </a:spcBef>
              <a:spcAft>
                <a:spcPts val="1600"/>
              </a:spcAft>
              <a:buNone/>
            </a:pPr>
            <a:r>
              <a:t/>
            </a:r>
            <a:endParaRPr sz="1200"/>
          </a:p>
        </p:txBody>
      </p:sp>
      <p:pic>
        <p:nvPicPr>
          <p:cNvPr id="282" name="Google Shape;282;p45" title="Chart"/>
          <p:cNvPicPr preferRelativeResize="0"/>
          <p:nvPr/>
        </p:nvPicPr>
        <p:blipFill>
          <a:blip r:embed="rId3">
            <a:alphaModFix/>
          </a:blip>
          <a:stretch>
            <a:fillRect/>
          </a:stretch>
        </p:blipFill>
        <p:spPr>
          <a:xfrm>
            <a:off x="4359025" y="55167"/>
            <a:ext cx="4357551" cy="3299867"/>
          </a:xfrm>
          <a:prstGeom prst="rect">
            <a:avLst/>
          </a:prstGeom>
          <a:noFill/>
          <a:ln>
            <a:noFill/>
          </a:ln>
        </p:spPr>
      </p:pic>
      <p:pic>
        <p:nvPicPr>
          <p:cNvPr id="283" name="Google Shape;283;p45" title="Chart"/>
          <p:cNvPicPr preferRelativeResize="0"/>
          <p:nvPr/>
        </p:nvPicPr>
        <p:blipFill>
          <a:blip r:embed="rId4">
            <a:alphaModFix/>
          </a:blip>
          <a:stretch>
            <a:fillRect/>
          </a:stretch>
        </p:blipFill>
        <p:spPr>
          <a:xfrm>
            <a:off x="4449263" y="3355033"/>
            <a:ext cx="4177074" cy="2582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6"/>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Measure 5: Number of Persons who Become Homeless for the First Time</a:t>
            </a:r>
            <a:endParaRPr sz="2200"/>
          </a:p>
        </p:txBody>
      </p:sp>
      <p:sp>
        <p:nvSpPr>
          <p:cNvPr id="289" name="Google Shape;289;p46"/>
          <p:cNvSpPr txBox="1"/>
          <p:nvPr>
            <p:ph idx="1" type="body"/>
          </p:nvPr>
        </p:nvSpPr>
        <p:spPr>
          <a:xfrm>
            <a:off x="311700" y="2411167"/>
            <a:ext cx="3127500" cy="39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lt1"/>
              </a:solidFill>
            </a:endParaRPr>
          </a:p>
          <a:p>
            <a:pPr indent="0" lvl="0" marL="0" rtl="0" algn="l">
              <a:spcBef>
                <a:spcPts val="1600"/>
              </a:spcBef>
              <a:spcAft>
                <a:spcPts val="0"/>
              </a:spcAft>
              <a:buNone/>
            </a:pPr>
            <a:r>
              <a:rPr lang="en-US" sz="1200">
                <a:solidFill>
                  <a:schemeClr val="lt1"/>
                </a:solidFill>
              </a:rPr>
              <a:t>Percentage Newly Homeless:</a:t>
            </a:r>
            <a:endParaRPr sz="1200">
              <a:solidFill>
                <a:schemeClr val="lt1"/>
              </a:solidFill>
            </a:endParaRPr>
          </a:p>
          <a:p>
            <a:pPr indent="-304800" lvl="0" marL="457200" rtl="0" algn="l">
              <a:spcBef>
                <a:spcPts val="1600"/>
              </a:spcBef>
              <a:spcAft>
                <a:spcPts val="0"/>
              </a:spcAft>
              <a:buClr>
                <a:schemeClr val="lt1"/>
              </a:buClr>
              <a:buSzPts val="1200"/>
              <a:buChar char="-"/>
            </a:pPr>
            <a:r>
              <a:rPr lang="en-US" sz="1200">
                <a:solidFill>
                  <a:schemeClr val="lt1"/>
                </a:solidFill>
              </a:rPr>
              <a:t>This is a proportion of the total persons served that are considered newly homeless</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This measure has remained stable over the last few years, with a slight increase in 2021</a:t>
            </a:r>
            <a:endParaRPr sz="1200">
              <a:solidFill>
                <a:schemeClr val="lt1"/>
              </a:solidFill>
            </a:endParaRPr>
          </a:p>
          <a:p>
            <a:pPr indent="0" lvl="0" marL="457200" rtl="0" algn="l">
              <a:spcBef>
                <a:spcPts val="1600"/>
              </a:spcBef>
              <a:spcAft>
                <a:spcPts val="1600"/>
              </a:spcAft>
              <a:buNone/>
            </a:pPr>
            <a:r>
              <a:rPr lang="en-US" sz="1000"/>
              <a:t>first time.</a:t>
            </a:r>
            <a:endParaRPr sz="1000"/>
          </a:p>
        </p:txBody>
      </p:sp>
      <p:pic>
        <p:nvPicPr>
          <p:cNvPr id="290" name="Google Shape;290;p46"/>
          <p:cNvPicPr preferRelativeResize="0"/>
          <p:nvPr/>
        </p:nvPicPr>
        <p:blipFill>
          <a:blip r:embed="rId3">
            <a:alphaModFix/>
          </a:blip>
          <a:stretch>
            <a:fillRect/>
          </a:stretch>
        </p:blipFill>
        <p:spPr>
          <a:xfrm>
            <a:off x="3864200" y="1518767"/>
            <a:ext cx="5033550" cy="3020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7"/>
          <p:cNvSpPr txBox="1"/>
          <p:nvPr>
            <p:ph type="title"/>
          </p:nvPr>
        </p:nvSpPr>
        <p:spPr>
          <a:xfrm>
            <a:off x="311700" y="344400"/>
            <a:ext cx="3127500" cy="15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000"/>
              <a:t>Measure 7: Permanent Housing Placement &amp; Retention</a:t>
            </a:r>
            <a:endParaRPr sz="2000"/>
          </a:p>
        </p:txBody>
      </p:sp>
      <p:sp>
        <p:nvSpPr>
          <p:cNvPr id="296" name="Google Shape;296;p47"/>
          <p:cNvSpPr txBox="1"/>
          <p:nvPr>
            <p:ph idx="1" type="body"/>
          </p:nvPr>
        </p:nvSpPr>
        <p:spPr>
          <a:xfrm>
            <a:off x="311700" y="1947700"/>
            <a:ext cx="3127500" cy="466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lt1"/>
                </a:solidFill>
              </a:rPr>
              <a:t>SO Exits to Temp or PH:</a:t>
            </a:r>
            <a:endParaRPr b="1" sz="1200">
              <a:solidFill>
                <a:schemeClr val="lt1"/>
              </a:solidFill>
            </a:endParaRPr>
          </a:p>
          <a:p>
            <a:pPr indent="-304800" lvl="0" marL="457200" rtl="0" algn="l">
              <a:spcBef>
                <a:spcPts val="1600"/>
              </a:spcBef>
              <a:spcAft>
                <a:spcPts val="0"/>
              </a:spcAft>
              <a:buClr>
                <a:schemeClr val="lt1"/>
              </a:buClr>
              <a:buSzPts val="1200"/>
              <a:buChar char="-"/>
            </a:pPr>
            <a:r>
              <a:rPr lang="en-US" sz="1200">
                <a:solidFill>
                  <a:schemeClr val="lt1"/>
                </a:solidFill>
              </a:rPr>
              <a:t>34% exited to a temporary destination (such as shelter or an institutional setting)</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23% exited to permanent housing</a:t>
            </a:r>
            <a:endParaRPr sz="1200">
              <a:solidFill>
                <a:schemeClr val="lt1"/>
              </a:solidFill>
            </a:endParaRPr>
          </a:p>
          <a:p>
            <a:pPr indent="0" lvl="0" marL="0" rtl="0" algn="l">
              <a:spcBef>
                <a:spcPts val="1600"/>
              </a:spcBef>
              <a:spcAft>
                <a:spcPts val="0"/>
              </a:spcAft>
              <a:buNone/>
            </a:pPr>
            <a:r>
              <a:rPr b="1" lang="en-US" sz="1200">
                <a:solidFill>
                  <a:schemeClr val="lt1"/>
                </a:solidFill>
              </a:rPr>
              <a:t>ES, TH, and RRH Exits:</a:t>
            </a:r>
            <a:endParaRPr b="1" sz="1200">
              <a:solidFill>
                <a:schemeClr val="lt1"/>
              </a:solidFill>
            </a:endParaRPr>
          </a:p>
          <a:p>
            <a:pPr indent="-304800" lvl="0" marL="457200" rtl="0" algn="l">
              <a:spcBef>
                <a:spcPts val="1600"/>
              </a:spcBef>
              <a:spcAft>
                <a:spcPts val="0"/>
              </a:spcAft>
              <a:buClr>
                <a:schemeClr val="lt1"/>
              </a:buClr>
              <a:buSzPts val="1200"/>
              <a:buChar char="-"/>
            </a:pPr>
            <a:r>
              <a:rPr lang="en-US" sz="1200">
                <a:solidFill>
                  <a:schemeClr val="lt1"/>
                </a:solidFill>
              </a:rPr>
              <a:t>Most permanent housing exits are from RRH</a:t>
            </a:r>
            <a:endParaRPr sz="1200">
              <a:solidFill>
                <a:schemeClr val="lt1"/>
              </a:solidFill>
            </a:endParaRPr>
          </a:p>
          <a:p>
            <a:pPr indent="0" lvl="0" marL="0" rtl="0" algn="l">
              <a:spcBef>
                <a:spcPts val="1600"/>
              </a:spcBef>
              <a:spcAft>
                <a:spcPts val="0"/>
              </a:spcAft>
              <a:buNone/>
            </a:pPr>
            <a:r>
              <a:rPr b="1" lang="en-US" sz="1200">
                <a:solidFill>
                  <a:schemeClr val="lt1"/>
                </a:solidFill>
              </a:rPr>
              <a:t>PSH Retention</a:t>
            </a:r>
            <a:endParaRPr b="1" sz="1200">
              <a:solidFill>
                <a:schemeClr val="lt1"/>
              </a:solidFill>
            </a:endParaRPr>
          </a:p>
          <a:p>
            <a:pPr indent="-304800" lvl="0" marL="457200" rtl="0" algn="l">
              <a:spcBef>
                <a:spcPts val="1600"/>
              </a:spcBef>
              <a:spcAft>
                <a:spcPts val="0"/>
              </a:spcAft>
              <a:buClr>
                <a:schemeClr val="lt1"/>
              </a:buClr>
              <a:buSzPts val="1200"/>
              <a:buChar char="-"/>
            </a:pPr>
            <a:r>
              <a:rPr lang="en-US" sz="1200">
                <a:solidFill>
                  <a:schemeClr val="lt1"/>
                </a:solidFill>
              </a:rPr>
              <a:t>Retention remained stable and high for PSH projects </a:t>
            </a:r>
            <a:endParaRPr sz="1200">
              <a:solidFill>
                <a:schemeClr val="lt1"/>
              </a:solidFill>
            </a:endParaRPr>
          </a:p>
          <a:p>
            <a:pPr indent="0" lvl="0" marL="0" rtl="0" algn="l">
              <a:spcBef>
                <a:spcPts val="1600"/>
              </a:spcBef>
              <a:spcAft>
                <a:spcPts val="1600"/>
              </a:spcAft>
              <a:buNone/>
            </a:pPr>
            <a:r>
              <a:t/>
            </a:r>
            <a:endParaRPr sz="1200"/>
          </a:p>
        </p:txBody>
      </p:sp>
      <p:pic>
        <p:nvPicPr>
          <p:cNvPr id="297" name="Google Shape;297;p47"/>
          <p:cNvPicPr preferRelativeResize="0"/>
          <p:nvPr/>
        </p:nvPicPr>
        <p:blipFill>
          <a:blip r:embed="rId3">
            <a:alphaModFix/>
          </a:blip>
          <a:stretch>
            <a:fillRect/>
          </a:stretch>
        </p:blipFill>
        <p:spPr>
          <a:xfrm>
            <a:off x="4336825" y="69100"/>
            <a:ext cx="4285026" cy="2571025"/>
          </a:xfrm>
          <a:prstGeom prst="rect">
            <a:avLst/>
          </a:prstGeom>
          <a:noFill/>
          <a:ln>
            <a:noFill/>
          </a:ln>
        </p:spPr>
      </p:pic>
      <p:pic>
        <p:nvPicPr>
          <p:cNvPr id="298" name="Google Shape;298;p47"/>
          <p:cNvPicPr preferRelativeResize="0"/>
          <p:nvPr/>
        </p:nvPicPr>
        <p:blipFill>
          <a:blip r:embed="rId4">
            <a:alphaModFix/>
          </a:blip>
          <a:stretch>
            <a:fillRect/>
          </a:stretch>
        </p:blipFill>
        <p:spPr>
          <a:xfrm>
            <a:off x="4529250" y="3429000"/>
            <a:ext cx="4166601" cy="2499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8"/>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Data Quality 2018-2021</a:t>
            </a:r>
            <a:endParaRPr sz="2200"/>
          </a:p>
        </p:txBody>
      </p:sp>
      <p:sp>
        <p:nvSpPr>
          <p:cNvPr id="304" name="Google Shape;304;p48"/>
          <p:cNvSpPr txBox="1"/>
          <p:nvPr>
            <p:ph idx="1" type="body"/>
          </p:nvPr>
        </p:nvSpPr>
        <p:spPr>
          <a:xfrm>
            <a:off x="311700" y="2411167"/>
            <a:ext cx="3127500" cy="39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lt1"/>
                </a:solidFill>
              </a:rPr>
              <a:t>Destination Error Rate as a Measure of Data Quality:</a:t>
            </a:r>
            <a:endParaRPr b="1" sz="1200">
              <a:solidFill>
                <a:schemeClr val="lt1"/>
              </a:solidFill>
            </a:endParaRPr>
          </a:p>
          <a:p>
            <a:pPr indent="-304800" lvl="0" marL="457200" rtl="0" algn="l">
              <a:spcBef>
                <a:spcPts val="1600"/>
              </a:spcBef>
              <a:spcAft>
                <a:spcPts val="0"/>
              </a:spcAft>
              <a:buClr>
                <a:schemeClr val="lt1"/>
              </a:buClr>
              <a:buSzPts val="1200"/>
              <a:buChar char="-"/>
            </a:pPr>
            <a:r>
              <a:rPr lang="en-US" sz="1200">
                <a:solidFill>
                  <a:schemeClr val="lt1"/>
                </a:solidFill>
              </a:rPr>
              <a:t>All projects </a:t>
            </a:r>
            <a:r>
              <a:rPr lang="en-US" sz="1200">
                <a:solidFill>
                  <a:schemeClr val="lt1"/>
                </a:solidFill>
              </a:rPr>
              <a:t>have</a:t>
            </a:r>
            <a:r>
              <a:rPr lang="en-US" sz="1200">
                <a:solidFill>
                  <a:schemeClr val="lt1"/>
                </a:solidFill>
              </a:rPr>
              <a:t> a positive trend of data quality (lower error % over time)</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Street Outreach projects have the most improvement</a:t>
            </a:r>
            <a:endParaRPr sz="1200">
              <a:solidFill>
                <a:schemeClr val="lt1"/>
              </a:solidFill>
            </a:endParaRPr>
          </a:p>
          <a:p>
            <a:pPr indent="0" lvl="0" marL="457200" rtl="0" algn="l">
              <a:spcBef>
                <a:spcPts val="1600"/>
              </a:spcBef>
              <a:spcAft>
                <a:spcPts val="1600"/>
              </a:spcAft>
              <a:buNone/>
            </a:pPr>
            <a:r>
              <a:t/>
            </a:r>
            <a:endParaRPr sz="1200">
              <a:solidFill>
                <a:schemeClr val="lt1"/>
              </a:solidFill>
            </a:endParaRPr>
          </a:p>
        </p:txBody>
      </p:sp>
      <p:pic>
        <p:nvPicPr>
          <p:cNvPr id="305" name="Google Shape;305;p48"/>
          <p:cNvPicPr preferRelativeResize="0"/>
          <p:nvPr/>
        </p:nvPicPr>
        <p:blipFill>
          <a:blip r:embed="rId3">
            <a:alphaModFix/>
          </a:blip>
          <a:stretch>
            <a:fillRect/>
          </a:stretch>
        </p:blipFill>
        <p:spPr>
          <a:xfrm>
            <a:off x="3810125" y="1091300"/>
            <a:ext cx="5289475" cy="3177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9"/>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Gaither Dashboard Demos</a:t>
            </a:r>
            <a:r>
              <a:rPr lang="en-US"/>
              <a:t> </a:t>
            </a:r>
            <a:endParaRPr/>
          </a:p>
        </p:txBody>
      </p:sp>
      <p:sp>
        <p:nvSpPr>
          <p:cNvPr id="311" name="Google Shape;311;p49"/>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Summary Dashboard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0"/>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Workgroup Updates</a:t>
            </a:r>
            <a:endParaRPr/>
          </a:p>
        </p:txBody>
      </p:sp>
      <p:sp>
        <p:nvSpPr>
          <p:cNvPr id="317" name="Google Shape;317;p50"/>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Data Quality Workgroup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Data Quality Workgroup</a:t>
            </a:r>
            <a:endParaRPr b="1" sz="3600">
              <a:solidFill>
                <a:srgbClr val="002060"/>
              </a:solidFill>
              <a:latin typeface="Cabin"/>
              <a:ea typeface="Cabin"/>
              <a:cs typeface="Cabin"/>
              <a:sym typeface="Cabin"/>
            </a:endParaRPr>
          </a:p>
        </p:txBody>
      </p:sp>
      <p:sp>
        <p:nvSpPr>
          <p:cNvPr id="323" name="Google Shape;323;p5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55600" lvl="0" marL="457200" marR="0" rtl="0" algn="l">
              <a:lnSpc>
                <a:spcPct val="100000"/>
              </a:lnSpc>
              <a:spcBef>
                <a:spcPts val="360"/>
              </a:spcBef>
              <a:spcAft>
                <a:spcPts val="0"/>
              </a:spcAft>
              <a:buSzPts val="2000"/>
              <a:buChar char="●"/>
            </a:pPr>
            <a:r>
              <a:rPr lang="en-US" sz="2000"/>
              <a:t>Meets monthly on the third Wednesday of the month</a:t>
            </a:r>
            <a:endParaRPr sz="2000"/>
          </a:p>
          <a:p>
            <a:pPr indent="-355600" lvl="0" marL="457200" marR="0" rtl="0" algn="l">
              <a:lnSpc>
                <a:spcPct val="100000"/>
              </a:lnSpc>
              <a:spcBef>
                <a:spcPts val="0"/>
              </a:spcBef>
              <a:spcAft>
                <a:spcPts val="0"/>
              </a:spcAft>
              <a:buSzPts val="2000"/>
              <a:buChar char="●"/>
            </a:pPr>
            <a:r>
              <a:rPr lang="en-US" sz="2000"/>
              <a:t>Discuss data trends for the previous month</a:t>
            </a:r>
            <a:endParaRPr sz="2000"/>
          </a:p>
          <a:p>
            <a:pPr indent="-355600" lvl="0" marL="457200" marR="0" rtl="0" algn="l">
              <a:lnSpc>
                <a:spcPct val="100000"/>
              </a:lnSpc>
              <a:spcBef>
                <a:spcPts val="0"/>
              </a:spcBef>
              <a:spcAft>
                <a:spcPts val="0"/>
              </a:spcAft>
              <a:buSzPts val="2000"/>
              <a:buChar char="●"/>
            </a:pPr>
            <a:r>
              <a:rPr lang="en-US" sz="2000"/>
              <a:t>Develop mitigation strategies to reduce error rates</a:t>
            </a:r>
            <a:endParaRPr sz="2000"/>
          </a:p>
          <a:p>
            <a:pPr indent="0" lvl="0" marL="0" marR="0" rtl="0" algn="l">
              <a:lnSpc>
                <a:spcPct val="100000"/>
              </a:lnSpc>
              <a:spcBef>
                <a:spcPts val="360"/>
              </a:spcBef>
              <a:spcAft>
                <a:spcPts val="0"/>
              </a:spcAft>
              <a:buNone/>
            </a:pPr>
            <a:r>
              <a:t/>
            </a:r>
            <a:endParaRPr sz="2000"/>
          </a:p>
          <a:p>
            <a:pPr indent="-355600" lvl="0" marL="457200" marR="0" rtl="0" algn="l">
              <a:lnSpc>
                <a:spcPct val="100000"/>
              </a:lnSpc>
              <a:spcBef>
                <a:spcPts val="360"/>
              </a:spcBef>
              <a:spcAft>
                <a:spcPts val="0"/>
              </a:spcAft>
              <a:buSzPts val="2000"/>
              <a:buChar char="●"/>
            </a:pPr>
            <a:r>
              <a:rPr lang="en-US" sz="2000"/>
              <a:t>Meeting 2/16/22</a:t>
            </a:r>
            <a:endParaRPr sz="2000"/>
          </a:p>
          <a:p>
            <a:pPr indent="-355600" lvl="1" marL="914400" marR="0" rtl="0" algn="l">
              <a:lnSpc>
                <a:spcPct val="100000"/>
              </a:lnSpc>
              <a:spcBef>
                <a:spcPts val="0"/>
              </a:spcBef>
              <a:spcAft>
                <a:spcPts val="0"/>
              </a:spcAft>
              <a:buSzPts val="2000"/>
              <a:buChar char="○"/>
            </a:pPr>
            <a:r>
              <a:rPr lang="en-US" sz="2000"/>
              <a:t>Discussed </a:t>
            </a:r>
            <a:r>
              <a:rPr lang="en-US" sz="2000"/>
              <a:t>method</a:t>
            </a:r>
            <a:r>
              <a:rPr lang="en-US" sz="2000"/>
              <a:t> behind developing data quality benchmarks and scoring (weight scale)</a:t>
            </a:r>
            <a:endParaRPr sz="2000"/>
          </a:p>
          <a:p>
            <a:pPr indent="-355600" lvl="1" marL="914400" marR="0" rtl="0" algn="l">
              <a:lnSpc>
                <a:spcPct val="100000"/>
              </a:lnSpc>
              <a:spcBef>
                <a:spcPts val="0"/>
              </a:spcBef>
              <a:spcAft>
                <a:spcPts val="0"/>
              </a:spcAft>
              <a:buSzPts val="2000"/>
              <a:buChar char="○"/>
            </a:pPr>
            <a:r>
              <a:rPr lang="en-US" sz="2000"/>
              <a:t>Discussed overall CoC scores and data quality improvement</a:t>
            </a:r>
            <a:endParaRPr sz="2000"/>
          </a:p>
        </p:txBody>
      </p:sp>
      <p:pic>
        <p:nvPicPr>
          <p:cNvPr id="324" name="Google Shape;324;p51"/>
          <p:cNvPicPr preferRelativeResize="0"/>
          <p:nvPr/>
        </p:nvPicPr>
        <p:blipFill rotWithShape="1">
          <a:blip r:embed="rId3">
            <a:alphaModFix/>
          </a:blip>
          <a:srcRect b="0" l="0" r="2334" t="0"/>
          <a:stretch/>
        </p:blipFill>
        <p:spPr>
          <a:xfrm>
            <a:off x="5088900" y="4287975"/>
            <a:ext cx="3797250" cy="2479050"/>
          </a:xfrm>
          <a:prstGeom prst="rect">
            <a:avLst/>
          </a:prstGeom>
          <a:noFill/>
          <a:ln>
            <a:noFill/>
          </a:ln>
        </p:spPr>
      </p:pic>
      <p:pic>
        <p:nvPicPr>
          <p:cNvPr id="325" name="Google Shape;325;p51"/>
          <p:cNvPicPr preferRelativeResize="0"/>
          <p:nvPr/>
        </p:nvPicPr>
        <p:blipFill rotWithShape="1">
          <a:blip r:embed="rId4">
            <a:alphaModFix/>
          </a:blip>
          <a:srcRect b="0" l="0" r="1594" t="0"/>
          <a:stretch/>
        </p:blipFill>
        <p:spPr>
          <a:xfrm>
            <a:off x="565650" y="4325725"/>
            <a:ext cx="4047225" cy="2348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2"/>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HMIS Training and Monitoring</a:t>
            </a:r>
            <a:endParaRPr/>
          </a:p>
        </p:txBody>
      </p:sp>
      <p:sp>
        <p:nvSpPr>
          <p:cNvPr id="331" name="Google Shape;331;p52"/>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3"/>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Monitoring</a:t>
            </a:r>
            <a:endParaRPr b="1" sz="2400"/>
          </a:p>
        </p:txBody>
      </p:sp>
      <p:sp>
        <p:nvSpPr>
          <p:cNvPr id="337" name="Google Shape;337;p53"/>
          <p:cNvSpPr txBox="1"/>
          <p:nvPr>
            <p:ph idx="1" type="body"/>
          </p:nvPr>
        </p:nvSpPr>
        <p:spPr>
          <a:xfrm>
            <a:off x="960075" y="1417650"/>
            <a:ext cx="7506000" cy="50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US" sz="2400"/>
              <a:t>What to expect?</a:t>
            </a:r>
            <a:endParaRPr b="1" sz="2400"/>
          </a:p>
          <a:p>
            <a:pPr indent="-355600" lvl="0" marL="457200" marR="0" rtl="0" algn="l">
              <a:lnSpc>
                <a:spcPct val="100000"/>
              </a:lnSpc>
              <a:spcBef>
                <a:spcPts val="1000"/>
              </a:spcBef>
              <a:spcAft>
                <a:spcPts val="0"/>
              </a:spcAft>
              <a:buSzPts val="2000"/>
              <a:buChar char="●"/>
            </a:pPr>
            <a:r>
              <a:rPr lang="en-US" sz="2000"/>
              <a:t>Data Quality Monitors Scheduled for 2022</a:t>
            </a:r>
            <a:endParaRPr sz="2000"/>
          </a:p>
          <a:p>
            <a:pPr indent="-228600" lvl="2" marL="1143000" rtl="0" algn="l">
              <a:lnSpc>
                <a:spcPct val="115000"/>
              </a:lnSpc>
              <a:spcBef>
                <a:spcPts val="0"/>
              </a:spcBef>
              <a:spcAft>
                <a:spcPts val="0"/>
              </a:spcAft>
              <a:buSzPts val="1800"/>
              <a:buChar char="■"/>
            </a:pPr>
            <a:r>
              <a:rPr b="1" lang="en-US" sz="1800"/>
              <a:t>Communicated via agency liaisons</a:t>
            </a:r>
            <a:endParaRPr b="1" sz="1800"/>
          </a:p>
          <a:p>
            <a:pPr indent="-228600" lvl="2" marL="1143000" rtl="0" algn="l">
              <a:lnSpc>
                <a:spcPct val="115000"/>
              </a:lnSpc>
              <a:spcBef>
                <a:spcPts val="1000"/>
              </a:spcBef>
              <a:spcAft>
                <a:spcPts val="0"/>
              </a:spcAft>
              <a:buSzPts val="1800"/>
              <a:buChar char="■"/>
            </a:pPr>
            <a:r>
              <a:rPr b="1" lang="en-US" sz="1800"/>
              <a:t>Primarily focuses on the CoC APR</a:t>
            </a:r>
            <a:endParaRPr b="1" sz="1800"/>
          </a:p>
          <a:p>
            <a:pPr indent="-285750" lvl="1" marL="742950" rtl="0" algn="l">
              <a:lnSpc>
                <a:spcPct val="115000"/>
              </a:lnSpc>
              <a:spcBef>
                <a:spcPts val="1000"/>
              </a:spcBef>
              <a:spcAft>
                <a:spcPts val="0"/>
              </a:spcAft>
              <a:buSzPts val="1800"/>
              <a:buChar char="○"/>
            </a:pPr>
            <a:r>
              <a:rPr b="1" lang="en-US" sz="1800"/>
              <a:t>Recommendations for improvements and a timeline for addressing data quality issues</a:t>
            </a:r>
            <a:endParaRPr b="1" sz="1800"/>
          </a:p>
          <a:p>
            <a:pPr indent="-285750" lvl="1" marL="742950" rtl="0" algn="l">
              <a:lnSpc>
                <a:spcPct val="115000"/>
              </a:lnSpc>
              <a:spcBef>
                <a:spcPts val="1000"/>
              </a:spcBef>
              <a:spcAft>
                <a:spcPts val="0"/>
              </a:spcAft>
              <a:buSzPts val="1800"/>
              <a:buChar char="○"/>
            </a:pPr>
            <a:r>
              <a:rPr b="1" lang="en-US" sz="1800"/>
              <a:t>Follow up with a scorecard (grading system)</a:t>
            </a:r>
            <a:endParaRPr b="1" sz="1800"/>
          </a:p>
          <a:p>
            <a:pPr indent="-228600" lvl="2" marL="1143000" rtl="0" algn="l">
              <a:lnSpc>
                <a:spcPct val="115000"/>
              </a:lnSpc>
              <a:spcBef>
                <a:spcPts val="1000"/>
              </a:spcBef>
              <a:spcAft>
                <a:spcPts val="0"/>
              </a:spcAft>
              <a:buSzPts val="1800"/>
              <a:buChar char="■"/>
            </a:pPr>
            <a:r>
              <a:rPr b="1" lang="en-US" sz="1800"/>
              <a:t>Would like to publicize on our site</a:t>
            </a:r>
            <a:endParaRPr b="1" sz="1800"/>
          </a:p>
          <a:p>
            <a:pPr indent="0" lvl="0" marL="1143000" rtl="0" algn="l">
              <a:lnSpc>
                <a:spcPct val="115000"/>
              </a:lnSpc>
              <a:spcBef>
                <a:spcPts val="1000"/>
              </a:spcBef>
              <a:spcAft>
                <a:spcPts val="0"/>
              </a:spcAft>
              <a:buNone/>
            </a:pPr>
            <a:r>
              <a:t/>
            </a:r>
            <a:endParaRPr b="1" sz="100"/>
          </a:p>
          <a:p>
            <a:pPr indent="0" lvl="0" marL="0" rtl="0" algn="l">
              <a:lnSpc>
                <a:spcPct val="115000"/>
              </a:lnSpc>
              <a:spcBef>
                <a:spcPts val="1000"/>
              </a:spcBef>
              <a:spcAft>
                <a:spcPts val="0"/>
              </a:spcAft>
              <a:buNone/>
            </a:pPr>
            <a:r>
              <a:rPr i="1" lang="en-US" sz="1900"/>
              <a:t>Interested in sitting in on a DQM? Let us know at </a:t>
            </a:r>
            <a:r>
              <a:rPr i="1" lang="en-US" sz="1900" u="sng">
                <a:solidFill>
                  <a:schemeClr val="hlink"/>
                </a:solidFill>
                <a:hlinkClick r:id="rId3"/>
              </a:rPr>
              <a:t>hmis@hsncfl.org</a:t>
            </a:r>
            <a:r>
              <a:rPr i="1" lang="en-US" sz="1900"/>
              <a:t>!</a:t>
            </a:r>
            <a:endParaRPr i="1" sz="1900"/>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338" name="Google Shape;338;p53">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7"/>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129" name="Google Shape;129;p27"/>
          <p:cNvSpPr txBox="1"/>
          <p:nvPr>
            <p:ph idx="1" type="body"/>
          </p:nvPr>
        </p:nvSpPr>
        <p:spPr>
          <a:xfrm>
            <a:off x="751800" y="2922450"/>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4"/>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344" name="Google Shape;344;p54"/>
          <p:cNvSpPr txBox="1"/>
          <p:nvPr>
            <p:ph idx="1" type="body"/>
          </p:nvPr>
        </p:nvSpPr>
        <p:spPr>
          <a:xfrm>
            <a:off x="759900" y="2928950"/>
            <a:ext cx="7926900" cy="3806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700">
                <a:solidFill>
                  <a:schemeClr val="dk1"/>
                </a:solidFill>
              </a:rPr>
              <a:t>Routine monthly sessions:</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Every Tuesday: HMIS 101 New User Training (9a - 3:30p)</a:t>
            </a:r>
            <a:endParaRPr sz="1700">
              <a:solidFill>
                <a:schemeClr val="dk1"/>
              </a:solidFill>
            </a:endParaRPr>
          </a:p>
          <a:p>
            <a:pPr indent="0" lvl="0" marL="0" rtl="0" algn="l">
              <a:lnSpc>
                <a:spcPct val="115000"/>
              </a:lnSpc>
              <a:spcBef>
                <a:spcPts val="640"/>
              </a:spcBef>
              <a:spcAft>
                <a:spcPts val="0"/>
              </a:spcAft>
              <a:buNone/>
            </a:pPr>
            <a:r>
              <a:rPr i="1" lang="en-US" sz="1700">
                <a:solidFill>
                  <a:schemeClr val="dk1"/>
                </a:solidFill>
                <a:highlight>
                  <a:srgbClr val="FFFF00"/>
                </a:highlight>
              </a:rPr>
              <a:t>We returned to the original training schedule as of February (1st &amp; 3rd Tues)</a:t>
            </a:r>
            <a:endParaRPr i="1" sz="1700">
              <a:solidFill>
                <a:schemeClr val="dk1"/>
              </a:solidFill>
              <a:highlight>
                <a:srgbClr val="FFFF00"/>
              </a:highlight>
            </a:endParaRPr>
          </a:p>
          <a:p>
            <a:pPr indent="0" lvl="0" marL="0" rtl="0" algn="l">
              <a:lnSpc>
                <a:spcPct val="115000"/>
              </a:lnSpc>
              <a:spcBef>
                <a:spcPts val="640"/>
              </a:spcBef>
              <a:spcAft>
                <a:spcPts val="0"/>
              </a:spcAft>
              <a:buNone/>
            </a:pPr>
            <a:r>
              <a:rPr lang="en-US" sz="1700">
                <a:solidFill>
                  <a:schemeClr val="dk1"/>
                </a:solidFill>
              </a:rPr>
              <a:t>1st &amp; 3rd Wednesday: HMIS 101/102 Refreshers</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Thursday: HMIS 101/102/103 Reports Training</a:t>
            </a:r>
            <a:endParaRPr sz="2000">
              <a:solidFill>
                <a:schemeClr val="dk1"/>
              </a:solidFill>
            </a:endParaRPr>
          </a:p>
          <a:p>
            <a:pPr indent="0" lvl="0" marL="0" rtl="0" algn="l">
              <a:lnSpc>
                <a:spcPct val="115000"/>
              </a:lnSpc>
              <a:spcBef>
                <a:spcPts val="640"/>
              </a:spcBef>
              <a:spcAft>
                <a:spcPts val="0"/>
              </a:spcAft>
              <a:buNone/>
            </a:pPr>
            <a:r>
              <a:rPr i="1" lang="en-US" sz="1500">
                <a:solidFill>
                  <a:schemeClr val="dk1"/>
                </a:solidFill>
              </a:rPr>
              <a:t>* Additional training sessions may be requested as needed.</a:t>
            </a:r>
            <a:endParaRPr i="1" sz="1700">
              <a:solidFill>
                <a:schemeClr val="dk1"/>
              </a:solidFill>
            </a:endParaRPr>
          </a:p>
          <a:p>
            <a:pPr indent="0" lvl="0" marL="0" rtl="0" algn="l">
              <a:lnSpc>
                <a:spcPct val="115000"/>
              </a:lnSpc>
              <a:spcBef>
                <a:spcPts val="640"/>
              </a:spcBef>
              <a:spcAft>
                <a:spcPts val="0"/>
              </a:spcAft>
              <a:buNone/>
            </a:pPr>
            <a:r>
              <a:t/>
            </a:r>
            <a:endParaRPr i="1" sz="400">
              <a:solidFill>
                <a:schemeClr val="dk1"/>
              </a:solidFill>
            </a:endParaRPr>
          </a:p>
          <a:p>
            <a:pPr indent="0" lvl="0" marL="0" rtl="0" algn="l">
              <a:lnSpc>
                <a:spcPct val="115000"/>
              </a:lnSpc>
              <a:spcBef>
                <a:spcPts val="640"/>
              </a:spcBef>
              <a:spcAft>
                <a:spcPts val="0"/>
              </a:spcAft>
              <a:buNone/>
            </a:pPr>
            <a:r>
              <a:rPr lang="en-US" sz="1500" u="sng">
                <a:solidFill>
                  <a:schemeClr val="hlink"/>
                </a:solidFill>
                <a:hlinkClick r:id="rId3"/>
              </a:rPr>
              <a:t>Join</a:t>
            </a:r>
            <a:r>
              <a:rPr lang="en-US" sz="1500">
                <a:solidFill>
                  <a:schemeClr val="dk1"/>
                </a:solidFill>
              </a:rPr>
              <a:t> us for our office hours M/W from 1p - 2p for additional one-on-one HMIS support.</a:t>
            </a:r>
            <a:endParaRPr sz="1500">
              <a:solidFill>
                <a:schemeClr val="dk1"/>
              </a:solidFill>
            </a:endParaRPr>
          </a:p>
          <a:p>
            <a:pPr indent="0" lvl="0" marL="0" rtl="0" algn="l">
              <a:lnSpc>
                <a:spcPct val="115000"/>
              </a:lnSpc>
              <a:spcBef>
                <a:spcPts val="640"/>
              </a:spcBef>
              <a:spcAft>
                <a:spcPts val="0"/>
              </a:spcAft>
              <a:buNone/>
            </a:pPr>
            <a:r>
              <a:t/>
            </a:r>
            <a:endParaRPr b="1" sz="400">
              <a:solidFill>
                <a:srgbClr val="FF0000"/>
              </a:solidFill>
            </a:endParaRPr>
          </a:p>
          <a:p>
            <a:pPr indent="0" lvl="0" marL="0" rtl="0" algn="l">
              <a:lnSpc>
                <a:spcPct val="115000"/>
              </a:lnSpc>
              <a:spcBef>
                <a:spcPts val="640"/>
              </a:spcBef>
              <a:spcAft>
                <a:spcPts val="0"/>
              </a:spcAft>
              <a:buNone/>
            </a:pPr>
            <a:r>
              <a:rPr b="1" lang="en-US" sz="1500">
                <a:solidFill>
                  <a:srgbClr val="FF0000"/>
                </a:solidFill>
              </a:rPr>
              <a:t>Reminder:</a:t>
            </a:r>
            <a:r>
              <a:rPr b="1" lang="en-US" sz="1500">
                <a:solidFill>
                  <a:schemeClr val="dk1"/>
                </a:solidFill>
              </a:rPr>
              <a:t> </a:t>
            </a:r>
            <a:endParaRPr b="1" sz="1500">
              <a:solidFill>
                <a:schemeClr val="dk1"/>
              </a:solidFill>
            </a:endParaRPr>
          </a:p>
          <a:p>
            <a:pPr indent="0" lvl="0" marL="0" rtl="0" algn="l">
              <a:lnSpc>
                <a:spcPct val="115000"/>
              </a:lnSpc>
              <a:spcBef>
                <a:spcPts val="640"/>
              </a:spcBef>
              <a:spcAft>
                <a:spcPts val="0"/>
              </a:spcAft>
              <a:buNone/>
            </a:pPr>
            <a:r>
              <a:rPr i="1" lang="en-US" sz="1500">
                <a:solidFill>
                  <a:schemeClr val="dk1"/>
                </a:solidFill>
              </a:rPr>
              <a:t>All </a:t>
            </a:r>
            <a:r>
              <a:rPr b="1" i="1" lang="en-US" sz="1500">
                <a:solidFill>
                  <a:schemeClr val="dk1"/>
                </a:solidFill>
              </a:rPr>
              <a:t>new user</a:t>
            </a:r>
            <a:r>
              <a:rPr i="1" lang="en-US" sz="1500">
                <a:solidFill>
                  <a:schemeClr val="dk1"/>
                </a:solidFill>
              </a:rPr>
              <a:t> training requests must come through the Agency Liaison.</a:t>
            </a:r>
            <a:endParaRPr sz="1600"/>
          </a:p>
          <a:p>
            <a:pPr indent="0" lvl="0" marL="0" rtl="0" algn="l">
              <a:lnSpc>
                <a:spcPct val="115000"/>
              </a:lnSpc>
              <a:spcBef>
                <a:spcPts val="640"/>
              </a:spcBef>
              <a:spcAft>
                <a:spcPts val="0"/>
              </a:spcAft>
              <a:buNone/>
            </a:pPr>
            <a:r>
              <a:t/>
            </a:r>
            <a:endParaRPr i="1"/>
          </a:p>
        </p:txBody>
      </p:sp>
      <p:pic>
        <p:nvPicPr>
          <p:cNvPr id="345" name="Google Shape;345;p54">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pic>
        <p:nvPicPr>
          <p:cNvPr id="346" name="Google Shape;346;p54"/>
          <p:cNvPicPr preferRelativeResize="0"/>
          <p:nvPr/>
        </p:nvPicPr>
        <p:blipFill rotWithShape="1">
          <a:blip r:embed="rId6">
            <a:alphaModFix/>
          </a:blip>
          <a:srcRect b="4480" l="0" r="0" t="-4480"/>
          <a:stretch/>
        </p:blipFill>
        <p:spPr>
          <a:xfrm>
            <a:off x="5395925" y="1109700"/>
            <a:ext cx="2857500" cy="2109800"/>
          </a:xfrm>
          <a:prstGeom prst="rect">
            <a:avLst/>
          </a:prstGeom>
          <a:noFill/>
          <a:ln>
            <a:noFill/>
          </a:ln>
        </p:spPr>
      </p:pic>
      <p:sp>
        <p:nvSpPr>
          <p:cNvPr id="347" name="Google Shape;347;p54"/>
          <p:cNvSpPr txBox="1"/>
          <p:nvPr/>
        </p:nvSpPr>
        <p:spPr>
          <a:xfrm>
            <a:off x="728675" y="1104900"/>
            <a:ext cx="4500600" cy="186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40"/>
              </a:spcBef>
              <a:spcAft>
                <a:spcPts val="0"/>
              </a:spcAft>
              <a:buClr>
                <a:schemeClr val="dk1"/>
              </a:buClr>
              <a:buSzPts val="1100"/>
              <a:buFont typeface="Arial"/>
              <a:buNone/>
            </a:pPr>
            <a:r>
              <a:rPr b="1" lang="en-US" sz="1700">
                <a:solidFill>
                  <a:schemeClr val="dk1"/>
                </a:solidFill>
              </a:rPr>
              <a:t>Updated training request form</a:t>
            </a:r>
            <a:endParaRPr b="1" sz="1700">
              <a:solidFill>
                <a:schemeClr val="dk1"/>
              </a:solidFill>
            </a:endParaRPr>
          </a:p>
          <a:p>
            <a:pPr indent="0" lvl="0" marL="0" rtl="0" algn="l">
              <a:lnSpc>
                <a:spcPct val="115000"/>
              </a:lnSpc>
              <a:spcBef>
                <a:spcPts val="640"/>
              </a:spcBef>
              <a:spcAft>
                <a:spcPts val="0"/>
              </a:spcAft>
              <a:buClr>
                <a:schemeClr val="dk1"/>
              </a:buClr>
              <a:buSzPts val="1100"/>
              <a:buFont typeface="Arial"/>
              <a:buNone/>
            </a:pPr>
            <a:r>
              <a:rPr lang="en-US" sz="1900">
                <a:solidFill>
                  <a:schemeClr val="dk1"/>
                </a:solidFill>
              </a:rPr>
              <a:t>Now, you can simply submit a </a:t>
            </a:r>
            <a:r>
              <a:rPr b="1" i="1" lang="en-US" sz="1900">
                <a:solidFill>
                  <a:schemeClr val="dk1"/>
                </a:solidFill>
              </a:rPr>
              <a:t>New User</a:t>
            </a:r>
            <a:r>
              <a:rPr lang="en-US" sz="1900">
                <a:solidFill>
                  <a:schemeClr val="dk1"/>
                </a:solidFill>
              </a:rPr>
              <a:t> training request by submitting a form directly on the Helpdesk. Select the option: “HMIS Training Ticket form”</a:t>
            </a:r>
            <a:endParaRPr sz="13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5"/>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PIT Count Starts Today!</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353" name="Google Shape;353;p55"/>
          <p:cNvSpPr txBox="1"/>
          <p:nvPr>
            <p:ph idx="1" type="body"/>
          </p:nvPr>
        </p:nvSpPr>
        <p:spPr>
          <a:xfrm>
            <a:off x="725850" y="1527300"/>
            <a:ext cx="7524300" cy="4868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0" rtl="0" algn="l">
              <a:lnSpc>
                <a:spcPct val="90000"/>
              </a:lnSpc>
              <a:spcBef>
                <a:spcPts val="640"/>
              </a:spcBef>
              <a:spcAft>
                <a:spcPts val="0"/>
              </a:spcAft>
              <a:buNone/>
            </a:pPr>
            <a:r>
              <a:rPr lang="en-US" sz="3500"/>
              <a:t>Thank you to all the volunteers.</a:t>
            </a:r>
            <a:endParaRPr sz="3500"/>
          </a:p>
          <a:p>
            <a:pPr indent="0" lvl="0" marL="0" rtl="0" algn="l">
              <a:lnSpc>
                <a:spcPct val="90000"/>
              </a:lnSpc>
              <a:spcBef>
                <a:spcPts val="640"/>
              </a:spcBef>
              <a:spcAft>
                <a:spcPts val="0"/>
              </a:spcAft>
              <a:buNone/>
            </a:pPr>
            <a:r>
              <a:rPr lang="en-US" sz="3500"/>
              <a:t>Be safe.  </a:t>
            </a:r>
            <a:endParaRPr sz="3500"/>
          </a:p>
          <a:p>
            <a:pPr indent="0" lvl="0" marL="0" rtl="0" algn="l">
              <a:lnSpc>
                <a:spcPct val="90000"/>
              </a:lnSpc>
              <a:spcBef>
                <a:spcPts val="640"/>
              </a:spcBef>
              <a:spcAft>
                <a:spcPts val="0"/>
              </a:spcAft>
              <a:buNone/>
            </a:pPr>
            <a:r>
              <a:rPr lang="en-US" sz="3500"/>
              <a:t>Remember COVID protocols.</a:t>
            </a:r>
            <a:endParaRPr sz="3500"/>
          </a:p>
          <a:p>
            <a:pPr indent="0" lvl="0" marL="0" rtl="0" algn="l">
              <a:lnSpc>
                <a:spcPct val="90000"/>
              </a:lnSpc>
              <a:spcBef>
                <a:spcPts val="640"/>
              </a:spcBef>
              <a:spcAft>
                <a:spcPts val="0"/>
              </a:spcAft>
              <a:buNone/>
            </a:pPr>
            <a:r>
              <a:t/>
            </a:r>
            <a:endParaRPr sz="3500"/>
          </a:p>
          <a:p>
            <a:pPr indent="0" lvl="0" marL="0" rtl="0" algn="l">
              <a:lnSpc>
                <a:spcPct val="90000"/>
              </a:lnSpc>
              <a:spcBef>
                <a:spcPts val="640"/>
              </a:spcBef>
              <a:spcAft>
                <a:spcPts val="0"/>
              </a:spcAft>
              <a:buNone/>
            </a:pPr>
            <a:r>
              <a:rPr lang="en-US" sz="3000"/>
              <a:t>CDC County Community Level: </a:t>
            </a:r>
            <a:endParaRPr sz="3000"/>
          </a:p>
          <a:p>
            <a:pPr indent="457200" lvl="0" marL="2743200" rtl="0" algn="l">
              <a:lnSpc>
                <a:spcPct val="90000"/>
              </a:lnSpc>
              <a:spcBef>
                <a:spcPts val="640"/>
              </a:spcBef>
              <a:spcAft>
                <a:spcPts val="0"/>
              </a:spcAft>
              <a:buNone/>
            </a:pPr>
            <a:r>
              <a:rPr lang="en-US" sz="3000"/>
              <a:t>Orange:	</a:t>
            </a:r>
            <a:r>
              <a:rPr lang="en-US" sz="3000">
                <a:solidFill>
                  <a:srgbClr val="F1C232"/>
                </a:solidFill>
              </a:rPr>
              <a:t>MEDIUM</a:t>
            </a:r>
            <a:endParaRPr sz="3000">
              <a:solidFill>
                <a:srgbClr val="F1C232"/>
              </a:solidFill>
            </a:endParaRPr>
          </a:p>
          <a:p>
            <a:pPr indent="457200" lvl="0" marL="2743200" rtl="0" algn="l">
              <a:lnSpc>
                <a:spcPct val="90000"/>
              </a:lnSpc>
              <a:spcBef>
                <a:spcPts val="640"/>
              </a:spcBef>
              <a:spcAft>
                <a:spcPts val="0"/>
              </a:spcAft>
              <a:buNone/>
            </a:pPr>
            <a:r>
              <a:rPr lang="en-US" sz="3000"/>
              <a:t>Osceola:	</a:t>
            </a:r>
            <a:r>
              <a:rPr lang="en-US" sz="3000">
                <a:solidFill>
                  <a:srgbClr val="6AA84F"/>
                </a:solidFill>
              </a:rPr>
              <a:t>LOW</a:t>
            </a:r>
            <a:endParaRPr sz="3000">
              <a:solidFill>
                <a:srgbClr val="6AA84F"/>
              </a:solidFill>
            </a:endParaRPr>
          </a:p>
          <a:p>
            <a:pPr indent="457200" lvl="0" marL="2743200" rtl="0" algn="l">
              <a:lnSpc>
                <a:spcPct val="90000"/>
              </a:lnSpc>
              <a:spcBef>
                <a:spcPts val="640"/>
              </a:spcBef>
              <a:spcAft>
                <a:spcPts val="0"/>
              </a:spcAft>
              <a:buNone/>
            </a:pPr>
            <a:r>
              <a:rPr lang="en-US" sz="3000"/>
              <a:t>Seminole:	</a:t>
            </a:r>
            <a:r>
              <a:rPr lang="en-US" sz="3000">
                <a:solidFill>
                  <a:srgbClr val="F1C232"/>
                </a:solidFill>
              </a:rPr>
              <a:t>MEDIUM</a:t>
            </a:r>
            <a:endParaRPr sz="3000">
              <a:solidFill>
                <a:srgbClr val="F1C232"/>
              </a:solidFill>
            </a:endParaRPr>
          </a:p>
          <a:p>
            <a:pPr indent="0" lvl="0" marL="0" rtl="0" algn="l">
              <a:lnSpc>
                <a:spcPct val="90000"/>
              </a:lnSpc>
              <a:spcBef>
                <a:spcPts val="640"/>
              </a:spcBef>
              <a:spcAft>
                <a:spcPts val="0"/>
              </a:spcAft>
              <a:buNone/>
            </a:pPr>
            <a:r>
              <a:t/>
            </a:r>
            <a:endParaRPr sz="3500"/>
          </a:p>
          <a:p>
            <a:pPr indent="0" lvl="0" marL="342900" rtl="0" algn="ctr">
              <a:lnSpc>
                <a:spcPct val="90000"/>
              </a:lnSpc>
              <a:spcBef>
                <a:spcPts val="640"/>
              </a:spcBef>
              <a:spcAft>
                <a:spcPts val="0"/>
              </a:spcAft>
              <a:buNone/>
            </a:pPr>
            <a:r>
              <a:t/>
            </a:r>
            <a:endParaRPr sz="13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6"/>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359" name="Google Shape;359;p56"/>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 May 10, 2022</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342900" rtl="0" algn="ctr">
              <a:lnSpc>
                <a:spcPct val="90000"/>
              </a:lnSpc>
              <a:spcBef>
                <a:spcPts val="640"/>
              </a:spcBef>
              <a:spcAft>
                <a:spcPts val="0"/>
              </a:spcAft>
              <a:buNone/>
            </a:pPr>
            <a:r>
              <a:t/>
            </a:r>
            <a:endParaRPr sz="1300"/>
          </a:p>
        </p:txBody>
      </p:sp>
      <p:sp>
        <p:nvSpPr>
          <p:cNvPr id="360" name="Google Shape;360;p56"/>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366" name="Google Shape;366;p57"/>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Project Coordinator</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367" name="Google Shape;367;p57"/>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200">
                <a:solidFill>
                  <a:schemeClr val="dk1"/>
                </a:solidFill>
              </a:rPr>
              <a:t>Chuck Vroman</a:t>
            </a:r>
            <a:endParaRPr b="1" sz="2200">
              <a:solidFill>
                <a:schemeClr val="dk1"/>
              </a:solidFill>
            </a:endParaRPr>
          </a:p>
          <a:p>
            <a:pPr indent="0" lvl="0" marL="0" rtl="0" algn="l">
              <a:spcBef>
                <a:spcPts val="360"/>
              </a:spcBef>
              <a:spcAft>
                <a:spcPts val="0"/>
              </a:spcAft>
              <a:buNone/>
            </a:pPr>
            <a:r>
              <a:rPr lang="en-US" sz="2200">
                <a:solidFill>
                  <a:schemeClr val="dk1"/>
                </a:solidFill>
              </a:rPr>
              <a:t>HMIS System Success Specialist</a:t>
            </a:r>
            <a:endParaRPr sz="2200">
              <a:solidFill>
                <a:schemeClr val="dk1"/>
              </a:solidFill>
            </a:endParaRPr>
          </a:p>
          <a:p>
            <a:pPr indent="0" lvl="0" marL="0" rtl="0" algn="l">
              <a:spcBef>
                <a:spcPts val="360"/>
              </a:spcBef>
              <a:spcAft>
                <a:spcPts val="0"/>
              </a:spcAft>
              <a:buClr>
                <a:schemeClr val="dk1"/>
              </a:buClr>
              <a:buSzPts val="1100"/>
              <a:buFont typeface="Arial"/>
              <a:buNone/>
            </a:pPr>
            <a:r>
              <a:t/>
            </a:r>
            <a:endParaRPr sz="2200">
              <a:solidFill>
                <a:schemeClr val="dk1"/>
              </a:solidFill>
            </a:endParaRPr>
          </a:p>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Partner Support Specialist </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8"/>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135" name="Google Shape;135;p28"/>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640"/>
              </a:spcBef>
              <a:spcAft>
                <a:spcPts val="0"/>
              </a:spcAft>
              <a:buSzPts val="2000"/>
              <a:buChar char="●"/>
            </a:pPr>
            <a:r>
              <a:rPr b="1" lang="en-US" sz="2000"/>
              <a:t>Our mission is to effectively use data, which includes inputs from those in need of services, those providing services, and from members of the community, to eliminate homelessness in Central Florida.</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141" name="Google Shape;141;p29"/>
          <p:cNvGraphicFramePr/>
          <p:nvPr/>
        </p:nvGraphicFramePr>
        <p:xfrm>
          <a:off x="680363" y="1234550"/>
          <a:ext cx="3000000" cy="3000000"/>
        </p:xfrm>
        <a:graphic>
          <a:graphicData uri="http://schemas.openxmlformats.org/drawingml/2006/table">
            <a:tbl>
              <a:tblPr>
                <a:noFill/>
                <a:tableStyleId>{9BF9E90E-78E2-4332-A31C-0998CF8B8B44}</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Wyatt Haro | Miracle of Love</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(All Noms Accepted)</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(All Noms Accepted)</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Aleika Arboleta | Hope Helps</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Latoya Sheffield | Wayne Densch</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Danielle Landaal | IDignity</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t>
                      </a:r>
                      <a:r>
                        <a:rPr lang="en-US" sz="1800" u="sng">
                          <a:solidFill>
                            <a:schemeClr val="hlink"/>
                          </a:solidFill>
                          <a:hlinkClick r:id="rId3"/>
                        </a:rPr>
                        <a:t>hmis-advisory@hsncfl.org</a:t>
                      </a:r>
                      <a:r>
                        <a:rPr lang="en-US" sz="1800"/>
                        <a:t> </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Brittney Behr | HSN - HMIS Project Coordinator</a:t>
                      </a:r>
                      <a:endParaRPr sz="18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Who can be a voting member?</a:t>
            </a:r>
            <a:endParaRPr b="1" sz="3600">
              <a:solidFill>
                <a:srgbClr val="002060"/>
              </a:solidFill>
              <a:latin typeface="Cabin"/>
              <a:ea typeface="Cabin"/>
              <a:cs typeface="Cabin"/>
              <a:sym typeface="Cabin"/>
            </a:endParaRPr>
          </a:p>
        </p:txBody>
      </p:sp>
      <p:sp>
        <p:nvSpPr>
          <p:cNvPr id="147" name="Google Shape;147;p30"/>
          <p:cNvSpPr txBox="1"/>
          <p:nvPr>
            <p:ph idx="1" type="body"/>
          </p:nvPr>
        </p:nvSpPr>
        <p:spPr>
          <a:xfrm>
            <a:off x="540375" y="1409150"/>
            <a:ext cx="7640400" cy="49401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lang="en-US" sz="1700">
                <a:solidFill>
                  <a:schemeClr val="dk1"/>
                </a:solidFill>
              </a:rPr>
              <a:t>Voting members are nominated (either by someone or themselves) and accepted by vote of the officers.</a:t>
            </a:r>
            <a:endParaRPr sz="1700">
              <a:solidFill>
                <a:schemeClr val="dk1"/>
              </a:solidFill>
            </a:endParaRPr>
          </a:p>
          <a:p>
            <a:pPr indent="0" lvl="0" marL="0" rtl="0" algn="l">
              <a:spcBef>
                <a:spcPts val="360"/>
              </a:spcBef>
              <a:spcAft>
                <a:spcPts val="0"/>
              </a:spcAft>
              <a:buNone/>
            </a:pPr>
            <a:r>
              <a:t/>
            </a:r>
            <a:endParaRPr sz="1700">
              <a:solidFill>
                <a:schemeClr val="dk1"/>
              </a:solidFill>
            </a:endParaRPr>
          </a:p>
          <a:p>
            <a:pPr indent="0" lvl="0" marL="0" rtl="0" algn="l">
              <a:spcBef>
                <a:spcPts val="360"/>
              </a:spcBef>
              <a:spcAft>
                <a:spcPts val="0"/>
              </a:spcAft>
              <a:buNone/>
            </a:pPr>
            <a:r>
              <a:t/>
            </a:r>
            <a:endParaRPr sz="1700">
              <a:solidFill>
                <a:schemeClr val="dk1"/>
              </a:solidFill>
            </a:endParaRPr>
          </a:p>
          <a:p>
            <a:pPr indent="-361950" lvl="0" marL="457200" rtl="0" algn="l">
              <a:spcBef>
                <a:spcPts val="360"/>
              </a:spcBef>
              <a:spcAft>
                <a:spcPts val="0"/>
              </a:spcAft>
              <a:buSzPts val="2100"/>
              <a:buChar char="●"/>
            </a:pPr>
            <a:r>
              <a:rPr lang="en-US" sz="1700">
                <a:solidFill>
                  <a:schemeClr val="dk1"/>
                </a:solidFill>
              </a:rPr>
              <a:t>HMIS end-users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Agency Liaisons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Program Managers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Case Managers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beneficiaries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Clients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Community Members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funders</a:t>
            </a:r>
            <a:endParaRPr sz="1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1"/>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Vacant Officer Posts</a:t>
            </a:r>
            <a:endParaRPr b="1" sz="3600">
              <a:solidFill>
                <a:srgbClr val="002060"/>
              </a:solidFill>
              <a:latin typeface="Cabin"/>
              <a:ea typeface="Cabin"/>
              <a:cs typeface="Cabin"/>
              <a:sym typeface="Cabin"/>
            </a:endParaRPr>
          </a:p>
        </p:txBody>
      </p:sp>
      <p:sp>
        <p:nvSpPr>
          <p:cNvPr id="153" name="Google Shape;153;p31"/>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0" lvl="0" marL="0" rtl="0" algn="ctr">
              <a:spcBef>
                <a:spcPts val="360"/>
              </a:spcBef>
              <a:spcAft>
                <a:spcPts val="0"/>
              </a:spcAft>
              <a:buNone/>
            </a:pPr>
            <a:r>
              <a:t/>
            </a:r>
            <a:endParaRPr>
              <a:solidFill>
                <a:schemeClr val="dk1"/>
              </a:solidFill>
            </a:endParaRPr>
          </a:p>
          <a:p>
            <a:pPr indent="0" lvl="0" marL="0" rtl="0" algn="l">
              <a:spcBef>
                <a:spcPts val="360"/>
              </a:spcBef>
              <a:spcAft>
                <a:spcPts val="0"/>
              </a:spcAft>
              <a:buNone/>
            </a:pPr>
            <a:r>
              <a:rPr lang="en-US" sz="1800">
                <a:solidFill>
                  <a:schemeClr val="accent1"/>
                </a:solidFill>
              </a:rPr>
              <a:t>Committee Vice Chair: </a:t>
            </a:r>
            <a:r>
              <a:rPr lang="en-US" sz="1800">
                <a:solidFill>
                  <a:srgbClr val="00B8B8"/>
                </a:solidFill>
              </a:rPr>
              <a:t> </a:t>
            </a:r>
            <a:endParaRPr sz="1800">
              <a:solidFill>
                <a:srgbClr val="00B8B8"/>
              </a:solidFill>
            </a:endParaRPr>
          </a:p>
          <a:p>
            <a:pPr indent="-368300" lvl="0" marL="457200" rtl="0" algn="l">
              <a:spcBef>
                <a:spcPts val="360"/>
              </a:spcBef>
              <a:spcAft>
                <a:spcPts val="0"/>
              </a:spcAft>
              <a:buSzPts val="2200"/>
              <a:buChar char="●"/>
            </a:pPr>
            <a:r>
              <a:rPr lang="en-US" sz="1800">
                <a:solidFill>
                  <a:schemeClr val="dk1"/>
                </a:solidFill>
              </a:rPr>
              <a:t>Presides over HMIS Committee Meetings in the Chair’s absence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Onboards and manages committee members and structure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sz="1800">
              <a:solidFill>
                <a:schemeClr val="dk1"/>
              </a:solidFill>
            </a:endParaRPr>
          </a:p>
          <a:p>
            <a:pPr indent="0" lvl="0" marL="0" rtl="0" algn="l">
              <a:spcBef>
                <a:spcPts val="360"/>
              </a:spcBef>
              <a:spcAft>
                <a:spcPts val="0"/>
              </a:spcAft>
              <a:buNone/>
            </a:pPr>
            <a:r>
              <a:rPr lang="en-US" sz="1800">
                <a:solidFill>
                  <a:schemeClr val="accent1"/>
                </a:solidFill>
              </a:rPr>
              <a:t>Committee Secretary/Recorder:</a:t>
            </a:r>
            <a:endParaRPr sz="1800">
              <a:solidFill>
                <a:schemeClr val="accent1"/>
              </a:solidFill>
            </a:endParaRPr>
          </a:p>
          <a:p>
            <a:pPr indent="-368300" lvl="0" marL="457200" rtl="0" algn="l">
              <a:spcBef>
                <a:spcPts val="360"/>
              </a:spcBef>
              <a:spcAft>
                <a:spcPts val="0"/>
              </a:spcAft>
              <a:buSzPts val="2200"/>
              <a:buChar char="●"/>
            </a:pPr>
            <a:r>
              <a:rPr lang="en-US" sz="1800">
                <a:solidFill>
                  <a:schemeClr val="dk1"/>
                </a:solidFill>
              </a:rPr>
              <a:t>Sends tentative meeting agendas to committee members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Drafts meeting minutes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Accepts and disseminates committee documents in final form</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b="1"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2"/>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159" name="Google Shape;159;p32"/>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SzPts val="2000"/>
              <a:buChar char="●"/>
            </a:pPr>
            <a:r>
              <a:rPr lang="en-US" sz="2000">
                <a:solidFill>
                  <a:schemeClr val="dk1"/>
                </a:solidFill>
              </a:rPr>
              <a:t>Accepting nominations (from supervisors, </a:t>
            </a:r>
            <a:r>
              <a:rPr lang="en-US" sz="2000">
                <a:solidFill>
                  <a:schemeClr val="dk1"/>
                </a:solidFill>
              </a:rPr>
              <a:t>liaisons</a:t>
            </a:r>
            <a:r>
              <a:rPr lang="en-US" sz="2000">
                <a:solidFill>
                  <a:schemeClr val="dk1"/>
                </a:solidFill>
              </a:rPr>
              <a:t>, peers, and self)</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Email </a:t>
            </a:r>
            <a:r>
              <a:rPr lang="en-US" sz="2000" u="sng">
                <a:solidFill>
                  <a:schemeClr val="hlink"/>
                </a:solidFill>
                <a:hlinkClick r:id="rId3"/>
              </a:rPr>
              <a:t>hmis-advisory@hsncfl.org</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Include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Name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Agency</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Role with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How long you have worked in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Email</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Telephone Number</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Brief Biography</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highlight>
                  <a:srgbClr val="00FF00"/>
                </a:highlight>
              </a:rPr>
              <a:t>Voting on nominations will be done virtually</a:t>
            </a:r>
            <a:endParaRPr sz="2000">
              <a:solidFill>
                <a:schemeClr val="dk1"/>
              </a:solidFill>
              <a:highlight>
                <a:srgbClr val="00FF00"/>
              </a:highlight>
            </a:endParaRPr>
          </a:p>
          <a:p>
            <a:pPr indent="-355600" lvl="0" marL="457200" rtl="0" algn="l">
              <a:spcBef>
                <a:spcPts val="0"/>
              </a:spcBef>
              <a:spcAft>
                <a:spcPts val="0"/>
              </a:spcAft>
              <a:buClr>
                <a:schemeClr val="dk1"/>
              </a:buClr>
              <a:buSzPts val="2000"/>
              <a:buChar char="●"/>
            </a:pPr>
            <a:r>
              <a:rPr b="1" lang="en-US" sz="2000">
                <a:solidFill>
                  <a:schemeClr val="dk1"/>
                </a:solidFill>
              </a:rPr>
              <a:t>Please be sure that any person nominated is able to commit time to the committee and is willing to participate</a:t>
            </a:r>
            <a:endParaRPr b="1"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sp>
        <p:nvSpPr>
          <p:cNvPr id="164" name="Google Shape;164;p33"/>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165" name="Google Shape;165;p33"/>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Clr>
                <a:schemeClr val="dk1"/>
              </a:buClr>
              <a:buSzPts val="2000"/>
              <a:buChar char="●"/>
            </a:pPr>
            <a:r>
              <a:rPr lang="en-US" sz="2000">
                <a:solidFill>
                  <a:schemeClr val="dk1"/>
                </a:solidFill>
              </a:rPr>
              <a:t>NOMINATION FOR VOTING MEMBER</a:t>
            </a:r>
            <a:endParaRPr sz="2000">
              <a:solidFill>
                <a:schemeClr val="dk1"/>
              </a:solidFill>
            </a:endParaRPr>
          </a:p>
          <a:p>
            <a:pPr indent="-355600" lvl="1" marL="914400" rtl="0" algn="l">
              <a:spcBef>
                <a:spcPts val="0"/>
              </a:spcBef>
              <a:spcAft>
                <a:spcPts val="0"/>
              </a:spcAft>
              <a:buClr>
                <a:schemeClr val="dk2"/>
              </a:buClr>
              <a:buSzPts val="2000"/>
              <a:buChar char="○"/>
            </a:pPr>
            <a:r>
              <a:rPr b="1" lang="en-US" sz="2000">
                <a:solidFill>
                  <a:schemeClr val="dk2"/>
                </a:solidFill>
              </a:rPr>
              <a:t>Danielle Landaal</a:t>
            </a:r>
            <a:endParaRPr b="1" sz="2000">
              <a:solidFill>
                <a:schemeClr val="dk2"/>
              </a:solidFill>
            </a:endParaRPr>
          </a:p>
          <a:p>
            <a:pPr indent="-355600" lvl="2" marL="1371600" rtl="0" algn="l">
              <a:spcBef>
                <a:spcPts val="0"/>
              </a:spcBef>
              <a:spcAft>
                <a:spcPts val="0"/>
              </a:spcAft>
              <a:buSzPts val="2000"/>
              <a:buChar char="■"/>
            </a:pPr>
            <a:r>
              <a:rPr lang="en-US" sz="2000">
                <a:solidFill>
                  <a:schemeClr val="dk1"/>
                </a:solidFill>
              </a:rPr>
              <a:t>Program Director at IDignity</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 am passionate about making a lasting difference. Working at IDignity for the past 6 years, I've learned how we each within the CoC can help create a community surrounding our clients to not only serve their immediate needs, but to help equip them for a future of being supported and safe. I currently serve as Program Director of IDignity, where we assist individuals in obtaining legal proof of identity necessary for accessing basic needs like housing, healthcare, and employment.</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666666"/>
      </a:dk1>
      <a:lt1>
        <a:srgbClr val="FFFFFF"/>
      </a:lt1>
      <a:dk2>
        <a:srgbClr val="666666"/>
      </a:dk2>
      <a:lt2>
        <a:srgbClr val="00A79D"/>
      </a:lt2>
      <a:accent1>
        <a:srgbClr val="00A79D"/>
      </a:accent1>
      <a:accent2>
        <a:srgbClr val="666666"/>
      </a:accent2>
      <a:accent3>
        <a:srgbClr val="00A79D"/>
      </a:accent3>
      <a:accent4>
        <a:srgbClr val="39873D"/>
      </a:accent4>
      <a:accent5>
        <a:srgbClr val="D33832"/>
      </a:accent5>
      <a:accent6>
        <a:srgbClr val="F7B42A"/>
      </a:accent6>
      <a:hlink>
        <a:srgbClr val="00A79D"/>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