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9144000"/>
  <p:notesSz cx="6858000" cy="9144000"/>
  <p:embeddedFontLst>
    <p:embeddedFont>
      <p:font typeface="Roboto"/>
      <p:regular r:id="rId34"/>
      <p:bold r:id="rId35"/>
      <p:italic r:id="rId36"/>
      <p:boldItalic r:id="rId37"/>
    </p:embeddedFont>
    <p:embeddedFont>
      <p:font typeface="Cabin"/>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07C58C-D4CE-453E-BA15-675382E879AD}">
  <a:tblStyle styleId="{5A07C58C-D4CE-453E-BA15-675382E879A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bin-italic.fntdata"/><Relationship Id="rId20" Type="http://schemas.openxmlformats.org/officeDocument/2006/relationships/slide" Target="slides/slide13.xml"/><Relationship Id="rId41" Type="http://schemas.openxmlformats.org/officeDocument/2006/relationships/font" Target="fonts/Cabin-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Roboto-bold.fntdata"/><Relationship Id="rId12" Type="http://schemas.openxmlformats.org/officeDocument/2006/relationships/slide" Target="slides/slide5.xml"/><Relationship Id="rId34" Type="http://schemas.openxmlformats.org/officeDocument/2006/relationships/font" Target="fonts/Roboto-regular.fntdata"/><Relationship Id="rId15" Type="http://schemas.openxmlformats.org/officeDocument/2006/relationships/slide" Target="slides/slide8.xml"/><Relationship Id="rId37" Type="http://schemas.openxmlformats.org/officeDocument/2006/relationships/font" Target="fonts/Roboto-boldItalic.fntdata"/><Relationship Id="rId14" Type="http://schemas.openxmlformats.org/officeDocument/2006/relationships/slide" Target="slides/slide7.xml"/><Relationship Id="rId36" Type="http://schemas.openxmlformats.org/officeDocument/2006/relationships/font" Target="fonts/Roboto-italic.fntdata"/><Relationship Id="rId17" Type="http://schemas.openxmlformats.org/officeDocument/2006/relationships/slide" Target="slides/slide10.xml"/><Relationship Id="rId39" Type="http://schemas.openxmlformats.org/officeDocument/2006/relationships/font" Target="fonts/Cabin-bold.fntdata"/><Relationship Id="rId16" Type="http://schemas.openxmlformats.org/officeDocument/2006/relationships/slide" Target="slides/slide9.xml"/><Relationship Id="rId38" Type="http://schemas.openxmlformats.org/officeDocument/2006/relationships/font" Target="fonts/Cabin-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d6a6a52c6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d6a6a52c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c0704fe59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c0704fe5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Brittney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07fcba97e_0_14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007fcba97e_0_1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00cc9ff421_3_2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00cc9ff421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Brittney</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c20d7a448_1_0: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10c20d7a448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Presenter: Brittney</a:t>
            </a:r>
            <a:endParaRPr/>
          </a:p>
          <a:p>
            <a:pPr indent="0" lvl="0" marL="0" rtl="0" algn="l">
              <a:lnSpc>
                <a:spcPct val="100000"/>
              </a:lnSpc>
              <a:spcBef>
                <a:spcPts val="0"/>
              </a:spcBef>
              <a:spcAft>
                <a:spcPts val="0"/>
              </a:spcAft>
              <a:buSzPts val="1100"/>
              <a:buNone/>
            </a:pPr>
            <a:r>
              <a:rPr lang="en-US"/>
              <a:t>Next Slide: Brittney</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0c07109e66_1_5: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10c07109e66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Presenter: Brittney</a:t>
            </a:r>
            <a:endParaRPr/>
          </a:p>
          <a:p>
            <a:pPr indent="0" lvl="0" marL="0" rtl="0" algn="l">
              <a:lnSpc>
                <a:spcPct val="100000"/>
              </a:lnSpc>
              <a:spcBef>
                <a:spcPts val="0"/>
              </a:spcBef>
              <a:spcAft>
                <a:spcPts val="0"/>
              </a:spcAft>
              <a:buSzPts val="1100"/>
              <a:buNone/>
            </a:pPr>
            <a:r>
              <a:rPr lang="en-US"/>
              <a:t>Next Slide: Brittney</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00cc9ff421_3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Wyatt</a:t>
            </a:r>
            <a:endParaRPr/>
          </a:p>
        </p:txBody>
      </p:sp>
      <p:sp>
        <p:nvSpPr>
          <p:cNvPr id="190" name="Google Shape;190;g100cc9ff421_3_171:notes"/>
          <p:cNvSpPr/>
          <p:nvPr>
            <p:ph idx="2" type="sldImg"/>
          </p:nvPr>
        </p:nvSpPr>
        <p:spPr>
          <a:xfrm>
            <a:off x="1143213"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0b75f195f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0b75f195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Wyatt</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Alissa/Michael (</a:t>
            </a:r>
            <a:r>
              <a:rPr lang="en-US">
                <a:solidFill>
                  <a:schemeClr val="dk1"/>
                </a:solidFill>
              </a:rPr>
              <a:t>separate</a:t>
            </a:r>
            <a:r>
              <a:rPr lang="en-US">
                <a:solidFill>
                  <a:schemeClr val="dk1"/>
                </a:solidFill>
              </a:rPr>
              <a:t> presentation)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007fcba97e_0_14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007fcba97e_0_1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Wyatt</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Ashley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0bcc37b4e3_2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0bcc37b4e3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Call to order: Wyatt</a:t>
            </a:r>
            <a:endParaRPr/>
          </a:p>
          <a:p>
            <a:pPr indent="0" lvl="0" marL="0" rtl="0" algn="l">
              <a:spcBef>
                <a:spcPts val="0"/>
              </a:spcBef>
              <a:spcAft>
                <a:spcPts val="0"/>
              </a:spcAft>
              <a:buNone/>
            </a:pPr>
            <a:r>
              <a:rPr lang="en-US"/>
              <a:t>Next Slide Wyatt</a:t>
            </a:r>
            <a:endParaRPr/>
          </a:p>
        </p:txBody>
      </p:sp>
      <p:sp>
        <p:nvSpPr>
          <p:cNvPr id="65" name="Google Shape;6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00bd1a132c_3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00bd1a132c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None/>
            </a:pPr>
            <a:r>
              <a:rPr lang="en-US" sz="1400">
                <a:solidFill>
                  <a:schemeClr val="dk1"/>
                </a:solidFill>
              </a:rPr>
              <a:t>Next Slide: Ashley</a:t>
            </a:r>
            <a:endParaRPr sz="1400">
              <a:solidFill>
                <a:schemeClr val="dk1"/>
              </a:solidFill>
            </a:endParaRPr>
          </a:p>
          <a:p>
            <a:pPr indent="0" lvl="0" marL="0" rtl="0" algn="l">
              <a:spcBef>
                <a:spcPts val="360"/>
              </a:spcBef>
              <a:spcAft>
                <a:spcPts val="0"/>
              </a:spcAft>
              <a:buNone/>
            </a:pPr>
            <a:r>
              <a:t/>
            </a:r>
            <a:endParaRPr sz="1400">
              <a:solidFill>
                <a:schemeClr val="dk1"/>
              </a:solidFill>
            </a:endParaRPr>
          </a:p>
          <a:p>
            <a:pPr indent="-355600" lvl="0" marL="457200" rtl="0" algn="l">
              <a:spcBef>
                <a:spcPts val="360"/>
              </a:spcBef>
              <a:spcAft>
                <a:spcPts val="0"/>
              </a:spcAft>
              <a:buClr>
                <a:schemeClr val="dk1"/>
              </a:buClr>
              <a:buSzPts val="2000"/>
              <a:buChar char="●"/>
            </a:pPr>
            <a:r>
              <a:rPr lang="en-US" sz="2000">
                <a:solidFill>
                  <a:schemeClr val="dk1"/>
                </a:solidFill>
              </a:rPr>
              <a:t>Timeliness - The length of time between the initial data collection and the entry of that data into HMIS</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Completeness - The degree to which all Universal Data Elements (UDEs) are known and documented</a:t>
            </a:r>
            <a:endParaRPr sz="2000">
              <a:solidFill>
                <a:schemeClr val="dk1"/>
              </a:solidFill>
            </a:endParaRPr>
          </a:p>
          <a:p>
            <a:pPr indent="-342900" lvl="1" marL="914400" rtl="0" algn="l">
              <a:spcBef>
                <a:spcPts val="0"/>
              </a:spcBef>
              <a:spcAft>
                <a:spcPts val="0"/>
              </a:spcAft>
              <a:buClr>
                <a:schemeClr val="dk1"/>
              </a:buClr>
              <a:buSzPts val="1800"/>
              <a:buChar char="○"/>
            </a:pPr>
            <a:r>
              <a:rPr lang="en-US" sz="1800">
                <a:solidFill>
                  <a:schemeClr val="dk1"/>
                </a:solidFill>
              </a:rPr>
              <a:t>Name, SSN, DOB, Race, Ethnicity, Gender, Veteran Status, Exit Destination, Chronicity</a:t>
            </a:r>
            <a:endParaRPr sz="18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Accuracy - </a:t>
            </a:r>
            <a:r>
              <a:rPr lang="en-US" sz="2000">
                <a:solidFill>
                  <a:schemeClr val="dk1"/>
                </a:solidFill>
              </a:rPr>
              <a:t>The degree to which all Universal Data Elements (UDEs) are reflective of reality as determined by sufficient and verifiable information</a:t>
            </a:r>
            <a:endParaRPr sz="2000">
              <a:solidFill>
                <a:schemeClr val="dk1"/>
              </a:solidFill>
            </a:endParaRPr>
          </a:p>
          <a:p>
            <a:pPr indent="-342900" lvl="2" marL="1371600" rtl="0" algn="l">
              <a:spcBef>
                <a:spcPts val="0"/>
              </a:spcBef>
              <a:spcAft>
                <a:spcPts val="0"/>
              </a:spcAft>
              <a:buClr>
                <a:schemeClr val="dk1"/>
              </a:buClr>
              <a:buSzPts val="1800"/>
              <a:buChar char="■"/>
            </a:pPr>
            <a:r>
              <a:rPr lang="en-US" sz="1800">
                <a:solidFill>
                  <a:schemeClr val="dk1"/>
                </a:solidFill>
              </a:rPr>
              <a:t>Disabling condition, Income (at start, at annual, at exit), Domestic Violence, Relationship to Head of Household</a:t>
            </a:r>
            <a:endParaRPr sz="1800">
              <a:solidFill>
                <a:schemeClr val="dk1"/>
              </a:solidFill>
            </a:endParaRPr>
          </a:p>
          <a:p>
            <a:pPr indent="-342900" lvl="2" marL="1371600" rtl="0" algn="l">
              <a:spcBef>
                <a:spcPts val="0"/>
              </a:spcBef>
              <a:spcAft>
                <a:spcPts val="0"/>
              </a:spcAft>
              <a:buClr>
                <a:schemeClr val="dk1"/>
              </a:buClr>
              <a:buSzPts val="1800"/>
              <a:buChar char="■"/>
            </a:pPr>
            <a:r>
              <a:rPr lang="en-US" sz="2000">
                <a:solidFill>
                  <a:schemeClr val="dk1"/>
                </a:solidFill>
              </a:rPr>
              <a:t>Consistency - The adherence to standard operating procedures regarding HMIS use, measured by the degree to which HMIS users are utilizing their login credentials to update and maintain data in HMIS, as established by by their agency roles</a:t>
            </a:r>
            <a:endParaRPr sz="18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00bd1a132c_3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00bd1a132c_3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0a9079ed2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0a9079ed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eeb3639e0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Are there any members that are interested in sitting in on a Monitoring session?</a:t>
            </a:r>
            <a:endParaRPr/>
          </a:p>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
        <p:nvSpPr>
          <p:cNvPr id="258" name="Google Shape;258;geeb3639e08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712231552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
        <p:nvSpPr>
          <p:cNvPr id="265" name="Google Shape;265;g712231552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52932e373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Wyatt Closes Meeting</a:t>
            </a:r>
            <a:endParaRPr/>
          </a:p>
        </p:txBody>
      </p:sp>
      <p:sp>
        <p:nvSpPr>
          <p:cNvPr id="274" name="Google Shape;274;g52932e373e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52b091bc7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52b091bc7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cdd47279f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Slide:Wyatt</a:t>
            </a:r>
            <a:endParaRPr/>
          </a:p>
        </p:txBody>
      </p:sp>
      <p:sp>
        <p:nvSpPr>
          <p:cNvPr id="71" name="Google Shape;71;gecdd47279f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cdd47279f_3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Poll: Tino</a:t>
            </a:r>
            <a:endParaRPr/>
          </a:p>
          <a:p>
            <a:pPr indent="0" lvl="0" marL="0" rtl="0" algn="l">
              <a:spcBef>
                <a:spcPts val="0"/>
              </a:spcBef>
              <a:spcAft>
                <a:spcPts val="0"/>
              </a:spcAft>
              <a:buNone/>
            </a:pPr>
            <a:r>
              <a:rPr lang="en-US"/>
              <a:t>Next Slide: Wyatt</a:t>
            </a:r>
            <a:endParaRPr/>
          </a:p>
        </p:txBody>
      </p:sp>
      <p:sp>
        <p:nvSpPr>
          <p:cNvPr id="77" name="Google Shape;77;gecdd47279f_3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cdd47279f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Presenter: Wyatt</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Wyatt</a:t>
            </a:r>
            <a:endParaRPr>
              <a:solidFill>
                <a:schemeClr val="dk1"/>
              </a:solidFill>
            </a:endParaRPr>
          </a:p>
        </p:txBody>
      </p:sp>
      <p:sp>
        <p:nvSpPr>
          <p:cNvPr id="83" name="Google Shape;83;gecdd47279f_3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cdd47279f_3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89" name="Google Shape;89;gecdd47279f_3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d6a6a52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95" name="Google Shape;95;gfd6a6a52c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d0e89fe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Poll: Tino</a:t>
            </a:r>
            <a:endParaRPr/>
          </a:p>
          <a:p>
            <a:pPr indent="0" lvl="0" marL="0" rtl="0" algn="l">
              <a:spcBef>
                <a:spcPts val="0"/>
              </a:spcBef>
              <a:spcAft>
                <a:spcPts val="0"/>
              </a:spcAft>
              <a:buNone/>
            </a:pPr>
            <a:r>
              <a:rPr lang="en-US"/>
              <a:t>Next Slide: Wyatt</a:t>
            </a:r>
            <a:endParaRPr/>
          </a:p>
        </p:txBody>
      </p:sp>
      <p:sp>
        <p:nvSpPr>
          <p:cNvPr id="101" name="Google Shape;101;g10d0e89fea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fd6a6a52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107" name="Google Shape;107;gfd6a6a52c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 name="Shape 10"/>
        <p:cNvGrpSpPr/>
        <p:nvPr/>
      </p:nvGrpSpPr>
      <p:grpSpPr>
        <a:xfrm>
          <a:off x="0" y="0"/>
          <a:ext cx="0" cy="0"/>
          <a:chOff x="0" y="0"/>
          <a:chExt cx="0" cy="0"/>
        </a:xfrm>
      </p:grpSpPr>
      <p:sp>
        <p:nvSpPr>
          <p:cNvPr id="11" name="Google Shape;11;p2"/>
          <p:cNvSpPr/>
          <p:nvPr/>
        </p:nvSpPr>
        <p:spPr>
          <a:xfrm>
            <a:off x="0" y="1537930"/>
            <a:ext cx="9144000" cy="483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3543142" y="428151"/>
            <a:ext cx="2057713" cy="12906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12"/>
          <p:cNvSpPr txBox="1"/>
          <p:nvPr>
            <p:ph type="title"/>
          </p:nvPr>
        </p:nvSpPr>
        <p:spPr>
          <a:xfrm>
            <a:off x="457200" y="274638"/>
            <a:ext cx="8229600" cy="11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12"/>
          <p:cNvSpPr txBox="1"/>
          <p:nvPr>
            <p:ph idx="1" type="body"/>
          </p:nvPr>
        </p:nvSpPr>
        <p:spPr>
          <a:xfrm>
            <a:off x="457200" y="1600200"/>
            <a:ext cx="8229600" cy="4526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4" name="Google Shape;54;p12"/>
          <p:cNvSpPr txBox="1"/>
          <p:nvPr>
            <p:ph idx="10" type="dt"/>
          </p:nvPr>
        </p:nvSpPr>
        <p:spPr>
          <a:xfrm>
            <a:off x="457200" y="6356350"/>
            <a:ext cx="2133600" cy="365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2"/>
          <p:cNvSpPr txBox="1"/>
          <p:nvPr>
            <p:ph idx="11" type="ftr"/>
          </p:nvPr>
        </p:nvSpPr>
        <p:spPr>
          <a:xfrm>
            <a:off x="3124200" y="6356350"/>
            <a:ext cx="2895600" cy="365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2"/>
          <p:cNvSpPr txBox="1"/>
          <p:nvPr>
            <p:ph idx="12" type="sldNum"/>
          </p:nvPr>
        </p:nvSpPr>
        <p:spPr>
          <a:xfrm>
            <a:off x="6553200" y="6356350"/>
            <a:ext cx="2133600" cy="365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 name="Google Shape;16;p3"/>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rot="5400000">
            <a:off x="2309101" y="-251700"/>
            <a:ext cx="45258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4"/>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5"/>
          <p:cNvSpPr txBox="1"/>
          <p:nvPr>
            <p:ph type="title"/>
          </p:nvPr>
        </p:nvSpPr>
        <p:spPr>
          <a:xfrm rot="5400000">
            <a:off x="4732201" y="2171539"/>
            <a:ext cx="58515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5"/>
          <p:cNvSpPr txBox="1"/>
          <p:nvPr>
            <p:ph idx="1" type="body"/>
          </p:nvPr>
        </p:nvSpPr>
        <p:spPr>
          <a:xfrm rot="5400000">
            <a:off x="541500" y="190639"/>
            <a:ext cx="58515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6" name="Shape 36"/>
        <p:cNvGrpSpPr/>
        <p:nvPr/>
      </p:nvGrpSpPr>
      <p:grpSpPr>
        <a:xfrm>
          <a:off x="0" y="0"/>
          <a:ext cx="0" cy="0"/>
          <a:chOff x="0" y="0"/>
          <a:chExt cx="0" cy="0"/>
        </a:xfrm>
      </p:grpSpPr>
      <p:sp>
        <p:nvSpPr>
          <p:cNvPr id="37" name="Google Shape;37;p8"/>
          <p:cNvSpPr/>
          <p:nvPr/>
        </p:nvSpPr>
        <p:spPr>
          <a:xfrm>
            <a:off x="0" y="1537930"/>
            <a:ext cx="9144000" cy="483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38" name="Google Shape;38;p8"/>
          <p:cNvPicPr preferRelativeResize="0"/>
          <p:nvPr/>
        </p:nvPicPr>
        <p:blipFill rotWithShape="1">
          <a:blip r:embed="rId2">
            <a:alphaModFix/>
          </a:blip>
          <a:srcRect b="0" l="0" r="0" t="0"/>
          <a:stretch/>
        </p:blipFill>
        <p:spPr>
          <a:xfrm>
            <a:off x="3543142" y="428151"/>
            <a:ext cx="1543284" cy="96797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p9"/>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9"/>
          <p:cNvSpPr txBox="1"/>
          <p:nvPr>
            <p:ph idx="1" type="subTitle"/>
          </p:nvPr>
        </p:nvSpPr>
        <p:spPr>
          <a:xfrm>
            <a:off x="1371600" y="3886200"/>
            <a:ext cx="6400800" cy="1752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42" name="Google Shape;42;p9"/>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 name="Shape 43"/>
        <p:cNvGrpSpPr/>
        <p:nvPr/>
      </p:nvGrpSpPr>
      <p:grpSpPr>
        <a:xfrm>
          <a:off x="0" y="0"/>
          <a:ext cx="0" cy="0"/>
          <a:chOff x="0" y="0"/>
          <a:chExt cx="0" cy="0"/>
        </a:xfrm>
      </p:grpSpPr>
      <p:sp>
        <p:nvSpPr>
          <p:cNvPr id="44" name="Google Shape;44;p10"/>
          <p:cNvSpPr txBox="1"/>
          <p:nvPr>
            <p:ph type="title"/>
          </p:nvPr>
        </p:nvSpPr>
        <p:spPr>
          <a:xfrm>
            <a:off x="457200" y="274638"/>
            <a:ext cx="8229600" cy="1143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10"/>
          <p:cNvSpPr txBox="1"/>
          <p:nvPr>
            <p:ph idx="1" type="body"/>
          </p:nvPr>
        </p:nvSpPr>
        <p:spPr>
          <a:xfrm rot="5400000">
            <a:off x="2309001" y="-251600"/>
            <a:ext cx="45260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Google Shape;46;p10"/>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7" name="Shape 47"/>
        <p:cNvGrpSpPr/>
        <p:nvPr/>
      </p:nvGrpSpPr>
      <p:grpSpPr>
        <a:xfrm>
          <a:off x="0" y="0"/>
          <a:ext cx="0" cy="0"/>
          <a:chOff x="0" y="0"/>
          <a:chExt cx="0" cy="0"/>
        </a:xfrm>
      </p:grpSpPr>
      <p:sp>
        <p:nvSpPr>
          <p:cNvPr id="48" name="Google Shape;48;p11"/>
          <p:cNvSpPr txBox="1"/>
          <p:nvPr>
            <p:ph type="title"/>
          </p:nvPr>
        </p:nvSpPr>
        <p:spPr>
          <a:xfrm rot="5400000">
            <a:off x="4732151" y="2171589"/>
            <a:ext cx="58516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1"/>
          <p:cNvSpPr txBox="1"/>
          <p:nvPr>
            <p:ph idx="1" type="body"/>
          </p:nvPr>
        </p:nvSpPr>
        <p:spPr>
          <a:xfrm rot="5400000">
            <a:off x="541450" y="190689"/>
            <a:ext cx="58516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11"/>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idx="10" type="dt"/>
          </p:nvPr>
        </p:nvSpPr>
        <p:spPr>
          <a:xfrm>
            <a:off x="457200" y="6356748"/>
            <a:ext cx="2133600" cy="36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 name="Google Shape;9;p1"/>
          <p:cNvPicPr preferRelativeResize="0"/>
          <p:nvPr/>
        </p:nvPicPr>
        <p:blipFill>
          <a:blip r:embed="rId2">
            <a:alphaModFix/>
          </a:blip>
          <a:stretch>
            <a:fillRect/>
          </a:stretch>
        </p:blipFill>
        <p:spPr>
          <a:xfrm>
            <a:off x="7831000" y="139325"/>
            <a:ext cx="1114225" cy="676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31" name="Shape 31"/>
        <p:cNvGrpSpPr/>
        <p:nvPr/>
      </p:nvGrpSpPr>
      <p:grpSpPr>
        <a:xfrm>
          <a:off x="0" y="0"/>
          <a:ext cx="0" cy="0"/>
          <a:chOff x="0" y="0"/>
          <a:chExt cx="0" cy="0"/>
        </a:xfrm>
      </p:grpSpPr>
      <p:sp>
        <p:nvSpPr>
          <p:cNvPr id="32" name="Google Shape;32;p7"/>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7"/>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7"/>
          <p:cNvSpPr txBox="1"/>
          <p:nvPr>
            <p:ph idx="10" type="dt"/>
          </p:nvPr>
        </p:nvSpPr>
        <p:spPr>
          <a:xfrm>
            <a:off x="457200" y="6356748"/>
            <a:ext cx="2133600" cy="364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5" name="Google Shape;35;p7"/>
          <p:cNvPicPr preferRelativeResize="0"/>
          <p:nvPr/>
        </p:nvPicPr>
        <p:blipFill>
          <a:blip r:embed="rId2">
            <a:alphaModFix/>
          </a:blip>
          <a:stretch>
            <a:fillRect/>
          </a:stretch>
        </p:blipFill>
        <p:spPr>
          <a:xfrm>
            <a:off x="7831000" y="139333"/>
            <a:ext cx="1005800" cy="729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bit.ly/3ExGLpg" TargetMode="External"/><Relationship Id="rId4" Type="http://schemas.openxmlformats.org/officeDocument/2006/relationships/hyperlink" Target="mailto:hmis-advisory@hsncfl.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bit.ly/3ExGLpg" TargetMode="External"/><Relationship Id="rId4" Type="http://schemas.openxmlformats.org/officeDocument/2006/relationships/hyperlink" Target="mailto:hmis-advisory@hsncfl.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hyperlink" Target="https://hsncfl.org/fund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mailto:hmis@hsncfl.org" TargetMode="External"/><Relationship Id="rId4" Type="http://schemas.openxmlformats.org/officeDocument/2006/relationships/hyperlink" Target="http://www.hmiscfl.org" TargetMode="External"/><Relationship Id="rId5"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zoom.us/j/97407205687" TargetMode="External"/><Relationship Id="rId4" Type="http://schemas.openxmlformats.org/officeDocument/2006/relationships/hyperlink" Target="http://www.hmiscfl.org" TargetMode="External"/><Relationship Id="rId5" Type="http://schemas.openxmlformats.org/officeDocument/2006/relationships/image" Target="../media/image10.png"/><Relationship Id="rId6"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hmiscfl.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mailto:hmis-advisory@hsncfl.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mailto:hmis-advisory@hsncfl.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3"/>
          <p:cNvSpPr txBox="1"/>
          <p:nvPr>
            <p:ph type="ctrTitle"/>
          </p:nvPr>
        </p:nvSpPr>
        <p:spPr>
          <a:xfrm>
            <a:off x="685800" y="1620150"/>
            <a:ext cx="77724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HMIS Advisory </a:t>
            </a:r>
            <a:endParaRPr b="1"/>
          </a:p>
          <a:p>
            <a:pPr indent="0" lvl="0" marL="0" rtl="0" algn="ctr">
              <a:spcBef>
                <a:spcPts val="0"/>
              </a:spcBef>
              <a:spcAft>
                <a:spcPts val="0"/>
              </a:spcAft>
              <a:buClr>
                <a:schemeClr val="dk1"/>
              </a:buClr>
              <a:buSzPts val="4400"/>
              <a:buFont typeface="Calibri"/>
              <a:buNone/>
            </a:pPr>
            <a:r>
              <a:rPr b="1" lang="en-US"/>
              <a:t>Committee Meeting</a:t>
            </a:r>
            <a:endParaRPr b="1"/>
          </a:p>
        </p:txBody>
      </p:sp>
      <p:sp>
        <p:nvSpPr>
          <p:cNvPr id="62" name="Google Shape;62;p13"/>
          <p:cNvSpPr txBox="1"/>
          <p:nvPr>
            <p:ph idx="1" type="subTitle"/>
          </p:nvPr>
        </p:nvSpPr>
        <p:spPr>
          <a:xfrm>
            <a:off x="849100" y="3486150"/>
            <a:ext cx="7543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CoC </a:t>
            </a:r>
            <a:r>
              <a:rPr lang="en-US">
                <a:solidFill>
                  <a:schemeClr val="dk1"/>
                </a:solidFill>
              </a:rPr>
              <a:t>FL-507</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January 11, 2022</a:t>
            </a:r>
            <a:br>
              <a:rPr lang="en-US">
                <a:solidFill>
                  <a:schemeClr val="dk1"/>
                </a:solidFill>
              </a:rPr>
            </a:br>
            <a:endParaRPr sz="1800">
              <a:solidFill>
                <a:schemeClr val="dk1"/>
              </a:solidFill>
            </a:endParaRPr>
          </a:p>
          <a:p>
            <a:pPr indent="0" lvl="0" marL="0" rtl="0" algn="ctr">
              <a:spcBef>
                <a:spcPts val="0"/>
              </a:spcBef>
              <a:spcAft>
                <a:spcPts val="0"/>
              </a:spcAft>
              <a:buClr>
                <a:srgbClr val="888888"/>
              </a:buClr>
              <a:buSzPts val="3200"/>
              <a:buNone/>
            </a:pPr>
            <a:r>
              <a:t/>
            </a:r>
            <a:endParaRPr sz="2700">
              <a:solidFill>
                <a:schemeClr val="dk1"/>
              </a:solidFill>
            </a:endParaRPr>
          </a:p>
          <a:p>
            <a:pPr indent="0" lvl="0" marL="0" rtl="0" algn="ctr">
              <a:spcBef>
                <a:spcPts val="0"/>
              </a:spcBef>
              <a:spcAft>
                <a:spcPts val="0"/>
              </a:spcAft>
              <a:buClr>
                <a:srgbClr val="888888"/>
              </a:buClr>
              <a:buSzPts val="3200"/>
              <a:buNone/>
            </a:pPr>
            <a:r>
              <a:rPr lang="en-US" sz="2700">
                <a:solidFill>
                  <a:schemeClr val="dk1"/>
                </a:solidFill>
              </a:rPr>
              <a:t>Wyatt Haro, Committee Chair</a:t>
            </a:r>
            <a:endParaRPr sz="27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457200" y="37358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400">
                <a:solidFill>
                  <a:srgbClr val="002060"/>
                </a:solidFill>
              </a:rPr>
              <a:t>HMIS Committee Charter (Past Draft)</a:t>
            </a:r>
            <a:endParaRPr sz="3400">
              <a:solidFill>
                <a:srgbClr val="002060"/>
              </a:solidFill>
            </a:endParaRPr>
          </a:p>
        </p:txBody>
      </p:sp>
      <p:sp>
        <p:nvSpPr>
          <p:cNvPr id="116" name="Google Shape;116;p22"/>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68300" lvl="0" marL="457200" rtl="0" algn="l">
              <a:spcBef>
                <a:spcPts val="360"/>
              </a:spcBef>
              <a:spcAft>
                <a:spcPts val="0"/>
              </a:spcAft>
              <a:buSzPts val="2200"/>
              <a:buChar char="●"/>
            </a:pPr>
            <a:r>
              <a:rPr lang="en-US" sz="2200"/>
              <a:t>To review current charter please visit: </a:t>
            </a:r>
            <a:r>
              <a:rPr lang="en-US" sz="2200" u="sng">
                <a:solidFill>
                  <a:schemeClr val="hlink"/>
                </a:solidFill>
                <a:hlinkClick r:id="rId3"/>
              </a:rPr>
              <a:t>https://bit.ly/3ExGLpg</a:t>
            </a:r>
            <a:endParaRPr sz="2200"/>
          </a:p>
          <a:p>
            <a:pPr indent="-368300" lvl="0" marL="457200" rtl="0" algn="l">
              <a:spcBef>
                <a:spcPts val="0"/>
              </a:spcBef>
              <a:spcAft>
                <a:spcPts val="0"/>
              </a:spcAft>
              <a:buSzPts val="2200"/>
              <a:buChar char="●"/>
            </a:pPr>
            <a:r>
              <a:rPr lang="en-US" sz="2200"/>
              <a:t>Suggestions are accepted at: </a:t>
            </a:r>
            <a:r>
              <a:rPr lang="en-US" sz="2200" u="sng">
                <a:solidFill>
                  <a:schemeClr val="hlink"/>
                </a:solidFill>
                <a:hlinkClick r:id="rId4"/>
              </a:rPr>
              <a:t>hmis-advisory@hsncfl.org</a:t>
            </a:r>
            <a:endParaRPr sz="2200"/>
          </a:p>
          <a:p>
            <a:pPr indent="-368300" lvl="0" marL="457200" rtl="0" algn="l">
              <a:spcBef>
                <a:spcPts val="0"/>
              </a:spcBef>
              <a:spcAft>
                <a:spcPts val="0"/>
              </a:spcAft>
              <a:buSzPts val="2200"/>
              <a:buChar char="●"/>
            </a:pPr>
            <a:r>
              <a:rPr lang="en-US" sz="2200" strike="sngStrike"/>
              <a:t>Charter will be voted on by committee members November 29 - December 3, 2021 through electronic polling.</a:t>
            </a:r>
            <a:endParaRPr sz="2200" strike="sngStrike"/>
          </a:p>
          <a:p>
            <a:pPr indent="-368300" lvl="0" marL="457200" rtl="0" algn="l">
              <a:spcBef>
                <a:spcPts val="0"/>
              </a:spcBef>
              <a:spcAft>
                <a:spcPts val="0"/>
              </a:spcAft>
              <a:buSzPts val="2200"/>
              <a:buChar char="●"/>
            </a:pPr>
            <a:r>
              <a:rPr lang="en-US" sz="2200" strike="sngStrike"/>
              <a:t>December 6, 2021 the charter, if accepted, will be made public.</a:t>
            </a:r>
            <a:endParaRPr sz="2200" strike="sngStrike"/>
          </a:p>
          <a:p>
            <a:pPr indent="-368300" lvl="1" marL="914400" rtl="0" algn="l">
              <a:spcBef>
                <a:spcPts val="0"/>
              </a:spcBef>
              <a:spcAft>
                <a:spcPts val="0"/>
              </a:spcAft>
              <a:buClr>
                <a:srgbClr val="E36C09"/>
              </a:buClr>
              <a:buSzPts val="2200"/>
              <a:buChar char="○"/>
            </a:pPr>
            <a:r>
              <a:rPr lang="en-US" sz="2200" strike="sngStrike">
                <a:solidFill>
                  <a:srgbClr val="E36C09"/>
                </a:solidFill>
              </a:rPr>
              <a:t>If charter is not accepted, a draft period from December 6 - December 17, 2021 shall commence.</a:t>
            </a:r>
            <a:endParaRPr sz="2200" strike="sngStrike">
              <a:solidFill>
                <a:srgbClr val="E36C09"/>
              </a:solidFill>
            </a:endParaRPr>
          </a:p>
          <a:p>
            <a:pPr indent="-368300" lvl="1" marL="914400" rtl="0" algn="l">
              <a:spcBef>
                <a:spcPts val="0"/>
              </a:spcBef>
              <a:spcAft>
                <a:spcPts val="0"/>
              </a:spcAft>
              <a:buClr>
                <a:srgbClr val="E36C09"/>
              </a:buClr>
              <a:buSzPts val="2200"/>
              <a:buChar char="○"/>
            </a:pPr>
            <a:r>
              <a:rPr lang="en-US" sz="2200" strike="sngStrike">
                <a:solidFill>
                  <a:srgbClr val="E36C09"/>
                </a:solidFill>
              </a:rPr>
              <a:t>Charter will be presented for a vote again January 3 - January 7, 2022.</a:t>
            </a:r>
            <a:endParaRPr sz="2200" strike="sngStrike">
              <a:solidFill>
                <a:srgbClr val="E36C09"/>
              </a:solidFill>
            </a:endParaRPr>
          </a:p>
          <a:p>
            <a:pPr indent="-368300" lvl="2" marL="1371600" rtl="0" algn="l">
              <a:spcBef>
                <a:spcPts val="0"/>
              </a:spcBef>
              <a:spcAft>
                <a:spcPts val="0"/>
              </a:spcAft>
              <a:buClr>
                <a:srgbClr val="E36C09"/>
              </a:buClr>
              <a:buSzPts val="2200"/>
              <a:buChar char="■"/>
            </a:pPr>
            <a:r>
              <a:rPr lang="en-US" sz="2200" strike="sngStrike">
                <a:solidFill>
                  <a:srgbClr val="E36C09"/>
                </a:solidFill>
              </a:rPr>
              <a:t>January 10, 2022 the charter, if accepted, will be made public</a:t>
            </a:r>
            <a:endParaRPr sz="2200" strike="sngStrike">
              <a:solidFill>
                <a:srgbClr val="E36C0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457200" y="37358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400">
                <a:solidFill>
                  <a:srgbClr val="002060"/>
                </a:solidFill>
              </a:rPr>
              <a:t>HMIS Committee Charter (In progress)</a:t>
            </a:r>
            <a:endParaRPr sz="3400">
              <a:solidFill>
                <a:srgbClr val="002060"/>
              </a:solidFill>
            </a:endParaRPr>
          </a:p>
        </p:txBody>
      </p:sp>
      <p:sp>
        <p:nvSpPr>
          <p:cNvPr id="122" name="Google Shape;122;p23"/>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68300" lvl="0" marL="457200" rtl="0" algn="l">
              <a:spcBef>
                <a:spcPts val="360"/>
              </a:spcBef>
              <a:spcAft>
                <a:spcPts val="0"/>
              </a:spcAft>
              <a:buSzPts val="2200"/>
              <a:buChar char="●"/>
            </a:pPr>
            <a:r>
              <a:rPr lang="en-US" sz="2200"/>
              <a:t>To review current charter please visit: </a:t>
            </a:r>
            <a:r>
              <a:rPr lang="en-US" sz="2200" u="sng">
                <a:solidFill>
                  <a:schemeClr val="hlink"/>
                </a:solidFill>
                <a:hlinkClick r:id="rId3"/>
              </a:rPr>
              <a:t>https://bit.ly/3ExGLpg</a:t>
            </a:r>
            <a:endParaRPr sz="2200"/>
          </a:p>
          <a:p>
            <a:pPr indent="-368300" lvl="0" marL="457200" rtl="0" algn="l">
              <a:spcBef>
                <a:spcPts val="0"/>
              </a:spcBef>
              <a:spcAft>
                <a:spcPts val="0"/>
              </a:spcAft>
              <a:buSzPts val="2200"/>
              <a:buChar char="●"/>
            </a:pPr>
            <a:r>
              <a:rPr lang="en-US" sz="2200"/>
              <a:t>Suggestions are accepted at: </a:t>
            </a:r>
            <a:r>
              <a:rPr lang="en-US" sz="2200" u="sng">
                <a:solidFill>
                  <a:schemeClr val="hlink"/>
                </a:solidFill>
                <a:hlinkClick r:id="rId4"/>
              </a:rPr>
              <a:t>hmis-advisory@hsncfl.org</a:t>
            </a:r>
            <a:endParaRPr sz="2200"/>
          </a:p>
          <a:p>
            <a:pPr indent="-368300" lvl="1" marL="914400" rtl="0" algn="l">
              <a:spcBef>
                <a:spcPts val="0"/>
              </a:spcBef>
              <a:spcAft>
                <a:spcPts val="0"/>
              </a:spcAft>
              <a:buClr>
                <a:schemeClr val="accent6"/>
              </a:buClr>
              <a:buSzPts val="2200"/>
              <a:buChar char="○"/>
            </a:pPr>
            <a:r>
              <a:rPr lang="en-US" sz="2200">
                <a:solidFill>
                  <a:srgbClr val="E36C09"/>
                </a:solidFill>
              </a:rPr>
              <a:t>Target: Complete draft of charter by January 15, 2022</a:t>
            </a:r>
            <a:endParaRPr sz="2200">
              <a:solidFill>
                <a:srgbClr val="E36C09"/>
              </a:solidFill>
            </a:endParaRPr>
          </a:p>
          <a:p>
            <a:pPr indent="-368300" lvl="1" marL="914400" rtl="0" algn="l">
              <a:spcBef>
                <a:spcPts val="0"/>
              </a:spcBef>
              <a:spcAft>
                <a:spcPts val="0"/>
              </a:spcAft>
              <a:buClr>
                <a:schemeClr val="accent6"/>
              </a:buClr>
              <a:buSzPts val="2200"/>
              <a:buChar char="○"/>
            </a:pPr>
            <a:r>
              <a:rPr lang="en-US" sz="2200">
                <a:solidFill>
                  <a:srgbClr val="E36C09"/>
                </a:solidFill>
              </a:rPr>
              <a:t>Submit for virtual vote by January 20, 2022</a:t>
            </a:r>
            <a:endParaRPr sz="2200">
              <a:solidFill>
                <a:srgbClr val="E36C09"/>
              </a:solidFill>
            </a:endParaRPr>
          </a:p>
          <a:p>
            <a:pPr indent="-368300" lvl="1" marL="914400" rtl="0" algn="l">
              <a:spcBef>
                <a:spcPts val="0"/>
              </a:spcBef>
              <a:spcAft>
                <a:spcPts val="0"/>
              </a:spcAft>
              <a:buClr>
                <a:schemeClr val="accent6"/>
              </a:buClr>
              <a:buSzPts val="2200"/>
              <a:buChar char="○"/>
            </a:pPr>
            <a:r>
              <a:rPr lang="en-US" sz="2200">
                <a:solidFill>
                  <a:srgbClr val="E36C09"/>
                </a:solidFill>
              </a:rPr>
              <a:t>Revise and review if not accepted complete by January 31, 2022</a:t>
            </a:r>
            <a:endParaRPr sz="2200">
              <a:solidFill>
                <a:srgbClr val="E36C09"/>
              </a:solidFill>
            </a:endParaRPr>
          </a:p>
          <a:p>
            <a:pPr indent="-368300" lvl="1" marL="914400" rtl="0" algn="l">
              <a:spcBef>
                <a:spcPts val="0"/>
              </a:spcBef>
              <a:spcAft>
                <a:spcPts val="0"/>
              </a:spcAft>
              <a:buClr>
                <a:schemeClr val="accent6"/>
              </a:buClr>
              <a:buSzPts val="2200"/>
              <a:buChar char="○"/>
            </a:pPr>
            <a:r>
              <a:rPr lang="en-US" sz="2200">
                <a:solidFill>
                  <a:srgbClr val="E36C09"/>
                </a:solidFill>
              </a:rPr>
              <a:t>Submit for virtual vote by February 1, 2022</a:t>
            </a:r>
            <a:endParaRPr sz="2200">
              <a:solidFill>
                <a:srgbClr val="E36C0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Request for Proposals (RFP)</a:t>
            </a:r>
            <a:endParaRPr/>
          </a:p>
        </p:txBody>
      </p:sp>
      <p:sp>
        <p:nvSpPr>
          <p:cNvPr id="128" name="Google Shape;128;p24"/>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Next Stages with Vendor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457200" y="274638"/>
            <a:ext cx="8229600" cy="1143200"/>
          </a:xfrm>
          <a:prstGeom prst="rect">
            <a:avLst/>
          </a:prstGeom>
        </p:spPr>
        <p:txBody>
          <a:bodyPr anchorCtr="0" anchor="ctr" bIns="45700" lIns="91425" spcFirstLastPara="1" rIns="91425" wrap="square" tIns="45700">
            <a:noAutofit/>
          </a:bodyPr>
          <a:lstStyle/>
          <a:p>
            <a:pPr indent="0" lvl="0" marL="0" rtl="0" algn="l">
              <a:lnSpc>
                <a:spcPct val="150000"/>
              </a:lnSpc>
              <a:spcBef>
                <a:spcPts val="640"/>
              </a:spcBef>
              <a:spcAft>
                <a:spcPts val="0"/>
              </a:spcAft>
              <a:buNone/>
            </a:pPr>
            <a:r>
              <a:rPr b="1" lang="en-US" sz="3600">
                <a:solidFill>
                  <a:srgbClr val="002060"/>
                </a:solidFill>
                <a:latin typeface="Cabin"/>
                <a:ea typeface="Cabin"/>
                <a:cs typeface="Cabin"/>
                <a:sym typeface="Cabin"/>
              </a:rPr>
              <a:t>Timeline Review</a:t>
            </a:r>
            <a:endParaRPr/>
          </a:p>
        </p:txBody>
      </p:sp>
      <p:sp>
        <p:nvSpPr>
          <p:cNvPr id="134" name="Google Shape;134;p25"/>
          <p:cNvSpPr/>
          <p:nvPr/>
        </p:nvSpPr>
        <p:spPr>
          <a:xfrm>
            <a:off x="1942115" y="1847565"/>
            <a:ext cx="625500" cy="548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25"/>
          <p:cNvGrpSpPr/>
          <p:nvPr/>
        </p:nvGrpSpPr>
        <p:grpSpPr>
          <a:xfrm>
            <a:off x="264832" y="1417725"/>
            <a:ext cx="1847313" cy="2803118"/>
            <a:chOff x="571536" y="1957153"/>
            <a:chExt cx="1755000" cy="1897974"/>
          </a:xfrm>
        </p:grpSpPr>
        <p:sp>
          <p:nvSpPr>
            <p:cNvPr id="136" name="Google Shape;136;p25"/>
            <p:cNvSpPr/>
            <p:nvPr/>
          </p:nvSpPr>
          <p:spPr>
            <a:xfrm>
              <a:off x="1151877" y="1957153"/>
              <a:ext cx="594300" cy="5412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5"/>
            <p:cNvSpPr txBox="1"/>
            <p:nvPr/>
          </p:nvSpPr>
          <p:spPr>
            <a:xfrm>
              <a:off x="11518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A72A1E"/>
                  </a:solidFill>
                  <a:latin typeface="Roboto"/>
                  <a:ea typeface="Roboto"/>
                  <a:cs typeface="Roboto"/>
                  <a:sym typeface="Roboto"/>
                </a:rPr>
                <a:t>8.3.21</a:t>
              </a:r>
              <a:endParaRPr b="1" sz="1000">
                <a:solidFill>
                  <a:srgbClr val="A72A1E"/>
                </a:solidFill>
                <a:latin typeface="Roboto"/>
                <a:ea typeface="Roboto"/>
                <a:cs typeface="Roboto"/>
                <a:sym typeface="Roboto"/>
              </a:endParaRPr>
            </a:p>
          </p:txBody>
        </p:sp>
        <p:sp>
          <p:nvSpPr>
            <p:cNvPr id="138" name="Google Shape;138;p25"/>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A72A1E"/>
                  </a:solidFill>
                  <a:latin typeface="Roboto"/>
                  <a:ea typeface="Roboto"/>
                  <a:cs typeface="Roboto"/>
                  <a:sym typeface="Roboto"/>
                </a:rPr>
                <a:t>RFP Release</a:t>
              </a:r>
              <a:endParaRPr b="1" sz="1000">
                <a:solidFill>
                  <a:srgbClr val="A72A1E"/>
                </a:solidFill>
                <a:latin typeface="Roboto"/>
                <a:ea typeface="Roboto"/>
                <a:cs typeface="Roboto"/>
                <a:sym typeface="Roboto"/>
              </a:endParaRPr>
            </a:p>
          </p:txBody>
        </p:sp>
        <p:sp>
          <p:nvSpPr>
            <p:cNvPr id="139" name="Google Shape;139;p25"/>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A72A1E"/>
                  </a:solidFill>
                  <a:latin typeface="Roboto"/>
                  <a:ea typeface="Roboto"/>
                  <a:cs typeface="Roboto"/>
                  <a:sym typeface="Roboto"/>
                </a:rPr>
                <a:t>The RFP was released publicly to all interested vendors.</a:t>
              </a:r>
              <a:endParaRPr sz="800">
                <a:solidFill>
                  <a:srgbClr val="A72A1E"/>
                </a:solidFill>
                <a:latin typeface="Roboto"/>
                <a:ea typeface="Roboto"/>
                <a:cs typeface="Roboto"/>
                <a:sym typeface="Roboto"/>
              </a:endParaRPr>
            </a:p>
          </p:txBody>
        </p:sp>
      </p:grpSp>
      <p:grpSp>
        <p:nvGrpSpPr>
          <p:cNvPr id="140" name="Google Shape;140;p25"/>
          <p:cNvGrpSpPr/>
          <p:nvPr/>
        </p:nvGrpSpPr>
        <p:grpSpPr>
          <a:xfrm>
            <a:off x="2504646" y="1417785"/>
            <a:ext cx="1799002" cy="2803186"/>
            <a:chOff x="2699423" y="1957150"/>
            <a:chExt cx="1709103" cy="1897977"/>
          </a:xfrm>
        </p:grpSpPr>
        <p:sp>
          <p:nvSpPr>
            <p:cNvPr id="141" name="Google Shape;141;p25"/>
            <p:cNvSpPr/>
            <p:nvPr/>
          </p:nvSpPr>
          <p:spPr>
            <a:xfrm>
              <a:off x="3256823"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5"/>
            <p:cNvSpPr txBox="1"/>
            <p:nvPr/>
          </p:nvSpPr>
          <p:spPr>
            <a:xfrm>
              <a:off x="2699425"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A72A1E"/>
                  </a:solidFill>
                  <a:latin typeface="Roboto"/>
                  <a:ea typeface="Roboto"/>
                  <a:cs typeface="Roboto"/>
                  <a:sym typeface="Roboto"/>
                </a:rPr>
                <a:t>Vendor Demos</a:t>
              </a:r>
              <a:endParaRPr b="1" sz="1000">
                <a:solidFill>
                  <a:srgbClr val="A72A1E"/>
                </a:solidFill>
                <a:latin typeface="Roboto"/>
                <a:ea typeface="Roboto"/>
                <a:cs typeface="Roboto"/>
                <a:sym typeface="Roboto"/>
              </a:endParaRPr>
            </a:p>
          </p:txBody>
        </p:sp>
        <p:sp>
          <p:nvSpPr>
            <p:cNvPr id="143" name="Google Shape;143;p25"/>
            <p:cNvSpPr txBox="1"/>
            <p:nvPr/>
          </p:nvSpPr>
          <p:spPr>
            <a:xfrm>
              <a:off x="2699423"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A72A1E"/>
                  </a:solidFill>
                  <a:latin typeface="Roboto"/>
                  <a:ea typeface="Roboto"/>
                  <a:cs typeface="Roboto"/>
                  <a:sym typeface="Roboto"/>
                </a:rPr>
                <a:t>Vendor demonstrations were held with a focus on administration and reporting.</a:t>
              </a:r>
              <a:endParaRPr sz="800">
                <a:solidFill>
                  <a:srgbClr val="A72A1E"/>
                </a:solidFill>
                <a:latin typeface="Roboto"/>
                <a:ea typeface="Roboto"/>
                <a:cs typeface="Roboto"/>
                <a:sym typeface="Roboto"/>
              </a:endParaRPr>
            </a:p>
          </p:txBody>
        </p:sp>
        <p:sp>
          <p:nvSpPr>
            <p:cNvPr id="144" name="Google Shape;144;p25"/>
            <p:cNvSpPr txBox="1"/>
            <p:nvPr/>
          </p:nvSpPr>
          <p:spPr>
            <a:xfrm>
              <a:off x="325682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A72A1E"/>
                  </a:solidFill>
                  <a:latin typeface="Roboto"/>
                  <a:ea typeface="Roboto"/>
                  <a:cs typeface="Roboto"/>
                  <a:sym typeface="Roboto"/>
                </a:rPr>
                <a:t>10.4.21</a:t>
              </a:r>
              <a:endParaRPr b="1" sz="1000">
                <a:solidFill>
                  <a:srgbClr val="A72A1E"/>
                </a:solidFill>
                <a:latin typeface="Roboto"/>
                <a:ea typeface="Roboto"/>
                <a:cs typeface="Roboto"/>
                <a:sym typeface="Roboto"/>
              </a:endParaRPr>
            </a:p>
          </p:txBody>
        </p:sp>
      </p:grpSp>
      <p:grpSp>
        <p:nvGrpSpPr>
          <p:cNvPr id="145" name="Google Shape;145;p25"/>
          <p:cNvGrpSpPr/>
          <p:nvPr/>
        </p:nvGrpSpPr>
        <p:grpSpPr>
          <a:xfrm>
            <a:off x="4696144" y="1417785"/>
            <a:ext cx="1799004" cy="2803183"/>
            <a:chOff x="4781408" y="1957150"/>
            <a:chExt cx="1709106" cy="1897975"/>
          </a:xfrm>
        </p:grpSpPr>
        <p:sp>
          <p:nvSpPr>
            <p:cNvPr id="146" name="Google Shape;146;p25"/>
            <p:cNvSpPr/>
            <p:nvPr/>
          </p:nvSpPr>
          <p:spPr>
            <a:xfrm>
              <a:off x="5338808" y="1957150"/>
              <a:ext cx="594300" cy="594300"/>
            </a:xfrm>
            <a:prstGeom prst="ellipse">
              <a:avLst/>
            </a:prstGeom>
            <a:noFill/>
            <a:ln cap="flat" cmpd="sng" w="38100">
              <a:solidFill>
                <a:srgbClr val="00B8B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5"/>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00B8B8"/>
                  </a:solidFill>
                  <a:latin typeface="Roboto"/>
                  <a:ea typeface="Roboto"/>
                  <a:cs typeface="Roboto"/>
                  <a:sym typeface="Roboto"/>
                </a:rPr>
                <a:t>Vendor Demos</a:t>
              </a:r>
              <a:endParaRPr b="1" sz="1000">
                <a:solidFill>
                  <a:srgbClr val="00B8B8"/>
                </a:solidFill>
                <a:latin typeface="Roboto"/>
                <a:ea typeface="Roboto"/>
                <a:cs typeface="Roboto"/>
                <a:sym typeface="Roboto"/>
              </a:endParaRPr>
            </a:p>
          </p:txBody>
        </p:sp>
        <p:sp>
          <p:nvSpPr>
            <p:cNvPr id="148" name="Google Shape;148;p25"/>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00B8B8"/>
                  </a:solidFill>
                  <a:latin typeface="Roboto"/>
                  <a:ea typeface="Roboto"/>
                  <a:cs typeface="Roboto"/>
                  <a:sym typeface="Roboto"/>
                </a:rPr>
                <a:t>Additional Vendor Demonstration focused around HMIS User experience.</a:t>
              </a:r>
              <a:endParaRPr sz="800">
                <a:solidFill>
                  <a:srgbClr val="00B8B8"/>
                </a:solidFill>
                <a:latin typeface="Roboto"/>
                <a:ea typeface="Roboto"/>
                <a:cs typeface="Roboto"/>
                <a:sym typeface="Roboto"/>
              </a:endParaRPr>
            </a:p>
          </p:txBody>
        </p:sp>
        <p:sp>
          <p:nvSpPr>
            <p:cNvPr id="149" name="Google Shape;149;p25"/>
            <p:cNvSpPr txBox="1"/>
            <p:nvPr/>
          </p:nvSpPr>
          <p:spPr>
            <a:xfrm>
              <a:off x="5338800"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00B8B8"/>
                  </a:solidFill>
                  <a:latin typeface="Roboto"/>
                  <a:ea typeface="Roboto"/>
                  <a:cs typeface="Roboto"/>
                  <a:sym typeface="Roboto"/>
                </a:rPr>
                <a:t>11.3.21</a:t>
              </a:r>
              <a:endParaRPr b="1" sz="1000">
                <a:solidFill>
                  <a:srgbClr val="00B8B8"/>
                </a:solidFill>
                <a:latin typeface="Roboto"/>
                <a:ea typeface="Roboto"/>
                <a:cs typeface="Roboto"/>
                <a:sym typeface="Roboto"/>
              </a:endParaRPr>
            </a:p>
          </p:txBody>
        </p:sp>
      </p:grpSp>
      <p:sp>
        <p:nvSpPr>
          <p:cNvPr id="150" name="Google Shape;150;p25"/>
          <p:cNvSpPr/>
          <p:nvPr/>
        </p:nvSpPr>
        <p:spPr>
          <a:xfrm>
            <a:off x="4228628" y="1847565"/>
            <a:ext cx="625500" cy="54800"/>
          </a:xfrm>
          <a:prstGeom prst="roundRect">
            <a:avLst>
              <a:gd fmla="val 50000" name="adj"/>
            </a:avLst>
          </a:prstGeom>
          <a:solidFill>
            <a:srgbClr val="00B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5"/>
          <p:cNvSpPr/>
          <p:nvPr/>
        </p:nvSpPr>
        <p:spPr>
          <a:xfrm>
            <a:off x="6420154" y="1847565"/>
            <a:ext cx="625500" cy="548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grpSp>
        <p:nvGrpSpPr>
          <p:cNvPr id="152" name="Google Shape;152;p25"/>
          <p:cNvGrpSpPr/>
          <p:nvPr/>
        </p:nvGrpSpPr>
        <p:grpSpPr>
          <a:xfrm>
            <a:off x="1430880" y="4333552"/>
            <a:ext cx="1799004" cy="2803183"/>
            <a:chOff x="4781408" y="1957150"/>
            <a:chExt cx="1709106" cy="1897975"/>
          </a:xfrm>
        </p:grpSpPr>
        <p:sp>
          <p:nvSpPr>
            <p:cNvPr id="153" name="Google Shape;153;p25"/>
            <p:cNvSpPr/>
            <p:nvPr/>
          </p:nvSpPr>
          <p:spPr>
            <a:xfrm>
              <a:off x="5338808" y="1957150"/>
              <a:ext cx="594300" cy="594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5"/>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dk2"/>
                  </a:solidFill>
                  <a:latin typeface="Roboto"/>
                  <a:ea typeface="Roboto"/>
                  <a:cs typeface="Roboto"/>
                  <a:sym typeface="Roboto"/>
                </a:rPr>
                <a:t>Contract Negotiation</a:t>
              </a:r>
              <a:endParaRPr b="1" sz="1000">
                <a:solidFill>
                  <a:schemeClr val="dk2"/>
                </a:solidFill>
                <a:latin typeface="Roboto"/>
                <a:ea typeface="Roboto"/>
                <a:cs typeface="Roboto"/>
                <a:sym typeface="Roboto"/>
              </a:endParaRPr>
            </a:p>
          </p:txBody>
        </p:sp>
        <p:sp>
          <p:nvSpPr>
            <p:cNvPr id="155" name="Google Shape;155;p25"/>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dk2"/>
                  </a:solidFill>
                  <a:latin typeface="Roboto"/>
                  <a:ea typeface="Roboto"/>
                  <a:cs typeface="Roboto"/>
                  <a:sym typeface="Roboto"/>
                </a:rPr>
                <a:t>Negotiation with Apparent Successful Vendor</a:t>
              </a:r>
              <a:endParaRPr sz="800">
                <a:solidFill>
                  <a:schemeClr val="dk2"/>
                </a:solidFill>
                <a:latin typeface="Roboto"/>
                <a:ea typeface="Roboto"/>
                <a:cs typeface="Roboto"/>
                <a:sym typeface="Roboto"/>
              </a:endParaRPr>
            </a:p>
          </p:txBody>
        </p:sp>
        <p:sp>
          <p:nvSpPr>
            <p:cNvPr id="156" name="Google Shape;156;p25"/>
            <p:cNvSpPr txBox="1"/>
            <p:nvPr/>
          </p:nvSpPr>
          <p:spPr>
            <a:xfrm>
              <a:off x="5267105" y="2118327"/>
              <a:ext cx="7539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dk2"/>
                  </a:solidFill>
                  <a:latin typeface="Roboto"/>
                  <a:ea typeface="Roboto"/>
                  <a:cs typeface="Roboto"/>
                  <a:sym typeface="Roboto"/>
                </a:rPr>
                <a:t>11.15.21</a:t>
              </a:r>
              <a:endParaRPr b="1" sz="1000">
                <a:solidFill>
                  <a:schemeClr val="dk2"/>
                </a:solidFill>
                <a:latin typeface="Roboto"/>
                <a:ea typeface="Roboto"/>
                <a:cs typeface="Roboto"/>
                <a:sym typeface="Roboto"/>
              </a:endParaRPr>
            </a:p>
          </p:txBody>
        </p:sp>
      </p:grpSp>
      <p:grpSp>
        <p:nvGrpSpPr>
          <p:cNvPr id="157" name="Google Shape;157;p25"/>
          <p:cNvGrpSpPr/>
          <p:nvPr/>
        </p:nvGrpSpPr>
        <p:grpSpPr>
          <a:xfrm>
            <a:off x="3622370" y="4333487"/>
            <a:ext cx="1799001" cy="2803123"/>
            <a:chOff x="6863386" y="1957150"/>
            <a:chExt cx="1709102" cy="1897977"/>
          </a:xfrm>
        </p:grpSpPr>
        <p:sp>
          <p:nvSpPr>
            <p:cNvPr id="158" name="Google Shape;158;p25"/>
            <p:cNvSpPr/>
            <p:nvPr/>
          </p:nvSpPr>
          <p:spPr>
            <a:xfrm>
              <a:off x="7420786" y="1957150"/>
              <a:ext cx="594300" cy="594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5"/>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dk2"/>
                  </a:solidFill>
                  <a:latin typeface="Roboto"/>
                  <a:ea typeface="Roboto"/>
                  <a:cs typeface="Roboto"/>
                  <a:sym typeface="Roboto"/>
                </a:rPr>
                <a:t>Begin Contracted Work</a:t>
              </a:r>
              <a:endParaRPr b="1" sz="1000">
                <a:solidFill>
                  <a:schemeClr val="dk2"/>
                </a:solidFill>
                <a:latin typeface="Roboto"/>
                <a:ea typeface="Roboto"/>
                <a:cs typeface="Roboto"/>
                <a:sym typeface="Roboto"/>
              </a:endParaRPr>
            </a:p>
          </p:txBody>
        </p:sp>
        <p:sp>
          <p:nvSpPr>
            <p:cNvPr id="160" name="Google Shape;160;p25"/>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dk2"/>
                  </a:solidFill>
                  <a:latin typeface="Roboto"/>
                  <a:ea typeface="Roboto"/>
                  <a:cs typeface="Roboto"/>
                  <a:sym typeface="Roboto"/>
                </a:rPr>
                <a:t>We estimate this time will begin the transition process</a:t>
              </a:r>
              <a:endParaRPr sz="800">
                <a:solidFill>
                  <a:schemeClr val="dk2"/>
                </a:solidFill>
                <a:latin typeface="Roboto"/>
                <a:ea typeface="Roboto"/>
                <a:cs typeface="Roboto"/>
                <a:sym typeface="Roboto"/>
              </a:endParaRPr>
            </a:p>
          </p:txBody>
        </p:sp>
        <p:sp>
          <p:nvSpPr>
            <p:cNvPr id="161" name="Google Shape;161;p25"/>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dk2"/>
                  </a:solidFill>
                  <a:latin typeface="Roboto"/>
                  <a:ea typeface="Roboto"/>
                  <a:cs typeface="Roboto"/>
                  <a:sym typeface="Roboto"/>
                </a:rPr>
                <a:t>1</a:t>
              </a:r>
              <a:r>
                <a:rPr b="1" lang="en-US" sz="1000">
                  <a:solidFill>
                    <a:schemeClr val="dk2"/>
                  </a:solidFill>
                  <a:latin typeface="Roboto"/>
                  <a:ea typeface="Roboto"/>
                  <a:cs typeface="Roboto"/>
                  <a:sym typeface="Roboto"/>
                </a:rPr>
                <a:t>.1.22</a:t>
              </a:r>
              <a:endParaRPr b="1" sz="1000">
                <a:solidFill>
                  <a:schemeClr val="dk2"/>
                </a:solidFill>
                <a:latin typeface="Roboto"/>
                <a:ea typeface="Roboto"/>
                <a:cs typeface="Roboto"/>
                <a:sym typeface="Roboto"/>
              </a:endParaRPr>
            </a:p>
          </p:txBody>
        </p:sp>
      </p:grpSp>
      <p:sp>
        <p:nvSpPr>
          <p:cNvPr id="162" name="Google Shape;162;p25"/>
          <p:cNvSpPr/>
          <p:nvPr/>
        </p:nvSpPr>
        <p:spPr>
          <a:xfrm>
            <a:off x="963364" y="4763332"/>
            <a:ext cx="625500" cy="54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5"/>
          <p:cNvSpPr/>
          <p:nvPr/>
        </p:nvSpPr>
        <p:spPr>
          <a:xfrm>
            <a:off x="3154890" y="4763332"/>
            <a:ext cx="625500" cy="54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 name="Google Shape;164;p25"/>
          <p:cNvGrpSpPr/>
          <p:nvPr/>
        </p:nvGrpSpPr>
        <p:grpSpPr>
          <a:xfrm>
            <a:off x="5948448" y="4333487"/>
            <a:ext cx="1799001" cy="2803123"/>
            <a:chOff x="6863386" y="1957150"/>
            <a:chExt cx="1709102" cy="1897977"/>
          </a:xfrm>
        </p:grpSpPr>
        <p:sp>
          <p:nvSpPr>
            <p:cNvPr id="165" name="Google Shape;165;p25"/>
            <p:cNvSpPr/>
            <p:nvPr/>
          </p:nvSpPr>
          <p:spPr>
            <a:xfrm>
              <a:off x="7420786" y="1957150"/>
              <a:ext cx="594300" cy="594300"/>
            </a:xfrm>
            <a:prstGeom prst="ellipse">
              <a:avLst/>
            </a:prstGeom>
            <a:noFill/>
            <a:ln cap="flat" cmpd="sng" w="38100">
              <a:solidFill>
                <a:srgbClr val="08563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5"/>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085631"/>
                  </a:solidFill>
                  <a:latin typeface="Roboto"/>
                  <a:ea typeface="Roboto"/>
                  <a:cs typeface="Roboto"/>
                  <a:sym typeface="Roboto"/>
                </a:rPr>
                <a:t>Launch</a:t>
              </a:r>
              <a:endParaRPr b="1" sz="1000">
                <a:solidFill>
                  <a:srgbClr val="085631"/>
                </a:solidFill>
                <a:latin typeface="Roboto"/>
                <a:ea typeface="Roboto"/>
                <a:cs typeface="Roboto"/>
                <a:sym typeface="Roboto"/>
              </a:endParaRPr>
            </a:p>
          </p:txBody>
        </p:sp>
        <p:sp>
          <p:nvSpPr>
            <p:cNvPr id="167" name="Google Shape;167;p25"/>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085631"/>
                  </a:solidFill>
                  <a:latin typeface="Roboto"/>
                  <a:ea typeface="Roboto"/>
                  <a:cs typeface="Roboto"/>
                  <a:sym typeface="Roboto"/>
                </a:rPr>
                <a:t>The highly anticipated launch of the new vendor software.</a:t>
              </a:r>
              <a:endParaRPr sz="800">
                <a:solidFill>
                  <a:srgbClr val="085631"/>
                </a:solidFill>
                <a:latin typeface="Roboto"/>
                <a:ea typeface="Roboto"/>
                <a:cs typeface="Roboto"/>
                <a:sym typeface="Roboto"/>
              </a:endParaRPr>
            </a:p>
          </p:txBody>
        </p:sp>
        <p:sp>
          <p:nvSpPr>
            <p:cNvPr id="168" name="Google Shape;168;p25"/>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085631"/>
                  </a:solidFill>
                  <a:latin typeface="Roboto"/>
                  <a:ea typeface="Roboto"/>
                  <a:cs typeface="Roboto"/>
                  <a:sym typeface="Roboto"/>
                </a:rPr>
                <a:t>6</a:t>
              </a:r>
              <a:r>
                <a:rPr b="1" lang="en-US" sz="1000">
                  <a:solidFill>
                    <a:srgbClr val="085631"/>
                  </a:solidFill>
                  <a:latin typeface="Roboto"/>
                  <a:ea typeface="Roboto"/>
                  <a:cs typeface="Roboto"/>
                  <a:sym typeface="Roboto"/>
                </a:rPr>
                <a:t>.1.22</a:t>
              </a:r>
              <a:endParaRPr b="1" sz="1000">
                <a:solidFill>
                  <a:srgbClr val="085631"/>
                </a:solidFill>
                <a:latin typeface="Roboto"/>
                <a:ea typeface="Roboto"/>
                <a:cs typeface="Roboto"/>
                <a:sym typeface="Roboto"/>
              </a:endParaRPr>
            </a:p>
          </p:txBody>
        </p:sp>
      </p:grpSp>
      <p:sp>
        <p:nvSpPr>
          <p:cNvPr id="169" name="Google Shape;169;p25"/>
          <p:cNvSpPr/>
          <p:nvPr/>
        </p:nvSpPr>
        <p:spPr>
          <a:xfrm>
            <a:off x="5480968" y="4763332"/>
            <a:ext cx="625500" cy="54800"/>
          </a:xfrm>
          <a:prstGeom prst="roundRect">
            <a:avLst>
              <a:gd fmla="val 50000" name="adj"/>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85631"/>
              </a:solidFill>
            </a:endParaRPr>
          </a:p>
        </p:txBody>
      </p:sp>
      <p:grpSp>
        <p:nvGrpSpPr>
          <p:cNvPr id="170" name="Google Shape;170;p25"/>
          <p:cNvGrpSpPr/>
          <p:nvPr/>
        </p:nvGrpSpPr>
        <p:grpSpPr>
          <a:xfrm>
            <a:off x="6887634" y="1417785"/>
            <a:ext cx="1799001" cy="2803186"/>
            <a:chOff x="6863386" y="1957150"/>
            <a:chExt cx="1709102" cy="1897977"/>
          </a:xfrm>
        </p:grpSpPr>
        <p:sp>
          <p:nvSpPr>
            <p:cNvPr id="171" name="Google Shape;171;p25"/>
            <p:cNvSpPr/>
            <p:nvPr/>
          </p:nvSpPr>
          <p:spPr>
            <a:xfrm>
              <a:off x="7420786" y="1957150"/>
              <a:ext cx="594300" cy="594300"/>
            </a:xfrm>
            <a:prstGeom prst="ellipse">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accent4"/>
                  </a:solidFill>
                  <a:latin typeface="Roboto"/>
                  <a:ea typeface="Roboto"/>
                  <a:cs typeface="Roboto"/>
                  <a:sym typeface="Roboto"/>
                </a:rPr>
                <a:t>Recommend Vendor</a:t>
              </a:r>
              <a:endParaRPr b="1" sz="1000">
                <a:solidFill>
                  <a:schemeClr val="accent4"/>
                </a:solidFill>
                <a:latin typeface="Roboto"/>
                <a:ea typeface="Roboto"/>
                <a:cs typeface="Roboto"/>
                <a:sym typeface="Roboto"/>
              </a:endParaRPr>
            </a:p>
          </p:txBody>
        </p:sp>
        <p:sp>
          <p:nvSpPr>
            <p:cNvPr id="173" name="Google Shape;173;p25"/>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accent4"/>
                  </a:solidFill>
                  <a:latin typeface="Roboto"/>
                  <a:ea typeface="Roboto"/>
                  <a:cs typeface="Roboto"/>
                  <a:sym typeface="Roboto"/>
                </a:rPr>
                <a:t>11.8.21</a:t>
              </a:r>
              <a:endParaRPr b="1" sz="1000">
                <a:solidFill>
                  <a:schemeClr val="accent4"/>
                </a:solidFill>
                <a:latin typeface="Roboto"/>
                <a:ea typeface="Roboto"/>
                <a:cs typeface="Roboto"/>
                <a:sym typeface="Roboto"/>
              </a:endParaRPr>
            </a:p>
          </p:txBody>
        </p:sp>
        <p:sp>
          <p:nvSpPr>
            <p:cNvPr id="174" name="Google Shape;174;p25"/>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accent4"/>
                  </a:solidFill>
                  <a:latin typeface="Roboto"/>
                  <a:ea typeface="Roboto"/>
                  <a:cs typeface="Roboto"/>
                  <a:sym typeface="Roboto"/>
                </a:rPr>
                <a:t>We anticipate having a solid recommendation for the board.</a:t>
              </a:r>
              <a:endParaRPr sz="800">
                <a:solidFill>
                  <a:schemeClr val="accent4"/>
                </a:solidFill>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type="title"/>
          </p:nvPr>
        </p:nvSpPr>
        <p:spPr>
          <a:xfrm>
            <a:off x="457200" y="366184"/>
            <a:ext cx="8229600" cy="152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lang="en-US" sz="3600">
                <a:solidFill>
                  <a:srgbClr val="002060"/>
                </a:solidFill>
                <a:latin typeface="Cabin"/>
                <a:ea typeface="Cabin"/>
                <a:cs typeface="Cabin"/>
                <a:sym typeface="Cabin"/>
              </a:rPr>
              <a:t>Official</a:t>
            </a:r>
            <a:r>
              <a:rPr b="1" lang="en-US" sz="3600">
                <a:solidFill>
                  <a:srgbClr val="002060"/>
                </a:solidFill>
                <a:latin typeface="Cabin"/>
                <a:ea typeface="Cabin"/>
                <a:cs typeface="Cabin"/>
                <a:sym typeface="Cabin"/>
              </a:rPr>
              <a:t> Successful Vendor</a:t>
            </a:r>
            <a:endParaRPr/>
          </a:p>
        </p:txBody>
      </p:sp>
      <p:sp>
        <p:nvSpPr>
          <p:cNvPr id="180" name="Google Shape;180;p26"/>
          <p:cNvSpPr txBox="1"/>
          <p:nvPr>
            <p:ph idx="1" type="body"/>
          </p:nvPr>
        </p:nvSpPr>
        <p:spPr>
          <a:xfrm>
            <a:off x="457200" y="1660500"/>
            <a:ext cx="4402800" cy="395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800"/>
              <a:buNone/>
            </a:pPr>
            <a:r>
              <a:rPr b="1" lang="en-US" sz="3600"/>
              <a:t>Eccovia</a:t>
            </a:r>
            <a:endParaRPr b="1" sz="3600"/>
          </a:p>
          <a:p>
            <a:pPr indent="0" lvl="0" marL="0" rtl="0" algn="l">
              <a:lnSpc>
                <a:spcPct val="100000"/>
              </a:lnSpc>
              <a:spcBef>
                <a:spcPts val="360"/>
              </a:spcBef>
              <a:spcAft>
                <a:spcPts val="0"/>
              </a:spcAft>
              <a:buSzPts val="1800"/>
              <a:buNone/>
            </a:pPr>
            <a:r>
              <a:rPr lang="en-US" sz="2000"/>
              <a:t>Contracted work officially began on January 10th, 2022.</a:t>
            </a:r>
            <a:endParaRPr sz="2000"/>
          </a:p>
          <a:p>
            <a:pPr indent="0" lvl="0" marL="0" rtl="0" algn="l">
              <a:lnSpc>
                <a:spcPct val="100000"/>
              </a:lnSpc>
              <a:spcBef>
                <a:spcPts val="360"/>
              </a:spcBef>
              <a:spcAft>
                <a:spcPts val="0"/>
              </a:spcAft>
              <a:buSzPts val="1800"/>
              <a:buNone/>
            </a:pPr>
            <a:r>
              <a:t/>
            </a:r>
            <a:endParaRPr sz="2000"/>
          </a:p>
          <a:p>
            <a:pPr indent="0" lvl="0" marL="0" rtl="0" algn="l">
              <a:lnSpc>
                <a:spcPct val="100000"/>
              </a:lnSpc>
              <a:spcBef>
                <a:spcPts val="360"/>
              </a:spcBef>
              <a:spcAft>
                <a:spcPts val="0"/>
              </a:spcAft>
              <a:buSzPts val="1800"/>
              <a:buNone/>
            </a:pPr>
            <a:r>
              <a:rPr lang="en-US" sz="2000"/>
              <a:t>Next steps with the vendor include a kick-off with their transition team to establish the project timeline and begin gathering the needed data to start the first import phase. </a:t>
            </a:r>
            <a:endParaRPr sz="2000"/>
          </a:p>
          <a:p>
            <a:pPr indent="0" lvl="0" marL="0" rtl="0" algn="l">
              <a:lnSpc>
                <a:spcPct val="100000"/>
              </a:lnSpc>
              <a:spcBef>
                <a:spcPts val="360"/>
              </a:spcBef>
              <a:spcAft>
                <a:spcPts val="0"/>
              </a:spcAft>
              <a:buSzPts val="1800"/>
              <a:buNone/>
            </a:pPr>
            <a:r>
              <a:t/>
            </a:r>
            <a:endParaRPr/>
          </a:p>
        </p:txBody>
      </p:sp>
      <p:pic>
        <p:nvPicPr>
          <p:cNvPr id="181" name="Google Shape;181;p26"/>
          <p:cNvPicPr preferRelativeResize="0"/>
          <p:nvPr/>
        </p:nvPicPr>
        <p:blipFill rotWithShape="1">
          <a:blip r:embed="rId3">
            <a:alphaModFix/>
          </a:blip>
          <a:srcRect b="0" l="0" r="0" t="0"/>
          <a:stretch/>
        </p:blipFill>
        <p:spPr>
          <a:xfrm>
            <a:off x="4987900" y="3134325"/>
            <a:ext cx="3525200" cy="10107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457200" y="366184"/>
            <a:ext cx="8229600" cy="152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lang="en-US" sz="3600">
                <a:solidFill>
                  <a:srgbClr val="002060"/>
                </a:solidFill>
                <a:latin typeface="Cabin"/>
                <a:ea typeface="Cabin"/>
                <a:cs typeface="Cabin"/>
                <a:sym typeface="Cabin"/>
              </a:rPr>
              <a:t>Expectations for Participating Agencies</a:t>
            </a:r>
            <a:endParaRPr/>
          </a:p>
        </p:txBody>
      </p:sp>
      <p:sp>
        <p:nvSpPr>
          <p:cNvPr id="187" name="Google Shape;187;p27"/>
          <p:cNvSpPr txBox="1"/>
          <p:nvPr>
            <p:ph idx="1" type="body"/>
          </p:nvPr>
        </p:nvSpPr>
        <p:spPr>
          <a:xfrm>
            <a:off x="457200" y="1660500"/>
            <a:ext cx="8138700" cy="46611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360"/>
              </a:spcBef>
              <a:spcAft>
                <a:spcPts val="0"/>
              </a:spcAft>
              <a:buSzPts val="2000"/>
              <a:buChar char="●"/>
            </a:pPr>
            <a:r>
              <a:rPr lang="en-US" sz="2000"/>
              <a:t>Consultations with HMIS team about your projects and data</a:t>
            </a:r>
            <a:endParaRPr sz="2000"/>
          </a:p>
          <a:p>
            <a:pPr indent="-355600" lvl="1" marL="914400" rtl="0" algn="l">
              <a:lnSpc>
                <a:spcPct val="100000"/>
              </a:lnSpc>
              <a:spcBef>
                <a:spcPts val="0"/>
              </a:spcBef>
              <a:spcAft>
                <a:spcPts val="0"/>
              </a:spcAft>
              <a:buSzPts val="2000"/>
              <a:buChar char="○"/>
            </a:pPr>
            <a:r>
              <a:rPr lang="en-US" sz="2000"/>
              <a:t>project set-up</a:t>
            </a:r>
            <a:endParaRPr sz="2000"/>
          </a:p>
          <a:p>
            <a:pPr indent="-355600" lvl="1" marL="914400" rtl="0" algn="l">
              <a:lnSpc>
                <a:spcPct val="100000"/>
              </a:lnSpc>
              <a:spcBef>
                <a:spcPts val="0"/>
              </a:spcBef>
              <a:spcAft>
                <a:spcPts val="0"/>
              </a:spcAft>
              <a:buSzPts val="2000"/>
              <a:buChar char="○"/>
            </a:pPr>
            <a:r>
              <a:rPr lang="en-US" sz="2000"/>
              <a:t>referrals and services</a:t>
            </a:r>
            <a:endParaRPr sz="2000"/>
          </a:p>
          <a:p>
            <a:pPr indent="-355600" lvl="1" marL="914400" rtl="0" algn="l">
              <a:lnSpc>
                <a:spcPct val="100000"/>
              </a:lnSpc>
              <a:spcBef>
                <a:spcPts val="0"/>
              </a:spcBef>
              <a:spcAft>
                <a:spcPts val="0"/>
              </a:spcAft>
              <a:buSzPts val="2000"/>
              <a:buChar char="○"/>
            </a:pPr>
            <a:r>
              <a:rPr lang="en-US" sz="2000"/>
              <a:t>custom data fields</a:t>
            </a:r>
            <a:endParaRPr sz="2000"/>
          </a:p>
          <a:p>
            <a:pPr indent="-355600" lvl="1" marL="914400" rtl="0" algn="l">
              <a:lnSpc>
                <a:spcPct val="100000"/>
              </a:lnSpc>
              <a:spcBef>
                <a:spcPts val="0"/>
              </a:spcBef>
              <a:spcAft>
                <a:spcPts val="0"/>
              </a:spcAft>
              <a:buSzPts val="2000"/>
              <a:buChar char="○"/>
            </a:pPr>
            <a:r>
              <a:rPr lang="en-US" sz="2000"/>
              <a:t>workflows</a:t>
            </a:r>
            <a:endParaRPr sz="2000"/>
          </a:p>
          <a:p>
            <a:pPr indent="0" lvl="0" marL="914400" rtl="0" algn="l">
              <a:lnSpc>
                <a:spcPct val="100000"/>
              </a:lnSpc>
              <a:spcBef>
                <a:spcPts val="360"/>
              </a:spcBef>
              <a:spcAft>
                <a:spcPts val="0"/>
              </a:spcAft>
              <a:buNone/>
            </a:pPr>
            <a:r>
              <a:t/>
            </a:r>
            <a:endParaRPr sz="2000"/>
          </a:p>
          <a:p>
            <a:pPr indent="-355600" lvl="0" marL="457200" rtl="0" algn="l">
              <a:lnSpc>
                <a:spcPct val="100000"/>
              </a:lnSpc>
              <a:spcBef>
                <a:spcPts val="360"/>
              </a:spcBef>
              <a:spcAft>
                <a:spcPts val="0"/>
              </a:spcAft>
              <a:buSzPts val="2000"/>
              <a:buChar char="●"/>
            </a:pPr>
            <a:r>
              <a:rPr lang="en-US" sz="2000"/>
              <a:t>Data Quality Maintenance</a:t>
            </a:r>
            <a:endParaRPr sz="2000"/>
          </a:p>
          <a:p>
            <a:pPr indent="-355600" lvl="1" marL="914400" rtl="0" algn="l">
              <a:lnSpc>
                <a:spcPct val="100000"/>
              </a:lnSpc>
              <a:spcBef>
                <a:spcPts val="0"/>
              </a:spcBef>
              <a:spcAft>
                <a:spcPts val="0"/>
              </a:spcAft>
              <a:buSzPts val="2000"/>
              <a:buChar char="○"/>
            </a:pPr>
            <a:r>
              <a:rPr lang="en-US" sz="2000"/>
              <a:t>Maintain high data quality </a:t>
            </a:r>
            <a:r>
              <a:rPr lang="en-US" sz="2000"/>
              <a:t>throughout</a:t>
            </a:r>
            <a:r>
              <a:rPr lang="en-US" sz="2000"/>
              <a:t> transition for all projects, poor data quality may impact ability to move data cleanly</a:t>
            </a:r>
            <a:endParaRPr sz="2000"/>
          </a:p>
          <a:p>
            <a:pPr indent="0" lvl="0" marL="0" rtl="0" algn="l">
              <a:lnSpc>
                <a:spcPct val="100000"/>
              </a:lnSpc>
              <a:spcBef>
                <a:spcPts val="360"/>
              </a:spcBef>
              <a:spcAft>
                <a:spcPts val="0"/>
              </a:spcAft>
              <a:buNone/>
            </a:pPr>
            <a:r>
              <a:t/>
            </a:r>
            <a:endParaRPr sz="2000"/>
          </a:p>
          <a:p>
            <a:pPr indent="-355600" lvl="0" marL="457200" rtl="0" algn="l">
              <a:lnSpc>
                <a:spcPct val="100000"/>
              </a:lnSpc>
              <a:spcBef>
                <a:spcPts val="360"/>
              </a:spcBef>
              <a:spcAft>
                <a:spcPts val="0"/>
              </a:spcAft>
              <a:buSzPts val="2000"/>
              <a:buChar char="●"/>
            </a:pPr>
            <a:r>
              <a:rPr lang="en-US" sz="2000"/>
              <a:t>Train the Trainer and User Testing</a:t>
            </a:r>
            <a:endParaRPr sz="2000"/>
          </a:p>
          <a:p>
            <a:pPr indent="-355600" lvl="1" marL="914400" rtl="0" algn="l">
              <a:lnSpc>
                <a:spcPct val="100000"/>
              </a:lnSpc>
              <a:spcBef>
                <a:spcPts val="0"/>
              </a:spcBef>
              <a:spcAft>
                <a:spcPts val="0"/>
              </a:spcAft>
              <a:buSzPts val="2000"/>
              <a:buChar char="○"/>
            </a:pPr>
            <a:r>
              <a:rPr lang="en-US" sz="2000"/>
              <a:t>It is anticipated that there will be </a:t>
            </a:r>
            <a:r>
              <a:rPr lang="en-US" sz="2000"/>
              <a:t>opportunities</a:t>
            </a:r>
            <a:r>
              <a:rPr lang="en-US" sz="2000"/>
              <a:t> to </a:t>
            </a:r>
            <a:r>
              <a:rPr lang="en-US" sz="2000"/>
              <a:t>receive</a:t>
            </a:r>
            <a:r>
              <a:rPr lang="en-US" sz="2000"/>
              <a:t> early training and participate in the user testing environment prior to release. </a:t>
            </a:r>
            <a:endParaRPr sz="2000"/>
          </a:p>
          <a:p>
            <a:pPr indent="-355600" lvl="1" marL="914400" rtl="0" algn="l">
              <a:lnSpc>
                <a:spcPct val="100000"/>
              </a:lnSpc>
              <a:spcBef>
                <a:spcPts val="0"/>
              </a:spcBef>
              <a:spcAft>
                <a:spcPts val="0"/>
              </a:spcAft>
              <a:buSzPts val="2000"/>
              <a:buChar char="○"/>
            </a:pPr>
            <a:r>
              <a:rPr lang="en-US" sz="2000"/>
              <a:t>Slots will be limited</a:t>
            </a:r>
            <a:endParaRPr sz="2000"/>
          </a:p>
          <a:p>
            <a:pPr indent="0" lvl="0" marL="914400" rtl="0" algn="l">
              <a:lnSpc>
                <a:spcPct val="100000"/>
              </a:lnSpc>
              <a:spcBef>
                <a:spcPts val="360"/>
              </a:spcBef>
              <a:spcAft>
                <a:spcPts val="0"/>
              </a:spcAft>
              <a:buNone/>
            </a:pPr>
            <a:r>
              <a:t/>
            </a:r>
            <a:endParaRPr sz="2000"/>
          </a:p>
          <a:p>
            <a:pPr indent="0" lvl="0" marL="457200" rtl="0" algn="l">
              <a:lnSpc>
                <a:spcPct val="100000"/>
              </a:lnSpc>
              <a:spcBef>
                <a:spcPts val="360"/>
              </a:spcBef>
              <a:spcAft>
                <a:spcPts val="0"/>
              </a:spcAft>
              <a:buNone/>
            </a:pPr>
            <a:r>
              <a:t/>
            </a:r>
            <a:endParaRPr sz="2000"/>
          </a:p>
          <a:p>
            <a:pPr indent="0" lvl="0" marL="0" rtl="0" algn="l">
              <a:lnSpc>
                <a:spcPct val="100000"/>
              </a:lnSpc>
              <a:spcBef>
                <a:spcPts val="360"/>
              </a:spcBef>
              <a:spcAft>
                <a:spcPts val="0"/>
              </a:spcAft>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462175" y="533100"/>
            <a:ext cx="8656500" cy="1546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Questions &amp; Answers</a:t>
            </a:r>
            <a:endParaRPr b="1" sz="36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193" name="Google Shape;193;p28"/>
          <p:cNvSpPr txBox="1"/>
          <p:nvPr>
            <p:ph idx="1" type="body"/>
          </p:nvPr>
        </p:nvSpPr>
        <p:spPr>
          <a:xfrm>
            <a:off x="784700" y="1856567"/>
            <a:ext cx="7524300" cy="267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For More RFP Information Visit:</a:t>
            </a:r>
            <a:endParaRPr sz="3500"/>
          </a:p>
          <a:p>
            <a:pPr indent="0" lvl="0" marL="342900" rtl="0" algn="ctr">
              <a:lnSpc>
                <a:spcPct val="90000"/>
              </a:lnSpc>
              <a:spcBef>
                <a:spcPts val="640"/>
              </a:spcBef>
              <a:spcAft>
                <a:spcPts val="0"/>
              </a:spcAft>
              <a:buNone/>
            </a:pPr>
            <a:r>
              <a:rPr lang="en-US" sz="3500" u="sng">
                <a:solidFill>
                  <a:schemeClr val="hlink"/>
                </a:solidFill>
                <a:hlinkClick r:id="rId3"/>
              </a:rPr>
              <a:t>https://hsncfl.org/funding</a:t>
            </a:r>
            <a:endParaRPr sz="3500"/>
          </a:p>
          <a:p>
            <a:pPr indent="0" lvl="0" marL="342900" rtl="0" algn="ctr">
              <a:lnSpc>
                <a:spcPct val="90000"/>
              </a:lnSpc>
              <a:spcBef>
                <a:spcPts val="640"/>
              </a:spcBef>
              <a:spcAft>
                <a:spcPts val="0"/>
              </a:spcAft>
              <a:buNone/>
            </a:pPr>
            <a:r>
              <a:t/>
            </a:r>
            <a:endParaRPr sz="3500"/>
          </a:p>
          <a:p>
            <a:pPr indent="0" lvl="0" marL="342900" rtl="0" algn="ctr">
              <a:lnSpc>
                <a:spcPct val="90000"/>
              </a:lnSpc>
              <a:spcBef>
                <a:spcPts val="640"/>
              </a:spcBef>
              <a:spcAft>
                <a:spcPts val="0"/>
              </a:spcAft>
              <a:buNone/>
            </a:pPr>
            <a:r>
              <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9"/>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Transition Planning</a:t>
            </a:r>
            <a:r>
              <a:rPr lang="en-US"/>
              <a:t> </a:t>
            </a:r>
            <a:endParaRPr/>
          </a:p>
        </p:txBody>
      </p:sp>
      <p:sp>
        <p:nvSpPr>
          <p:cNvPr id="199" name="Google Shape;199;p29"/>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Review of Privacy Policy and ROI</a:t>
            </a:r>
            <a:endParaRPr/>
          </a:p>
          <a:p>
            <a:pPr indent="0" lvl="0" marL="0" rtl="0" algn="ctr">
              <a:spcBef>
                <a:spcPts val="640"/>
              </a:spcBef>
              <a:spcAft>
                <a:spcPts val="0"/>
              </a:spcAft>
              <a:buNone/>
            </a:pPr>
            <a:r>
              <a:rPr lang="en-US"/>
              <a:t>Alissa Parrish and Michael Thomas</a:t>
            </a:r>
            <a:endParaRPr/>
          </a:p>
          <a:p>
            <a:pPr indent="0" lvl="0" marL="0" rtl="0" algn="ctr">
              <a:spcBef>
                <a:spcPts val="640"/>
              </a:spcBef>
              <a:spcAft>
                <a:spcPts val="0"/>
              </a:spcAft>
              <a:buNone/>
            </a:pPr>
            <a:r>
              <a:rPr lang="en-US"/>
              <a:t>ICF Technical Assistance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Data Quality Plan (DQP) </a:t>
            </a:r>
            <a:endParaRPr/>
          </a:p>
        </p:txBody>
      </p:sp>
      <p:sp>
        <p:nvSpPr>
          <p:cNvPr id="205" name="Google Shape;205;p30"/>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Process for FY 21-22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3600">
                <a:solidFill>
                  <a:srgbClr val="002060"/>
                </a:solidFill>
                <a:latin typeface="Cabin"/>
                <a:ea typeface="Cabin"/>
                <a:cs typeface="Cabin"/>
                <a:sym typeface="Cabin"/>
              </a:rPr>
              <a:t>What is the Data Quality Plan?</a:t>
            </a:r>
            <a:endParaRPr b="1" sz="3600">
              <a:solidFill>
                <a:srgbClr val="002060"/>
              </a:solidFill>
              <a:latin typeface="Cabin"/>
              <a:ea typeface="Cabin"/>
              <a:cs typeface="Cabin"/>
              <a:sym typeface="Cabin"/>
            </a:endParaRPr>
          </a:p>
        </p:txBody>
      </p:sp>
      <p:sp>
        <p:nvSpPr>
          <p:cNvPr id="211" name="Google Shape;211;p31"/>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81000" lvl="0" marL="457200" rtl="0" algn="l">
              <a:spcBef>
                <a:spcPts val="360"/>
              </a:spcBef>
              <a:spcAft>
                <a:spcPts val="0"/>
              </a:spcAft>
              <a:buSzPts val="2400"/>
              <a:buChar char="●"/>
            </a:pPr>
            <a:r>
              <a:rPr lang="en-US" sz="2000"/>
              <a:t>Each year the HMIS Lead Agency along with the CoC and key stakeholders reviews and approves the Data Quality Plan (DQP)</a:t>
            </a:r>
            <a:endParaRPr sz="2000"/>
          </a:p>
          <a:p>
            <a:pPr indent="-355600" lvl="0" marL="457200" rtl="0" algn="l">
              <a:spcBef>
                <a:spcPts val="0"/>
              </a:spcBef>
              <a:spcAft>
                <a:spcPts val="0"/>
              </a:spcAft>
              <a:buSzPts val="2000"/>
              <a:buChar char="●"/>
            </a:pPr>
            <a:r>
              <a:rPr lang="en-US" sz="2000"/>
              <a:t>The DQP outlines expectations and processes that support high data quality</a:t>
            </a:r>
            <a:endParaRPr sz="2000"/>
          </a:p>
          <a:p>
            <a:pPr indent="-355600" lvl="2" marL="1371600" rtl="0" algn="l">
              <a:spcBef>
                <a:spcPts val="0"/>
              </a:spcBef>
              <a:spcAft>
                <a:spcPts val="0"/>
              </a:spcAft>
              <a:buSzPts val="2000"/>
              <a:buChar char="■"/>
            </a:pPr>
            <a:r>
              <a:rPr lang="en-US" sz="2000"/>
              <a:t>HMIS data is used to inform CoC, local stakeholders, etc</a:t>
            </a:r>
            <a:endParaRPr sz="2000"/>
          </a:p>
          <a:p>
            <a:pPr indent="-355600" lvl="2" marL="1371600" rtl="0" algn="l">
              <a:spcBef>
                <a:spcPts val="0"/>
              </a:spcBef>
              <a:spcAft>
                <a:spcPts val="0"/>
              </a:spcAft>
              <a:buSzPts val="2000"/>
              <a:buChar char="■"/>
            </a:pPr>
            <a:r>
              <a:rPr lang="en-US" sz="2000"/>
              <a:t>High data quality is imperative to the mission of ending homelessness</a:t>
            </a:r>
            <a:endParaRPr sz="2000"/>
          </a:p>
          <a:p>
            <a:pPr indent="0" lvl="0" marL="1371600" rtl="0" algn="l">
              <a:spcBef>
                <a:spcPts val="360"/>
              </a:spcBef>
              <a:spcAft>
                <a:spcPts val="0"/>
              </a:spcAft>
              <a:buNone/>
            </a:pPr>
            <a:r>
              <a:t/>
            </a:r>
            <a:endParaRPr sz="2000"/>
          </a:p>
          <a:p>
            <a:pPr indent="-381000" lvl="0" marL="457200" rtl="0" algn="l">
              <a:spcBef>
                <a:spcPts val="360"/>
              </a:spcBef>
              <a:spcAft>
                <a:spcPts val="0"/>
              </a:spcAft>
              <a:buSzPts val="2400"/>
              <a:buChar char="●"/>
            </a:pPr>
            <a:r>
              <a:rPr lang="en-US" sz="2000"/>
              <a:t>The DQP outlines the steps which will be taken to ensure that data quality meets the standards (benchmarks) we set for the fiscal year</a:t>
            </a:r>
            <a:endParaRPr sz="2000"/>
          </a:p>
          <a:p>
            <a:pPr indent="-368300" lvl="1" marL="914400" rtl="0" algn="l">
              <a:spcBef>
                <a:spcPts val="0"/>
              </a:spcBef>
              <a:spcAft>
                <a:spcPts val="0"/>
              </a:spcAft>
              <a:buSzPts val="2200"/>
              <a:buChar char="○"/>
            </a:pPr>
            <a:r>
              <a:rPr lang="en-US" sz="1800"/>
              <a:t>The data in HMIS is reviewed:</a:t>
            </a:r>
            <a:endParaRPr sz="1800"/>
          </a:p>
          <a:p>
            <a:pPr indent="-368300" lvl="2" marL="1371600" rtl="0" algn="l">
              <a:spcBef>
                <a:spcPts val="0"/>
              </a:spcBef>
              <a:spcAft>
                <a:spcPts val="0"/>
              </a:spcAft>
              <a:buSzPts val="2200"/>
              <a:buChar char="■"/>
            </a:pPr>
            <a:r>
              <a:rPr lang="en-US" sz="1800"/>
              <a:t>Monthly</a:t>
            </a:r>
            <a:endParaRPr sz="1800"/>
          </a:p>
          <a:p>
            <a:pPr indent="-368300" lvl="2" marL="1371600" rtl="0" algn="l">
              <a:spcBef>
                <a:spcPts val="0"/>
              </a:spcBef>
              <a:spcAft>
                <a:spcPts val="0"/>
              </a:spcAft>
              <a:buSzPts val="2200"/>
              <a:buChar char="■"/>
            </a:pPr>
            <a:r>
              <a:rPr lang="en-US" sz="1800"/>
              <a:t>On a project level basis</a:t>
            </a:r>
            <a:endParaRPr sz="1800"/>
          </a:p>
          <a:p>
            <a:pPr indent="-368300" lvl="2" marL="1371600" rtl="0" algn="l">
              <a:spcBef>
                <a:spcPts val="0"/>
              </a:spcBef>
              <a:spcAft>
                <a:spcPts val="0"/>
              </a:spcAft>
              <a:buSzPts val="2200"/>
              <a:buChar char="■"/>
            </a:pPr>
            <a:r>
              <a:rPr lang="en-US" sz="1800"/>
              <a:t>With benchmarks set by project type</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Agenda</a:t>
            </a:r>
            <a:endParaRPr b="1" sz="3600">
              <a:solidFill>
                <a:srgbClr val="002060"/>
              </a:solidFill>
              <a:latin typeface="Cabin"/>
              <a:ea typeface="Cabin"/>
              <a:cs typeface="Cabin"/>
              <a:sym typeface="Cabin"/>
            </a:endParaRPr>
          </a:p>
        </p:txBody>
      </p:sp>
      <p:sp>
        <p:nvSpPr>
          <p:cNvPr id="68" name="Google Shape;68;p14"/>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330200" lvl="0" marL="342900" rtl="0" algn="l">
              <a:lnSpc>
                <a:spcPct val="150000"/>
              </a:lnSpc>
              <a:spcBef>
                <a:spcPts val="640"/>
              </a:spcBef>
              <a:spcAft>
                <a:spcPts val="0"/>
              </a:spcAft>
              <a:buClr>
                <a:schemeClr val="dk1"/>
              </a:buClr>
              <a:buSzPts val="1600"/>
              <a:buChar char="●"/>
            </a:pPr>
            <a:r>
              <a:rPr b="1" lang="en-US" sz="1600">
                <a:solidFill>
                  <a:schemeClr val="dk1"/>
                </a:solidFill>
              </a:rPr>
              <a:t>HMIS Advisory Committee Purpose</a:t>
            </a:r>
            <a:endParaRPr b="1" sz="1600">
              <a:solidFill>
                <a:schemeClr val="dk1"/>
              </a:solidFill>
            </a:endParaRPr>
          </a:p>
          <a:p>
            <a:pPr indent="-330200" lvl="0" marL="342900" rtl="0" algn="l">
              <a:lnSpc>
                <a:spcPct val="150000"/>
              </a:lnSpc>
              <a:spcBef>
                <a:spcPts val="0"/>
              </a:spcBef>
              <a:spcAft>
                <a:spcPts val="0"/>
              </a:spcAft>
              <a:buSzPts val="1600"/>
              <a:buChar char="●"/>
            </a:pPr>
            <a:r>
              <a:rPr b="1" lang="en-US" sz="1600">
                <a:solidFill>
                  <a:schemeClr val="dk1"/>
                </a:solidFill>
              </a:rPr>
              <a:t>HMIS Mission Statement</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Nomination for Official Committee Vice Chair</a:t>
            </a:r>
            <a:endParaRPr b="1" sz="1600">
              <a:solidFill>
                <a:schemeClr val="dk1"/>
              </a:solidFill>
            </a:endParaRPr>
          </a:p>
          <a:p>
            <a:pPr indent="-330200" lvl="0" marL="342900" rtl="0" algn="l">
              <a:lnSpc>
                <a:spcPct val="150000"/>
              </a:lnSpc>
              <a:spcBef>
                <a:spcPts val="0"/>
              </a:spcBef>
              <a:spcAft>
                <a:spcPts val="0"/>
              </a:spcAft>
              <a:buSzPts val="1600"/>
              <a:buChar char="●"/>
            </a:pPr>
            <a:r>
              <a:rPr b="1" lang="en-US" sz="1600">
                <a:solidFill>
                  <a:schemeClr val="dk1"/>
                </a:solidFill>
              </a:rPr>
              <a:t>Nomination for Official Committee Membe</a:t>
            </a:r>
            <a:r>
              <a:rPr b="1" lang="en-US" sz="1600">
                <a:solidFill>
                  <a:schemeClr val="dk1"/>
                </a:solidFill>
              </a:rPr>
              <a:t>rs</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Committee Charter</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Request for Proposal (RFP) Updates</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Transition Planning</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Special Guests: Alissa Parish and Michael Thomas</a:t>
            </a:r>
            <a:endParaRPr b="1" sz="1600">
              <a:solidFill>
                <a:schemeClr val="dk1"/>
              </a:solidFill>
            </a:endParaRPr>
          </a:p>
          <a:p>
            <a:pPr indent="-330200" lvl="0" marL="342900" marR="0" rtl="0" algn="l">
              <a:lnSpc>
                <a:spcPct val="150000"/>
              </a:lnSpc>
              <a:spcBef>
                <a:spcPts val="0"/>
              </a:spcBef>
              <a:spcAft>
                <a:spcPts val="0"/>
              </a:spcAft>
              <a:buSzPts val="1600"/>
              <a:buChar char="●"/>
            </a:pPr>
            <a:r>
              <a:rPr b="1" lang="en-US" sz="1600">
                <a:solidFill>
                  <a:schemeClr val="dk1"/>
                </a:solidFill>
              </a:rPr>
              <a:t>Data Quality Plan (DQP) Updates</a:t>
            </a:r>
            <a:endParaRPr b="1" sz="1600">
              <a:solidFill>
                <a:schemeClr val="dk1"/>
              </a:solidFill>
            </a:endParaRPr>
          </a:p>
          <a:p>
            <a:pPr indent="-273050" lvl="1" marL="742950" marR="0" rtl="0" algn="l">
              <a:lnSpc>
                <a:spcPct val="150000"/>
              </a:lnSpc>
              <a:spcBef>
                <a:spcPts val="0"/>
              </a:spcBef>
              <a:spcAft>
                <a:spcPts val="0"/>
              </a:spcAft>
              <a:buClr>
                <a:schemeClr val="dk1"/>
              </a:buClr>
              <a:buSzPts val="1600"/>
              <a:buChar char="○"/>
            </a:pPr>
            <a:r>
              <a:rPr b="1" lang="en-US" sz="1600">
                <a:solidFill>
                  <a:schemeClr val="dk1"/>
                </a:solidFill>
              </a:rPr>
              <a:t>Committee Feedback On Reviewing DQP Data</a:t>
            </a:r>
            <a:endParaRPr b="1" sz="1600">
              <a:solidFill>
                <a:schemeClr val="dk1"/>
              </a:solidFill>
            </a:endParaRPr>
          </a:p>
          <a:p>
            <a:pPr indent="-330200" lvl="0" marL="342900" rtl="0" algn="l">
              <a:lnSpc>
                <a:spcPct val="150000"/>
              </a:lnSpc>
              <a:spcBef>
                <a:spcPts val="640"/>
              </a:spcBef>
              <a:spcAft>
                <a:spcPts val="0"/>
              </a:spcAft>
              <a:buSzPts val="1600"/>
              <a:buChar char="●"/>
            </a:pPr>
            <a:r>
              <a:rPr b="1" lang="en-US" sz="1600">
                <a:solidFill>
                  <a:schemeClr val="dk1"/>
                </a:solidFill>
              </a:rPr>
              <a:t>HMIS Training &amp; Support</a:t>
            </a:r>
            <a:endParaRPr b="1" sz="1600">
              <a:solidFill>
                <a:schemeClr val="dk1"/>
              </a:solidFill>
            </a:endParaRPr>
          </a:p>
          <a:p>
            <a:pPr indent="0" lvl="0" marL="342900" rtl="0" algn="l">
              <a:lnSpc>
                <a:spcPct val="150000"/>
              </a:lnSpc>
              <a:spcBef>
                <a:spcPts val="640"/>
              </a:spcBef>
              <a:spcAft>
                <a:spcPts val="0"/>
              </a:spcAft>
              <a:buNone/>
            </a:pPr>
            <a:r>
              <a:t/>
            </a:r>
            <a:endParaRPr b="1" sz="1600">
              <a:solidFill>
                <a:schemeClr val="dk1"/>
              </a:solidFill>
            </a:endParaRPr>
          </a:p>
          <a:p>
            <a:pPr indent="0" lvl="0" marL="0" rtl="0" algn="l">
              <a:lnSpc>
                <a:spcPct val="150000"/>
              </a:lnSpc>
              <a:spcBef>
                <a:spcPts val="640"/>
              </a:spcBef>
              <a:spcAft>
                <a:spcPts val="0"/>
              </a:spcAft>
              <a:buNone/>
            </a:pPr>
            <a:r>
              <a:t/>
            </a:r>
            <a:endParaRPr b="1" sz="1300">
              <a:solidFill>
                <a:schemeClr val="dk1"/>
              </a:solidFill>
            </a:endParaRPr>
          </a:p>
          <a:p>
            <a:pPr indent="-304800" lvl="0" marL="342900" rtl="0" algn="l">
              <a:lnSpc>
                <a:spcPct val="150000"/>
              </a:lnSpc>
              <a:spcBef>
                <a:spcPts val="640"/>
              </a:spcBef>
              <a:spcAft>
                <a:spcPts val="0"/>
              </a:spcAft>
              <a:buClr>
                <a:schemeClr val="dk1"/>
              </a:buClr>
              <a:buSzPts val="1200"/>
              <a:buChar char="●"/>
            </a:pPr>
            <a:r>
              <a:rPr b="1" lang="en-US" sz="1600"/>
              <a:t>Q &amp; A</a:t>
            </a:r>
            <a:endParaRPr b="1" sz="1600"/>
          </a:p>
          <a:p>
            <a:pPr indent="0" lvl="0" marL="342900" rtl="0" algn="l">
              <a:lnSpc>
                <a:spcPct val="150000"/>
              </a:lnSpc>
              <a:spcBef>
                <a:spcPts val="640"/>
              </a:spcBef>
              <a:spcAft>
                <a:spcPts val="0"/>
              </a:spcAft>
              <a:buNone/>
            </a:pPr>
            <a:r>
              <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2"/>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457200" rtl="0" algn="ctr">
              <a:spcBef>
                <a:spcPts val="360"/>
              </a:spcBef>
              <a:spcAft>
                <a:spcPts val="0"/>
              </a:spcAft>
              <a:buClr>
                <a:schemeClr val="dk1"/>
              </a:buClr>
              <a:buSzPts val="1100"/>
              <a:buFont typeface="Arial"/>
              <a:buNone/>
            </a:pPr>
            <a:r>
              <a:rPr b="1" lang="en-US" sz="3600">
                <a:solidFill>
                  <a:srgbClr val="002060"/>
                </a:solidFill>
                <a:latin typeface="Cabin"/>
                <a:ea typeface="Cabin"/>
                <a:cs typeface="Cabin"/>
                <a:sym typeface="Cabin"/>
              </a:rPr>
              <a:t>Primary Indicators of Data Quality</a:t>
            </a:r>
            <a:endParaRPr b="1" sz="3600">
              <a:solidFill>
                <a:srgbClr val="002060"/>
              </a:solidFill>
              <a:latin typeface="Cabin"/>
              <a:ea typeface="Cabin"/>
              <a:cs typeface="Cabin"/>
              <a:sym typeface="Cabin"/>
            </a:endParaRPr>
          </a:p>
        </p:txBody>
      </p:sp>
      <p:sp>
        <p:nvSpPr>
          <p:cNvPr id="217" name="Google Shape;217;p32"/>
          <p:cNvSpPr txBox="1"/>
          <p:nvPr>
            <p:ph idx="1" type="body"/>
          </p:nvPr>
        </p:nvSpPr>
        <p:spPr>
          <a:xfrm>
            <a:off x="457201" y="1362500"/>
            <a:ext cx="8229600" cy="5322300"/>
          </a:xfrm>
          <a:prstGeom prst="rect">
            <a:avLst/>
          </a:prstGeom>
        </p:spPr>
        <p:txBody>
          <a:bodyPr anchorCtr="0" anchor="t" bIns="45700" lIns="91425" spcFirstLastPara="1" rIns="91425" wrap="square" tIns="45700">
            <a:noAutofit/>
          </a:bodyPr>
          <a:lstStyle/>
          <a:p>
            <a:pPr indent="0" lvl="0" marL="457200" rtl="0" algn="ctr">
              <a:spcBef>
                <a:spcPts val="360"/>
              </a:spcBef>
              <a:spcAft>
                <a:spcPts val="0"/>
              </a:spcAft>
              <a:buNone/>
            </a:pPr>
            <a:r>
              <a:t/>
            </a:r>
            <a:endParaRPr b="1" sz="2000"/>
          </a:p>
          <a:p>
            <a:pPr indent="0" lvl="0" marL="457200" rtl="0" algn="ctr">
              <a:spcBef>
                <a:spcPts val="360"/>
              </a:spcBef>
              <a:spcAft>
                <a:spcPts val="0"/>
              </a:spcAft>
              <a:buNone/>
            </a:pPr>
            <a:r>
              <a:t/>
            </a:r>
            <a:endParaRPr b="1" sz="2000"/>
          </a:p>
          <a:p>
            <a:pPr indent="0" lvl="0" marL="457200" rtl="0" algn="ctr">
              <a:spcBef>
                <a:spcPts val="360"/>
              </a:spcBef>
              <a:spcAft>
                <a:spcPts val="0"/>
              </a:spcAft>
              <a:buNone/>
            </a:pPr>
            <a:r>
              <a:t/>
            </a:r>
            <a:endParaRPr b="1" sz="2000"/>
          </a:p>
          <a:p>
            <a:pPr indent="0" lvl="0" marL="457200" rtl="0" algn="ctr">
              <a:spcBef>
                <a:spcPts val="360"/>
              </a:spcBef>
              <a:spcAft>
                <a:spcPts val="0"/>
              </a:spcAft>
              <a:buNone/>
            </a:pPr>
            <a:r>
              <a:t/>
            </a:r>
            <a:endParaRPr b="1" sz="2000"/>
          </a:p>
          <a:p>
            <a:pPr indent="0" lvl="0" marL="457200" rtl="0" algn="ctr">
              <a:spcBef>
                <a:spcPts val="360"/>
              </a:spcBef>
              <a:spcAft>
                <a:spcPts val="0"/>
              </a:spcAft>
              <a:buNone/>
            </a:pPr>
            <a:r>
              <a:t/>
            </a:r>
            <a:endParaRPr b="1" sz="2000"/>
          </a:p>
          <a:p>
            <a:pPr indent="0" lvl="0" marL="457200" rtl="0" algn="ctr">
              <a:spcBef>
                <a:spcPts val="360"/>
              </a:spcBef>
              <a:spcAft>
                <a:spcPts val="0"/>
              </a:spcAft>
              <a:buNone/>
            </a:pPr>
            <a:r>
              <a:t/>
            </a:r>
            <a:endParaRPr sz="1800"/>
          </a:p>
        </p:txBody>
      </p:sp>
      <p:grpSp>
        <p:nvGrpSpPr>
          <p:cNvPr id="218" name="Google Shape;218;p32"/>
          <p:cNvGrpSpPr/>
          <p:nvPr/>
        </p:nvGrpSpPr>
        <p:grpSpPr>
          <a:xfrm>
            <a:off x="102975" y="2208893"/>
            <a:ext cx="2726700" cy="4095466"/>
            <a:chOff x="0" y="1189989"/>
            <a:chExt cx="2726700" cy="3482836"/>
          </a:xfrm>
        </p:grpSpPr>
        <p:sp>
          <p:nvSpPr>
            <p:cNvPr id="219" name="Google Shape;219;p32"/>
            <p:cNvSpPr/>
            <p:nvPr/>
          </p:nvSpPr>
          <p:spPr>
            <a:xfrm>
              <a:off x="0" y="1189989"/>
              <a:ext cx="2726700" cy="669000"/>
            </a:xfrm>
            <a:prstGeom prst="homePlate">
              <a:avLst>
                <a:gd fmla="val 50000" name="adj"/>
              </a:avLst>
            </a:prstGeom>
            <a:solidFill>
              <a:srgbClr val="2F2F2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FFFFFF"/>
                  </a:solidFill>
                  <a:latin typeface="Roboto"/>
                  <a:ea typeface="Roboto"/>
                  <a:cs typeface="Roboto"/>
                  <a:sym typeface="Roboto"/>
                </a:rPr>
                <a:t>Timeliness</a:t>
              </a:r>
              <a:endParaRPr>
                <a:solidFill>
                  <a:srgbClr val="FFFFFF"/>
                </a:solidFill>
                <a:latin typeface="Roboto"/>
                <a:ea typeface="Roboto"/>
                <a:cs typeface="Roboto"/>
                <a:sym typeface="Roboto"/>
              </a:endParaRPr>
            </a:p>
          </p:txBody>
        </p:sp>
        <p:sp>
          <p:nvSpPr>
            <p:cNvPr id="220" name="Google Shape;220;p32"/>
            <p:cNvSpPr txBox="1"/>
            <p:nvPr/>
          </p:nvSpPr>
          <p:spPr>
            <a:xfrm>
              <a:off x="410850" y="2057125"/>
              <a:ext cx="1905000" cy="2615700"/>
            </a:xfrm>
            <a:prstGeom prst="rect">
              <a:avLst/>
            </a:prstGeom>
            <a:noFill/>
            <a:ln cap="flat" cmpd="sng" w="9525">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360"/>
                </a:spcBef>
                <a:spcAft>
                  <a:spcPts val="0"/>
                </a:spcAft>
                <a:buNone/>
              </a:pPr>
              <a:r>
                <a:rPr lang="en-US" sz="1500">
                  <a:solidFill>
                    <a:schemeClr val="dk1"/>
                  </a:solidFill>
                </a:rPr>
                <a:t>The length of time between the initial data collection and the entry of that data into HMIS</a:t>
              </a:r>
              <a:endParaRPr sz="700">
                <a:latin typeface="Roboto"/>
                <a:ea typeface="Roboto"/>
                <a:cs typeface="Roboto"/>
                <a:sym typeface="Roboto"/>
              </a:endParaRPr>
            </a:p>
          </p:txBody>
        </p:sp>
      </p:grpSp>
      <p:grpSp>
        <p:nvGrpSpPr>
          <p:cNvPr id="221" name="Google Shape;221;p32"/>
          <p:cNvGrpSpPr/>
          <p:nvPr/>
        </p:nvGrpSpPr>
        <p:grpSpPr>
          <a:xfrm>
            <a:off x="2366400" y="2208641"/>
            <a:ext cx="2541300" cy="4095718"/>
            <a:chOff x="2263425" y="1189775"/>
            <a:chExt cx="2541300" cy="3483050"/>
          </a:xfrm>
        </p:grpSpPr>
        <p:sp>
          <p:nvSpPr>
            <p:cNvPr id="222" name="Google Shape;222;p32"/>
            <p:cNvSpPr/>
            <p:nvPr/>
          </p:nvSpPr>
          <p:spPr>
            <a:xfrm>
              <a:off x="2263425" y="1189775"/>
              <a:ext cx="2541300" cy="669000"/>
            </a:xfrm>
            <a:prstGeom prst="chevron">
              <a:avLst>
                <a:gd fmla="val 50000" name="adj"/>
              </a:avLst>
            </a:prstGeom>
            <a:solidFill>
              <a:srgbClr val="3D3D3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FFFFFF"/>
                  </a:solidFill>
                  <a:latin typeface="Roboto"/>
                  <a:ea typeface="Roboto"/>
                  <a:cs typeface="Roboto"/>
                  <a:sym typeface="Roboto"/>
                </a:rPr>
                <a:t>Completeness</a:t>
              </a:r>
              <a:endParaRPr>
                <a:solidFill>
                  <a:srgbClr val="FFFFFF"/>
                </a:solidFill>
                <a:latin typeface="Roboto"/>
                <a:ea typeface="Roboto"/>
                <a:cs typeface="Roboto"/>
                <a:sym typeface="Roboto"/>
              </a:endParaRPr>
            </a:p>
          </p:txBody>
        </p:sp>
        <p:sp>
          <p:nvSpPr>
            <p:cNvPr id="223" name="Google Shape;223;p32"/>
            <p:cNvSpPr txBox="1"/>
            <p:nvPr/>
          </p:nvSpPr>
          <p:spPr>
            <a:xfrm>
              <a:off x="2512202" y="2057125"/>
              <a:ext cx="1905000" cy="2615700"/>
            </a:xfrm>
            <a:prstGeom prst="rect">
              <a:avLst/>
            </a:prstGeom>
            <a:noFill/>
            <a:ln cap="flat" cmpd="sng" w="9525">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360"/>
                </a:spcBef>
                <a:spcAft>
                  <a:spcPts val="0"/>
                </a:spcAft>
                <a:buNone/>
              </a:pPr>
              <a:r>
                <a:rPr lang="en-US">
                  <a:solidFill>
                    <a:schemeClr val="dk1"/>
                  </a:solidFill>
                </a:rPr>
                <a:t>The degree to which all Universal Data Elements (UDEs) are known and documented</a:t>
              </a:r>
              <a:endParaRPr>
                <a:solidFill>
                  <a:schemeClr val="dk1"/>
                </a:solidFill>
              </a:endParaRPr>
            </a:p>
            <a:p>
              <a:pPr indent="-304800" lvl="1" marL="342900" rtl="0" algn="l">
                <a:spcBef>
                  <a:spcPts val="360"/>
                </a:spcBef>
                <a:spcAft>
                  <a:spcPts val="0"/>
                </a:spcAft>
                <a:buClr>
                  <a:schemeClr val="dk1"/>
                </a:buClr>
                <a:buSzPts val="1200"/>
                <a:buChar char="○"/>
              </a:pPr>
              <a:r>
                <a:rPr lang="en-US" sz="1200">
                  <a:solidFill>
                    <a:schemeClr val="dk1"/>
                  </a:solidFill>
                </a:rPr>
                <a:t>Name</a:t>
              </a:r>
              <a:endParaRPr sz="1200">
                <a:solidFill>
                  <a:schemeClr val="dk1"/>
                </a:solidFill>
              </a:endParaRPr>
            </a:p>
            <a:p>
              <a:pPr indent="-304800" lvl="1" marL="342900" rtl="0" algn="l">
                <a:spcBef>
                  <a:spcPts val="0"/>
                </a:spcBef>
                <a:spcAft>
                  <a:spcPts val="0"/>
                </a:spcAft>
                <a:buClr>
                  <a:schemeClr val="dk1"/>
                </a:buClr>
                <a:buSzPts val="1200"/>
                <a:buChar char="○"/>
              </a:pPr>
              <a:r>
                <a:rPr lang="en-US" sz="1200">
                  <a:solidFill>
                    <a:schemeClr val="dk1"/>
                  </a:solidFill>
                </a:rPr>
                <a:t>SSN</a:t>
              </a:r>
              <a:endParaRPr sz="1200">
                <a:solidFill>
                  <a:schemeClr val="dk1"/>
                </a:solidFill>
              </a:endParaRPr>
            </a:p>
            <a:p>
              <a:pPr indent="-304800" lvl="1" marL="342900" rtl="0" algn="l">
                <a:spcBef>
                  <a:spcPts val="0"/>
                </a:spcBef>
                <a:spcAft>
                  <a:spcPts val="0"/>
                </a:spcAft>
                <a:buClr>
                  <a:schemeClr val="dk1"/>
                </a:buClr>
                <a:buSzPts val="1200"/>
                <a:buChar char="○"/>
              </a:pPr>
              <a:r>
                <a:rPr lang="en-US" sz="1200">
                  <a:solidFill>
                    <a:schemeClr val="dk1"/>
                  </a:solidFill>
                </a:rPr>
                <a:t>Race</a:t>
              </a:r>
              <a:endParaRPr sz="1200">
                <a:solidFill>
                  <a:schemeClr val="dk1"/>
                </a:solidFill>
              </a:endParaRPr>
            </a:p>
            <a:p>
              <a:pPr indent="-304800" lvl="1" marL="342900" rtl="0" algn="l">
                <a:spcBef>
                  <a:spcPts val="0"/>
                </a:spcBef>
                <a:spcAft>
                  <a:spcPts val="0"/>
                </a:spcAft>
                <a:buClr>
                  <a:schemeClr val="dk1"/>
                </a:buClr>
                <a:buSzPts val="1200"/>
                <a:buChar char="○"/>
              </a:pPr>
              <a:r>
                <a:rPr lang="en-US" sz="1200">
                  <a:solidFill>
                    <a:schemeClr val="dk1"/>
                  </a:solidFill>
                </a:rPr>
                <a:t>Gender</a:t>
              </a:r>
              <a:endParaRPr sz="1200">
                <a:solidFill>
                  <a:schemeClr val="dk1"/>
                </a:solidFill>
              </a:endParaRPr>
            </a:p>
            <a:p>
              <a:pPr indent="-304800" lvl="1" marL="342900" rtl="0" algn="l">
                <a:spcBef>
                  <a:spcPts val="0"/>
                </a:spcBef>
                <a:spcAft>
                  <a:spcPts val="0"/>
                </a:spcAft>
                <a:buClr>
                  <a:schemeClr val="dk1"/>
                </a:buClr>
                <a:buSzPts val="1200"/>
                <a:buChar char="○"/>
              </a:pPr>
              <a:r>
                <a:rPr lang="en-US" sz="1200">
                  <a:solidFill>
                    <a:schemeClr val="dk1"/>
                  </a:solidFill>
                </a:rPr>
                <a:t>etc.</a:t>
              </a:r>
              <a:endParaRPr sz="1200">
                <a:solidFill>
                  <a:schemeClr val="dk1"/>
                </a:solidFill>
              </a:endParaRPr>
            </a:p>
          </p:txBody>
        </p:sp>
      </p:grpSp>
      <p:grpSp>
        <p:nvGrpSpPr>
          <p:cNvPr id="224" name="Google Shape;224;p32"/>
          <p:cNvGrpSpPr/>
          <p:nvPr/>
        </p:nvGrpSpPr>
        <p:grpSpPr>
          <a:xfrm>
            <a:off x="4432949" y="2208641"/>
            <a:ext cx="2541300" cy="4095718"/>
            <a:chOff x="4329974" y="1189775"/>
            <a:chExt cx="2541300" cy="3483050"/>
          </a:xfrm>
        </p:grpSpPr>
        <p:sp>
          <p:nvSpPr>
            <p:cNvPr id="225" name="Google Shape;225;p32"/>
            <p:cNvSpPr/>
            <p:nvPr/>
          </p:nvSpPr>
          <p:spPr>
            <a:xfrm>
              <a:off x="4329974" y="1189775"/>
              <a:ext cx="2541300" cy="669000"/>
            </a:xfrm>
            <a:prstGeom prst="chevron">
              <a:avLst>
                <a:gd fmla="val 50000" name="adj"/>
              </a:avLst>
            </a:prstGeom>
            <a:solidFill>
              <a:srgbClr val="41414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FFFFFF"/>
                  </a:solidFill>
                  <a:latin typeface="Roboto"/>
                  <a:ea typeface="Roboto"/>
                  <a:cs typeface="Roboto"/>
                  <a:sym typeface="Roboto"/>
                </a:rPr>
                <a:t>Accuracy</a:t>
              </a:r>
              <a:endParaRPr>
                <a:solidFill>
                  <a:srgbClr val="FFFFFF"/>
                </a:solidFill>
                <a:latin typeface="Roboto"/>
                <a:ea typeface="Roboto"/>
                <a:cs typeface="Roboto"/>
                <a:sym typeface="Roboto"/>
              </a:endParaRPr>
            </a:p>
          </p:txBody>
        </p:sp>
        <p:sp>
          <p:nvSpPr>
            <p:cNvPr id="226" name="Google Shape;226;p32"/>
            <p:cNvSpPr txBox="1"/>
            <p:nvPr/>
          </p:nvSpPr>
          <p:spPr>
            <a:xfrm>
              <a:off x="4613553" y="2057125"/>
              <a:ext cx="1905000" cy="2615700"/>
            </a:xfrm>
            <a:prstGeom prst="rect">
              <a:avLst/>
            </a:prstGeom>
            <a:noFill/>
            <a:ln cap="flat" cmpd="sng" w="9525">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360"/>
                </a:spcBef>
                <a:spcAft>
                  <a:spcPts val="0"/>
                </a:spcAft>
                <a:buNone/>
              </a:pPr>
              <a:r>
                <a:rPr lang="en-US" sz="1300">
                  <a:solidFill>
                    <a:schemeClr val="dk1"/>
                  </a:solidFill>
                </a:rPr>
                <a:t>The degree to which all Universal Data Elements (UDEs) are reflective of reality as determined by sufficient and verifiable information</a:t>
              </a:r>
              <a:endParaRPr sz="1300">
                <a:solidFill>
                  <a:schemeClr val="dk1"/>
                </a:solidFill>
              </a:endParaRPr>
            </a:p>
            <a:p>
              <a:pPr indent="-304800" lvl="1" marL="342900" marR="0" rtl="0" algn="l">
                <a:lnSpc>
                  <a:spcPct val="100000"/>
                </a:lnSpc>
                <a:spcBef>
                  <a:spcPts val="360"/>
                </a:spcBef>
                <a:spcAft>
                  <a:spcPts val="0"/>
                </a:spcAft>
                <a:buClr>
                  <a:schemeClr val="dk1"/>
                </a:buClr>
                <a:buSzPts val="1200"/>
                <a:buChar char="○"/>
              </a:pPr>
              <a:r>
                <a:rPr lang="en-US" sz="1200">
                  <a:solidFill>
                    <a:schemeClr val="dk1"/>
                  </a:solidFill>
                </a:rPr>
                <a:t>Income</a:t>
              </a:r>
              <a:endParaRPr sz="1200">
                <a:solidFill>
                  <a:schemeClr val="dk1"/>
                </a:solidFill>
              </a:endParaRPr>
            </a:p>
            <a:p>
              <a:pPr indent="-304800" lvl="1" marL="342900" marR="0" rtl="0" algn="l">
                <a:lnSpc>
                  <a:spcPct val="100000"/>
                </a:lnSpc>
                <a:spcBef>
                  <a:spcPts val="0"/>
                </a:spcBef>
                <a:spcAft>
                  <a:spcPts val="0"/>
                </a:spcAft>
                <a:buClr>
                  <a:schemeClr val="dk1"/>
                </a:buClr>
                <a:buSzPts val="1200"/>
                <a:buChar char="○"/>
              </a:pPr>
              <a:r>
                <a:rPr lang="en-US" sz="1200">
                  <a:solidFill>
                    <a:schemeClr val="dk1"/>
                  </a:solidFill>
                </a:rPr>
                <a:t>Disabling Condition</a:t>
              </a:r>
              <a:endParaRPr sz="1200">
                <a:solidFill>
                  <a:schemeClr val="dk1"/>
                </a:solidFill>
              </a:endParaRPr>
            </a:p>
            <a:p>
              <a:pPr indent="-304800" lvl="1" marL="342900" marR="0" rtl="0" algn="l">
                <a:lnSpc>
                  <a:spcPct val="100000"/>
                </a:lnSpc>
                <a:spcBef>
                  <a:spcPts val="0"/>
                </a:spcBef>
                <a:spcAft>
                  <a:spcPts val="0"/>
                </a:spcAft>
                <a:buClr>
                  <a:schemeClr val="dk1"/>
                </a:buClr>
                <a:buSzPts val="1200"/>
                <a:buChar char="○"/>
              </a:pPr>
              <a:r>
                <a:rPr lang="en-US" sz="1200">
                  <a:solidFill>
                    <a:schemeClr val="dk1"/>
                  </a:solidFill>
                </a:rPr>
                <a:t>Domestic Violence</a:t>
              </a:r>
              <a:endParaRPr sz="1200">
                <a:solidFill>
                  <a:schemeClr val="dk1"/>
                </a:solidFill>
              </a:endParaRPr>
            </a:p>
            <a:p>
              <a:pPr indent="-304800" lvl="1" marL="342900" marR="0" rtl="0" algn="l">
                <a:lnSpc>
                  <a:spcPct val="100000"/>
                </a:lnSpc>
                <a:spcBef>
                  <a:spcPts val="0"/>
                </a:spcBef>
                <a:spcAft>
                  <a:spcPts val="0"/>
                </a:spcAft>
                <a:buClr>
                  <a:schemeClr val="dk1"/>
                </a:buClr>
                <a:buSzPts val="1200"/>
                <a:buChar char="○"/>
              </a:pPr>
              <a:r>
                <a:rPr lang="en-US" sz="1200">
                  <a:solidFill>
                    <a:schemeClr val="dk1"/>
                  </a:solidFill>
                </a:rPr>
                <a:t>etc</a:t>
              </a:r>
              <a:r>
                <a:rPr lang="en-US" sz="1300">
                  <a:solidFill>
                    <a:schemeClr val="dk1"/>
                  </a:solidFill>
                </a:rPr>
                <a:t>.</a:t>
              </a:r>
              <a:endParaRPr sz="1300">
                <a:solidFill>
                  <a:schemeClr val="dk1"/>
                </a:solidFill>
              </a:endParaRPr>
            </a:p>
          </p:txBody>
        </p:sp>
      </p:grpSp>
      <p:grpSp>
        <p:nvGrpSpPr>
          <p:cNvPr id="227" name="Google Shape;227;p32"/>
          <p:cNvGrpSpPr/>
          <p:nvPr/>
        </p:nvGrpSpPr>
        <p:grpSpPr>
          <a:xfrm>
            <a:off x="6499714" y="2208641"/>
            <a:ext cx="2541300" cy="4095718"/>
            <a:chOff x="6396739" y="1189775"/>
            <a:chExt cx="2541300" cy="3483050"/>
          </a:xfrm>
        </p:grpSpPr>
        <p:sp>
          <p:nvSpPr>
            <p:cNvPr id="228" name="Google Shape;228;p32"/>
            <p:cNvSpPr/>
            <p:nvPr/>
          </p:nvSpPr>
          <p:spPr>
            <a:xfrm>
              <a:off x="6396739" y="1189775"/>
              <a:ext cx="2541300" cy="669000"/>
            </a:xfrm>
            <a:prstGeom prst="chevron">
              <a:avLst>
                <a:gd fmla="val 50000" name="adj"/>
              </a:avLst>
            </a:prstGeom>
            <a:solidFill>
              <a:srgbClr val="46464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FFFFFF"/>
                  </a:solidFill>
                  <a:latin typeface="Roboto"/>
                  <a:ea typeface="Roboto"/>
                  <a:cs typeface="Roboto"/>
                  <a:sym typeface="Roboto"/>
                </a:rPr>
                <a:t>Consistency</a:t>
              </a:r>
              <a:endParaRPr>
                <a:solidFill>
                  <a:srgbClr val="FFFFFF"/>
                </a:solidFill>
                <a:latin typeface="Roboto"/>
                <a:ea typeface="Roboto"/>
                <a:cs typeface="Roboto"/>
                <a:sym typeface="Roboto"/>
              </a:endParaRPr>
            </a:p>
          </p:txBody>
        </p:sp>
        <p:sp>
          <p:nvSpPr>
            <p:cNvPr id="229" name="Google Shape;229;p32"/>
            <p:cNvSpPr txBox="1"/>
            <p:nvPr/>
          </p:nvSpPr>
          <p:spPr>
            <a:xfrm>
              <a:off x="6714905" y="2057125"/>
              <a:ext cx="1905000" cy="2615700"/>
            </a:xfrm>
            <a:prstGeom prst="rect">
              <a:avLst/>
            </a:prstGeom>
            <a:noFill/>
            <a:ln cap="flat" cmpd="sng" w="9525">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360"/>
                </a:spcBef>
                <a:spcAft>
                  <a:spcPts val="0"/>
                </a:spcAft>
                <a:buNone/>
              </a:pPr>
              <a:r>
                <a:rPr lang="en-US" sz="1300">
                  <a:solidFill>
                    <a:schemeClr val="dk1"/>
                  </a:solidFill>
                </a:rPr>
                <a:t>The adherence to standard operating procedures regarding HMIS use, measured by the degree to which HMIS users are utilizing their login credentials to update and maintain data in HMIS</a:t>
              </a:r>
              <a:endParaRPr sz="500">
                <a:latin typeface="Roboto"/>
                <a:ea typeface="Roboto"/>
                <a:cs typeface="Roboto"/>
                <a:sym typeface="Robo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3"/>
          <p:cNvSpPr txBox="1"/>
          <p:nvPr>
            <p:ph type="title"/>
          </p:nvPr>
        </p:nvSpPr>
        <p:spPr>
          <a:xfrm>
            <a:off x="547600" y="2859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3600">
                <a:solidFill>
                  <a:srgbClr val="002060"/>
                </a:solidFill>
                <a:latin typeface="Cabin"/>
                <a:ea typeface="Cabin"/>
                <a:cs typeface="Cabin"/>
                <a:sym typeface="Cabin"/>
              </a:rPr>
              <a:t>Who reviews DQP data?</a:t>
            </a:r>
            <a:endParaRPr b="1" sz="3600">
              <a:solidFill>
                <a:srgbClr val="002060"/>
              </a:solidFill>
              <a:latin typeface="Cabin"/>
              <a:ea typeface="Cabin"/>
              <a:cs typeface="Cabin"/>
              <a:sym typeface="Cabin"/>
            </a:endParaRPr>
          </a:p>
        </p:txBody>
      </p:sp>
      <p:grpSp>
        <p:nvGrpSpPr>
          <p:cNvPr id="235" name="Google Shape;235;p33"/>
          <p:cNvGrpSpPr/>
          <p:nvPr/>
        </p:nvGrpSpPr>
        <p:grpSpPr>
          <a:xfrm>
            <a:off x="2710967" y="1844019"/>
            <a:ext cx="3919149" cy="3829609"/>
            <a:chOff x="2820225" y="891450"/>
            <a:chExt cx="3175200" cy="3175200"/>
          </a:xfrm>
        </p:grpSpPr>
        <p:sp>
          <p:nvSpPr>
            <p:cNvPr id="236" name="Google Shape;236;p33"/>
            <p:cNvSpPr/>
            <p:nvPr/>
          </p:nvSpPr>
          <p:spPr>
            <a:xfrm rot="10800000">
              <a:off x="2820225" y="891450"/>
              <a:ext cx="3175200" cy="3175200"/>
            </a:xfrm>
            <a:prstGeom prst="blockArc">
              <a:avLst>
                <a:gd fmla="val 5399801" name="adj1"/>
                <a:gd fmla="val 3012680" name="adj2"/>
                <a:gd fmla="val 6939" name="adj3"/>
              </a:avLst>
            </a:prstGeom>
            <a:solidFill>
              <a:srgbClr val="AAAA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3"/>
            <p:cNvSpPr/>
            <p:nvPr/>
          </p:nvSpPr>
          <p:spPr>
            <a:xfrm rot="10800000">
              <a:off x="3175023" y="1179900"/>
              <a:ext cx="450600" cy="450600"/>
            </a:xfrm>
            <a:prstGeom prst="rtTriangle">
              <a:avLst/>
            </a:prstGeom>
            <a:solidFill>
              <a:srgbClr val="AAAA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33"/>
          <p:cNvGrpSpPr/>
          <p:nvPr/>
        </p:nvGrpSpPr>
        <p:grpSpPr>
          <a:xfrm>
            <a:off x="5783768" y="3267237"/>
            <a:ext cx="1980064" cy="1103220"/>
            <a:chOff x="5130375" y="2071477"/>
            <a:chExt cx="1332300" cy="914700"/>
          </a:xfrm>
        </p:grpSpPr>
        <p:sp>
          <p:nvSpPr>
            <p:cNvPr id="239" name="Google Shape;239;p33"/>
            <p:cNvSpPr/>
            <p:nvPr/>
          </p:nvSpPr>
          <p:spPr>
            <a:xfrm>
              <a:off x="5130375" y="2356477"/>
              <a:ext cx="1332300" cy="629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1000">
                  <a:solidFill>
                    <a:srgbClr val="FFFFFF"/>
                  </a:solidFill>
                  <a:latin typeface="Roboto"/>
                  <a:ea typeface="Roboto"/>
                  <a:cs typeface="Roboto"/>
                  <a:sym typeface="Roboto"/>
                </a:rPr>
                <a:t>System Administrator analyzes consistency data each month</a:t>
              </a:r>
              <a:endParaRPr sz="1000">
                <a:solidFill>
                  <a:srgbClr val="FFFFFF"/>
                </a:solidFill>
                <a:latin typeface="Roboto"/>
                <a:ea typeface="Roboto"/>
                <a:cs typeface="Roboto"/>
                <a:sym typeface="Roboto"/>
              </a:endParaRPr>
            </a:p>
          </p:txBody>
        </p:sp>
        <p:sp>
          <p:nvSpPr>
            <p:cNvPr id="240" name="Google Shape;240;p33"/>
            <p:cNvSpPr/>
            <p:nvPr/>
          </p:nvSpPr>
          <p:spPr>
            <a:xfrm>
              <a:off x="5130375" y="2071477"/>
              <a:ext cx="1332300" cy="285000"/>
            </a:xfrm>
            <a:prstGeom prst="round1Rect">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rgbClr val="FFFFFF"/>
                  </a:solidFill>
                  <a:latin typeface="Roboto"/>
                  <a:ea typeface="Roboto"/>
                  <a:cs typeface="Roboto"/>
                  <a:sym typeface="Roboto"/>
                </a:rPr>
                <a:t>System Administrator</a:t>
              </a:r>
              <a:endParaRPr sz="1000">
                <a:solidFill>
                  <a:srgbClr val="FFFFFF"/>
                </a:solidFill>
              </a:endParaRPr>
            </a:p>
          </p:txBody>
        </p:sp>
      </p:grpSp>
      <p:grpSp>
        <p:nvGrpSpPr>
          <p:cNvPr id="241" name="Google Shape;241;p33"/>
          <p:cNvGrpSpPr/>
          <p:nvPr/>
        </p:nvGrpSpPr>
        <p:grpSpPr>
          <a:xfrm>
            <a:off x="3720262" y="1428945"/>
            <a:ext cx="1980079" cy="1532831"/>
            <a:chOff x="3798075" y="775532"/>
            <a:chExt cx="1332310" cy="1017006"/>
          </a:xfrm>
        </p:grpSpPr>
        <p:sp>
          <p:nvSpPr>
            <p:cNvPr id="242" name="Google Shape;242;p33"/>
            <p:cNvSpPr/>
            <p:nvPr/>
          </p:nvSpPr>
          <p:spPr>
            <a:xfrm>
              <a:off x="3798085" y="1060538"/>
              <a:ext cx="1332300" cy="732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360"/>
                </a:spcBef>
                <a:spcAft>
                  <a:spcPts val="0"/>
                </a:spcAft>
                <a:buNone/>
              </a:pPr>
              <a:r>
                <a:rPr lang="en-US" sz="1000">
                  <a:solidFill>
                    <a:srgbClr val="FFFFFF"/>
                  </a:solidFill>
                  <a:latin typeface="Roboto"/>
                  <a:ea typeface="Roboto"/>
                  <a:cs typeface="Roboto"/>
                  <a:sym typeface="Roboto"/>
                </a:rPr>
                <a:t>Data</a:t>
              </a:r>
              <a:r>
                <a:rPr lang="en-US" sz="2200">
                  <a:solidFill>
                    <a:schemeClr val="dk1"/>
                  </a:solidFill>
                </a:rPr>
                <a:t> </a:t>
              </a:r>
              <a:r>
                <a:rPr lang="en-US" sz="1000">
                  <a:solidFill>
                    <a:srgbClr val="FFFFFF"/>
                  </a:solidFill>
                  <a:latin typeface="Roboto"/>
                  <a:ea typeface="Roboto"/>
                  <a:cs typeface="Roboto"/>
                  <a:sym typeface="Roboto"/>
                </a:rPr>
                <a:t>analysts</a:t>
              </a:r>
              <a:r>
                <a:rPr lang="en-US" sz="2200">
                  <a:solidFill>
                    <a:schemeClr val="dk1"/>
                  </a:solidFill>
                </a:rPr>
                <a:t> </a:t>
              </a:r>
              <a:r>
                <a:rPr lang="en-US" sz="1000">
                  <a:solidFill>
                    <a:srgbClr val="FFFFFF"/>
                  </a:solidFill>
                  <a:latin typeface="Roboto"/>
                  <a:ea typeface="Roboto"/>
                  <a:cs typeface="Roboto"/>
                  <a:sym typeface="Roboto"/>
                </a:rPr>
                <a:t>pull and review data for timeliness, completeness, and accuracy each month</a:t>
              </a:r>
              <a:endParaRPr sz="10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p:txBody>
        </p:sp>
        <p:sp>
          <p:nvSpPr>
            <p:cNvPr id="243" name="Google Shape;243;p33"/>
            <p:cNvSpPr/>
            <p:nvPr/>
          </p:nvSpPr>
          <p:spPr>
            <a:xfrm>
              <a:off x="3798075" y="775532"/>
              <a:ext cx="1332300" cy="285000"/>
            </a:xfrm>
            <a:prstGeom prst="round1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rgbClr val="FFFFFF"/>
                  </a:solidFill>
                  <a:latin typeface="Roboto"/>
                  <a:ea typeface="Roboto"/>
                  <a:cs typeface="Roboto"/>
                  <a:sym typeface="Roboto"/>
                </a:rPr>
                <a:t>Data Analyst</a:t>
              </a:r>
              <a:endParaRPr sz="1000">
                <a:solidFill>
                  <a:srgbClr val="FFFFFF"/>
                </a:solidFill>
              </a:endParaRPr>
            </a:p>
          </p:txBody>
        </p:sp>
      </p:grpSp>
      <p:grpSp>
        <p:nvGrpSpPr>
          <p:cNvPr id="244" name="Google Shape;244;p33"/>
          <p:cNvGrpSpPr/>
          <p:nvPr/>
        </p:nvGrpSpPr>
        <p:grpSpPr>
          <a:xfrm>
            <a:off x="1380184" y="3172814"/>
            <a:ext cx="2063599" cy="1292105"/>
            <a:chOff x="2465775" y="2071477"/>
            <a:chExt cx="1332300" cy="914700"/>
          </a:xfrm>
        </p:grpSpPr>
        <p:sp>
          <p:nvSpPr>
            <p:cNvPr id="245" name="Google Shape;245;p33"/>
            <p:cNvSpPr/>
            <p:nvPr/>
          </p:nvSpPr>
          <p:spPr>
            <a:xfrm>
              <a:off x="2465775" y="2356477"/>
              <a:ext cx="1332300" cy="629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1000">
                  <a:solidFill>
                    <a:srgbClr val="FFFFFF"/>
                  </a:solidFill>
                  <a:latin typeface="Roboto"/>
                  <a:ea typeface="Roboto"/>
                  <a:cs typeface="Roboto"/>
                  <a:sym typeface="Roboto"/>
                </a:rPr>
                <a:t>Agency</a:t>
              </a:r>
              <a:r>
                <a:rPr lang="en-US" sz="2200">
                  <a:solidFill>
                    <a:schemeClr val="dk1"/>
                  </a:solidFill>
                </a:rPr>
                <a:t> </a:t>
              </a:r>
              <a:r>
                <a:rPr lang="en-US" sz="1000">
                  <a:solidFill>
                    <a:srgbClr val="FFFFFF"/>
                  </a:solidFill>
                  <a:latin typeface="Roboto"/>
                  <a:ea typeface="Roboto"/>
                  <a:cs typeface="Roboto"/>
                  <a:sym typeface="Roboto"/>
                </a:rPr>
                <a:t>Liaisons work with the Partner Success Specialist and Users to improve data quality</a:t>
              </a:r>
              <a:endParaRPr sz="10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p:txBody>
        </p:sp>
        <p:sp>
          <p:nvSpPr>
            <p:cNvPr id="246" name="Google Shape;246;p33"/>
            <p:cNvSpPr/>
            <p:nvPr/>
          </p:nvSpPr>
          <p:spPr>
            <a:xfrm>
              <a:off x="2465775" y="2071477"/>
              <a:ext cx="1332300" cy="285000"/>
            </a:xfrm>
            <a:prstGeom prst="round1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rgbClr val="FFFFFF"/>
                  </a:solidFill>
                  <a:latin typeface="Roboto"/>
                  <a:ea typeface="Roboto"/>
                  <a:cs typeface="Roboto"/>
                  <a:sym typeface="Roboto"/>
                </a:rPr>
                <a:t>Agency Liaisons</a:t>
              </a:r>
              <a:endParaRPr sz="1000">
                <a:solidFill>
                  <a:srgbClr val="FFFFFF"/>
                </a:solidFill>
              </a:endParaRPr>
            </a:p>
          </p:txBody>
        </p:sp>
      </p:grpSp>
      <p:grpSp>
        <p:nvGrpSpPr>
          <p:cNvPr id="247" name="Google Shape;247;p33"/>
          <p:cNvGrpSpPr/>
          <p:nvPr/>
        </p:nvGrpSpPr>
        <p:grpSpPr>
          <a:xfrm>
            <a:off x="3720175" y="4838451"/>
            <a:ext cx="2063599" cy="1686249"/>
            <a:chOff x="3798075" y="3373802"/>
            <a:chExt cx="1332300" cy="914700"/>
          </a:xfrm>
        </p:grpSpPr>
        <p:sp>
          <p:nvSpPr>
            <p:cNvPr id="248" name="Google Shape;248;p33"/>
            <p:cNvSpPr/>
            <p:nvPr/>
          </p:nvSpPr>
          <p:spPr>
            <a:xfrm>
              <a:off x="3798075" y="3658802"/>
              <a:ext cx="1332300" cy="629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1000">
                  <a:solidFill>
                    <a:srgbClr val="FFFFFF"/>
                  </a:solidFill>
                  <a:latin typeface="Roboto"/>
                  <a:ea typeface="Roboto"/>
                  <a:cs typeface="Roboto"/>
                  <a:sym typeface="Roboto"/>
                </a:rPr>
                <a:t>Partner success specialist compiles data to disseminate to Agency Liaisons on a </a:t>
              </a:r>
              <a:r>
                <a:rPr lang="en-US" sz="1000">
                  <a:solidFill>
                    <a:srgbClr val="FFFFFF"/>
                  </a:solidFill>
                  <a:latin typeface="Roboto"/>
                  <a:ea typeface="Roboto"/>
                  <a:cs typeface="Roboto"/>
                  <a:sym typeface="Roboto"/>
                </a:rPr>
                <a:t>quarterly basis</a:t>
              </a:r>
              <a:r>
                <a:rPr lang="en-US" sz="1000">
                  <a:solidFill>
                    <a:srgbClr val="FFFFFF"/>
                  </a:solidFill>
                  <a:latin typeface="Roboto"/>
                  <a:ea typeface="Roboto"/>
                  <a:cs typeface="Roboto"/>
                  <a:sym typeface="Roboto"/>
                </a:rPr>
                <a:t> during Data Quality Monitors</a:t>
              </a:r>
              <a:endParaRPr sz="1000">
                <a:solidFill>
                  <a:srgbClr val="FFFFFF"/>
                </a:solidFill>
                <a:latin typeface="Roboto"/>
                <a:ea typeface="Roboto"/>
                <a:cs typeface="Roboto"/>
                <a:sym typeface="Roboto"/>
              </a:endParaRPr>
            </a:p>
          </p:txBody>
        </p:sp>
        <p:sp>
          <p:nvSpPr>
            <p:cNvPr id="249" name="Google Shape;249;p33"/>
            <p:cNvSpPr/>
            <p:nvPr/>
          </p:nvSpPr>
          <p:spPr>
            <a:xfrm>
              <a:off x="3798075" y="3373802"/>
              <a:ext cx="1332300" cy="285000"/>
            </a:xfrm>
            <a:prstGeom prst="round1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rgbClr val="FFFFFF"/>
                  </a:solidFill>
                  <a:latin typeface="Roboto"/>
                  <a:ea typeface="Roboto"/>
                  <a:cs typeface="Roboto"/>
                  <a:sym typeface="Roboto"/>
                </a:rPr>
                <a:t>Partner Success Specialist</a:t>
              </a:r>
              <a:endParaRPr sz="1000">
                <a:solidFill>
                  <a:srgbClr val="FFFFFF"/>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Reviewing DQP data</a:t>
            </a:r>
            <a:endParaRPr/>
          </a:p>
        </p:txBody>
      </p:sp>
      <p:sp>
        <p:nvSpPr>
          <p:cNvPr id="255" name="Google Shape;255;p34"/>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marR="0" rtl="0" algn="ctr">
              <a:lnSpc>
                <a:spcPct val="100000"/>
              </a:lnSpc>
              <a:spcBef>
                <a:spcPts val="360"/>
              </a:spcBef>
              <a:spcAft>
                <a:spcPts val="0"/>
              </a:spcAft>
              <a:buNone/>
            </a:pPr>
            <a:r>
              <a:rPr lang="en-US" sz="3000"/>
              <a:t>Open Discussion</a:t>
            </a:r>
            <a:endParaRPr sz="3000"/>
          </a:p>
          <a:p>
            <a:pPr indent="0" lvl="0" marL="457200" marR="0" rtl="0" algn="ctr">
              <a:lnSpc>
                <a:spcPct val="100000"/>
              </a:lnSpc>
              <a:spcBef>
                <a:spcPts val="360"/>
              </a:spcBef>
              <a:spcAft>
                <a:spcPts val="0"/>
              </a:spcAft>
              <a:buNone/>
            </a:pPr>
            <a:r>
              <a:t/>
            </a:r>
            <a:endParaRPr sz="3000"/>
          </a:p>
          <a:p>
            <a:pPr indent="-355600" lvl="0" marL="457200" marR="0" rtl="0" algn="l">
              <a:lnSpc>
                <a:spcPct val="100000"/>
              </a:lnSpc>
              <a:spcBef>
                <a:spcPts val="360"/>
              </a:spcBef>
              <a:spcAft>
                <a:spcPts val="0"/>
              </a:spcAft>
              <a:buSzPts val="2000"/>
              <a:buChar char="●"/>
            </a:pPr>
            <a:r>
              <a:rPr lang="en-US" sz="2000"/>
              <a:t>The first Quarter results are in!</a:t>
            </a:r>
            <a:endParaRPr sz="2000"/>
          </a:p>
          <a:p>
            <a:pPr indent="-355600" lvl="0" marL="457200" marR="0" rtl="0" algn="l">
              <a:lnSpc>
                <a:spcPct val="100000"/>
              </a:lnSpc>
              <a:spcBef>
                <a:spcPts val="0"/>
              </a:spcBef>
              <a:spcAft>
                <a:spcPts val="0"/>
              </a:spcAft>
              <a:buSzPts val="2000"/>
              <a:buChar char="●"/>
            </a:pPr>
            <a:r>
              <a:rPr lang="en-US" sz="2000"/>
              <a:t>How do we want to </a:t>
            </a:r>
            <a:r>
              <a:rPr lang="en-US" sz="2000"/>
              <a:t>disseminate data?</a:t>
            </a:r>
            <a:endParaRPr sz="2000"/>
          </a:p>
          <a:p>
            <a:pPr indent="-355600" lvl="1" marL="914400" marR="0" rtl="0" algn="l">
              <a:lnSpc>
                <a:spcPct val="100000"/>
              </a:lnSpc>
              <a:spcBef>
                <a:spcPts val="0"/>
              </a:spcBef>
              <a:spcAft>
                <a:spcPts val="0"/>
              </a:spcAft>
              <a:buSzPts val="2000"/>
              <a:buChar char="○"/>
            </a:pPr>
            <a:r>
              <a:rPr lang="en-US" sz="2000"/>
              <a:t>Each quarter? Or at the end of the year?</a:t>
            </a:r>
            <a:endParaRPr sz="2000"/>
          </a:p>
          <a:p>
            <a:pPr indent="-355600" lvl="1" marL="914400" marR="0" rtl="0" algn="l">
              <a:lnSpc>
                <a:spcPct val="100000"/>
              </a:lnSpc>
              <a:spcBef>
                <a:spcPts val="0"/>
              </a:spcBef>
              <a:spcAft>
                <a:spcPts val="0"/>
              </a:spcAft>
              <a:buSzPts val="2000"/>
              <a:buChar char="○"/>
            </a:pPr>
            <a:r>
              <a:rPr lang="en-US" sz="2000"/>
              <a:t>Overall data?  Broken down by project type?  By agency? By project?</a:t>
            </a:r>
            <a:endParaRPr sz="2000"/>
          </a:p>
          <a:p>
            <a:pPr indent="-355600" lvl="1" marL="914400" marR="0" rtl="0" algn="l">
              <a:lnSpc>
                <a:spcPct val="100000"/>
              </a:lnSpc>
              <a:spcBef>
                <a:spcPts val="0"/>
              </a:spcBef>
              <a:spcAft>
                <a:spcPts val="0"/>
              </a:spcAft>
              <a:buSzPts val="2000"/>
              <a:buChar char="○"/>
            </a:pPr>
            <a:r>
              <a:rPr lang="en-US" sz="2000"/>
              <a:t>Are there data points we’re more interested in?</a:t>
            </a:r>
            <a:endParaRPr sz="2000"/>
          </a:p>
          <a:p>
            <a:pPr indent="-355600" lvl="1" marL="914400" marR="0" rtl="0" algn="l">
              <a:lnSpc>
                <a:spcPct val="100000"/>
              </a:lnSpc>
              <a:spcBef>
                <a:spcPts val="0"/>
              </a:spcBef>
              <a:spcAft>
                <a:spcPts val="0"/>
              </a:spcAft>
              <a:buSzPts val="2000"/>
              <a:buChar char="○"/>
            </a:pPr>
            <a:r>
              <a:rPr lang="en-US" sz="2000"/>
              <a:t>Do we want to highlight points with most/least failure?</a:t>
            </a:r>
            <a:endParaRPr sz="2000"/>
          </a:p>
          <a:p>
            <a:pPr indent="-355600" lvl="1" marL="914400" marR="0" rtl="0" algn="l">
              <a:lnSpc>
                <a:spcPct val="100000"/>
              </a:lnSpc>
              <a:spcBef>
                <a:spcPts val="0"/>
              </a:spcBef>
              <a:spcAft>
                <a:spcPts val="0"/>
              </a:spcAft>
              <a:buSzPts val="2000"/>
              <a:buChar char="○"/>
            </a:pPr>
            <a:r>
              <a:rPr lang="en-US" sz="2000"/>
              <a:t>Grading scale/scoring?</a:t>
            </a:r>
            <a:endParaRPr sz="2000"/>
          </a:p>
          <a:p>
            <a:pPr indent="-355600" lvl="1" marL="914400" marR="0" rtl="0" algn="l">
              <a:lnSpc>
                <a:spcPct val="100000"/>
              </a:lnSpc>
              <a:spcBef>
                <a:spcPts val="0"/>
              </a:spcBef>
              <a:spcAft>
                <a:spcPts val="0"/>
              </a:spcAft>
              <a:buSzPts val="2000"/>
              <a:buChar char="○"/>
            </a:pPr>
            <a:r>
              <a:rPr lang="en-US" sz="2000"/>
              <a:t>OR not at all?</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5"/>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Data Quality Monitoring</a:t>
            </a:r>
            <a:endParaRPr b="1" sz="2400"/>
          </a:p>
        </p:txBody>
      </p:sp>
      <p:sp>
        <p:nvSpPr>
          <p:cNvPr id="261" name="Google Shape;261;p35"/>
          <p:cNvSpPr txBox="1"/>
          <p:nvPr>
            <p:ph idx="1" type="body"/>
          </p:nvPr>
        </p:nvSpPr>
        <p:spPr>
          <a:xfrm>
            <a:off x="960075" y="1417650"/>
            <a:ext cx="7506000" cy="501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US" sz="2400"/>
              <a:t>What to expect?</a:t>
            </a:r>
            <a:endParaRPr b="1" sz="2400"/>
          </a:p>
          <a:p>
            <a:pPr indent="-355600" lvl="0" marL="457200" marR="0" rtl="0" algn="l">
              <a:lnSpc>
                <a:spcPct val="100000"/>
              </a:lnSpc>
              <a:spcBef>
                <a:spcPts val="1000"/>
              </a:spcBef>
              <a:spcAft>
                <a:spcPts val="0"/>
              </a:spcAft>
              <a:buSzPts val="2000"/>
              <a:buChar char="●"/>
            </a:pPr>
            <a:r>
              <a:rPr lang="en-US" sz="2000"/>
              <a:t>Data Quality Monitors Scheduled for 2022</a:t>
            </a:r>
            <a:endParaRPr sz="2000"/>
          </a:p>
          <a:p>
            <a:pPr indent="-228600" lvl="2" marL="1143000" rtl="0" algn="l">
              <a:lnSpc>
                <a:spcPct val="115000"/>
              </a:lnSpc>
              <a:spcBef>
                <a:spcPts val="0"/>
              </a:spcBef>
              <a:spcAft>
                <a:spcPts val="0"/>
              </a:spcAft>
              <a:buSzPts val="1800"/>
              <a:buChar char="■"/>
            </a:pPr>
            <a:r>
              <a:rPr b="1" lang="en-US" sz="1800"/>
              <a:t>Communicated via agency liaisons</a:t>
            </a:r>
            <a:endParaRPr b="1" sz="1800"/>
          </a:p>
          <a:p>
            <a:pPr indent="-228600" lvl="2" marL="1143000" rtl="0" algn="l">
              <a:lnSpc>
                <a:spcPct val="115000"/>
              </a:lnSpc>
              <a:spcBef>
                <a:spcPts val="1000"/>
              </a:spcBef>
              <a:spcAft>
                <a:spcPts val="0"/>
              </a:spcAft>
              <a:buSzPts val="1800"/>
              <a:buChar char="■"/>
            </a:pPr>
            <a:r>
              <a:rPr b="1" lang="en-US" sz="1800"/>
              <a:t>Primarily focuses on the CoC APR</a:t>
            </a:r>
            <a:endParaRPr b="1" sz="1800"/>
          </a:p>
          <a:p>
            <a:pPr indent="-285750" lvl="1" marL="742950" rtl="0" algn="l">
              <a:lnSpc>
                <a:spcPct val="115000"/>
              </a:lnSpc>
              <a:spcBef>
                <a:spcPts val="1000"/>
              </a:spcBef>
              <a:spcAft>
                <a:spcPts val="0"/>
              </a:spcAft>
              <a:buSzPts val="1800"/>
              <a:buChar char="○"/>
            </a:pPr>
            <a:r>
              <a:rPr b="1" lang="en-US" sz="1800"/>
              <a:t>Recommendations for improvements and a timeline for addressing data quality issues</a:t>
            </a:r>
            <a:endParaRPr b="1" sz="1800"/>
          </a:p>
          <a:p>
            <a:pPr indent="-285750" lvl="1" marL="742950" rtl="0" algn="l">
              <a:lnSpc>
                <a:spcPct val="115000"/>
              </a:lnSpc>
              <a:spcBef>
                <a:spcPts val="1000"/>
              </a:spcBef>
              <a:spcAft>
                <a:spcPts val="0"/>
              </a:spcAft>
              <a:buSzPts val="1800"/>
              <a:buChar char="○"/>
            </a:pPr>
            <a:r>
              <a:rPr b="1" lang="en-US" sz="1800"/>
              <a:t>Follow up with a scorecard (grading system)</a:t>
            </a:r>
            <a:endParaRPr b="1" sz="1800"/>
          </a:p>
          <a:p>
            <a:pPr indent="-228600" lvl="2" marL="1143000" rtl="0" algn="l">
              <a:lnSpc>
                <a:spcPct val="115000"/>
              </a:lnSpc>
              <a:spcBef>
                <a:spcPts val="1000"/>
              </a:spcBef>
              <a:spcAft>
                <a:spcPts val="0"/>
              </a:spcAft>
              <a:buSzPts val="1800"/>
              <a:buChar char="■"/>
            </a:pPr>
            <a:r>
              <a:rPr b="1" lang="en-US" sz="1800"/>
              <a:t>Would like to publicize on our site</a:t>
            </a:r>
            <a:endParaRPr b="1" sz="1800"/>
          </a:p>
          <a:p>
            <a:pPr indent="0" lvl="0" marL="1143000" rtl="0" algn="l">
              <a:lnSpc>
                <a:spcPct val="115000"/>
              </a:lnSpc>
              <a:spcBef>
                <a:spcPts val="1000"/>
              </a:spcBef>
              <a:spcAft>
                <a:spcPts val="0"/>
              </a:spcAft>
              <a:buNone/>
            </a:pPr>
            <a:r>
              <a:t/>
            </a:r>
            <a:endParaRPr b="1" sz="100"/>
          </a:p>
          <a:p>
            <a:pPr indent="0" lvl="0" marL="0" rtl="0" algn="l">
              <a:lnSpc>
                <a:spcPct val="115000"/>
              </a:lnSpc>
              <a:spcBef>
                <a:spcPts val="1000"/>
              </a:spcBef>
              <a:spcAft>
                <a:spcPts val="0"/>
              </a:spcAft>
              <a:buNone/>
            </a:pPr>
            <a:r>
              <a:rPr i="1" lang="en-US" sz="1900"/>
              <a:t>Interested in sitting in on a DQM? Let us know at </a:t>
            </a:r>
            <a:r>
              <a:rPr i="1" lang="en-US" sz="1900" u="sng">
                <a:solidFill>
                  <a:schemeClr val="hlink"/>
                </a:solidFill>
                <a:hlinkClick r:id="rId3"/>
              </a:rPr>
              <a:t>hmis@hsncfl.org</a:t>
            </a:r>
            <a:r>
              <a:rPr i="1" lang="en-US" sz="1900"/>
              <a:t>!</a:t>
            </a:r>
            <a:endParaRPr i="1" sz="1900"/>
          </a:p>
          <a:p>
            <a:pPr indent="0" lvl="0" marL="742950" rtl="0" algn="l">
              <a:lnSpc>
                <a:spcPct val="115000"/>
              </a:lnSpc>
              <a:spcBef>
                <a:spcPts val="1000"/>
              </a:spcBef>
              <a:spcAft>
                <a:spcPts val="0"/>
              </a:spcAft>
              <a:buNone/>
            </a:pPr>
            <a:r>
              <a:t/>
            </a:r>
            <a:endParaRPr b="1" sz="2400"/>
          </a:p>
          <a:p>
            <a:pPr indent="0" lvl="0" marL="342900" rtl="0" algn="l">
              <a:lnSpc>
                <a:spcPct val="115000"/>
              </a:lnSpc>
              <a:spcBef>
                <a:spcPts val="1000"/>
              </a:spcBef>
              <a:spcAft>
                <a:spcPts val="1000"/>
              </a:spcAft>
              <a:buNone/>
            </a:pPr>
            <a:r>
              <a:t/>
            </a:r>
            <a:endParaRPr sz="2400">
              <a:solidFill>
                <a:schemeClr val="dk1"/>
              </a:solidFill>
            </a:endParaRPr>
          </a:p>
        </p:txBody>
      </p:sp>
      <p:pic>
        <p:nvPicPr>
          <p:cNvPr id="262" name="Google Shape;262;p35">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6"/>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p>
        </p:txBody>
      </p:sp>
      <p:sp>
        <p:nvSpPr>
          <p:cNvPr id="268" name="Google Shape;268;p36"/>
          <p:cNvSpPr txBox="1"/>
          <p:nvPr>
            <p:ph idx="1" type="body"/>
          </p:nvPr>
        </p:nvSpPr>
        <p:spPr>
          <a:xfrm>
            <a:off x="759900" y="2928950"/>
            <a:ext cx="7926900" cy="3806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1700">
                <a:solidFill>
                  <a:schemeClr val="dk1"/>
                </a:solidFill>
              </a:rPr>
              <a:t>Routine monthly sessions:</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Every Tuesday: HMIS 101 New User Training (9a - 3:30p)</a:t>
            </a:r>
            <a:endParaRPr sz="1700">
              <a:solidFill>
                <a:schemeClr val="dk1"/>
              </a:solidFill>
            </a:endParaRPr>
          </a:p>
          <a:p>
            <a:pPr indent="0" lvl="0" marL="0" rtl="0" algn="l">
              <a:lnSpc>
                <a:spcPct val="115000"/>
              </a:lnSpc>
              <a:spcBef>
                <a:spcPts val="640"/>
              </a:spcBef>
              <a:spcAft>
                <a:spcPts val="0"/>
              </a:spcAft>
              <a:buNone/>
            </a:pPr>
            <a:r>
              <a:rPr i="1" lang="en-US" sz="1700">
                <a:solidFill>
                  <a:schemeClr val="dk1"/>
                </a:solidFill>
                <a:highlight>
                  <a:srgbClr val="FFFF00"/>
                </a:highlight>
              </a:rPr>
              <a:t>We will be returning to the original training schedule in February (1st &amp; 3rd Tues)</a:t>
            </a:r>
            <a:endParaRPr i="1" sz="1700">
              <a:solidFill>
                <a:schemeClr val="dk1"/>
              </a:solidFill>
              <a:highlight>
                <a:srgbClr val="FFFF00"/>
              </a:highlight>
            </a:endParaRPr>
          </a:p>
          <a:p>
            <a:pPr indent="0" lvl="0" marL="0" rtl="0" algn="l">
              <a:lnSpc>
                <a:spcPct val="115000"/>
              </a:lnSpc>
              <a:spcBef>
                <a:spcPts val="640"/>
              </a:spcBef>
              <a:spcAft>
                <a:spcPts val="0"/>
              </a:spcAft>
              <a:buNone/>
            </a:pPr>
            <a:r>
              <a:rPr lang="en-US" sz="1700">
                <a:solidFill>
                  <a:schemeClr val="dk1"/>
                </a:solidFill>
              </a:rPr>
              <a:t>1st &amp; 3rd Wednesday: HMIS 101/102 Refreshers</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1st &amp; 3rd Thursday: HMIS 101/102/103 Reports Training</a:t>
            </a:r>
            <a:endParaRPr sz="2000">
              <a:solidFill>
                <a:schemeClr val="dk1"/>
              </a:solidFill>
            </a:endParaRPr>
          </a:p>
          <a:p>
            <a:pPr indent="0" lvl="0" marL="0" rtl="0" algn="l">
              <a:lnSpc>
                <a:spcPct val="115000"/>
              </a:lnSpc>
              <a:spcBef>
                <a:spcPts val="640"/>
              </a:spcBef>
              <a:spcAft>
                <a:spcPts val="0"/>
              </a:spcAft>
              <a:buNone/>
            </a:pPr>
            <a:r>
              <a:rPr i="1" lang="en-US" sz="1500">
                <a:solidFill>
                  <a:schemeClr val="dk1"/>
                </a:solidFill>
              </a:rPr>
              <a:t>* Additional training sessions may be requested as needed.</a:t>
            </a:r>
            <a:endParaRPr i="1" sz="1700">
              <a:solidFill>
                <a:schemeClr val="dk1"/>
              </a:solidFill>
            </a:endParaRPr>
          </a:p>
          <a:p>
            <a:pPr indent="0" lvl="0" marL="0" rtl="0" algn="l">
              <a:lnSpc>
                <a:spcPct val="115000"/>
              </a:lnSpc>
              <a:spcBef>
                <a:spcPts val="640"/>
              </a:spcBef>
              <a:spcAft>
                <a:spcPts val="0"/>
              </a:spcAft>
              <a:buNone/>
            </a:pPr>
            <a:r>
              <a:t/>
            </a:r>
            <a:endParaRPr i="1" sz="400">
              <a:solidFill>
                <a:schemeClr val="dk1"/>
              </a:solidFill>
            </a:endParaRPr>
          </a:p>
          <a:p>
            <a:pPr indent="0" lvl="0" marL="0" rtl="0" algn="l">
              <a:lnSpc>
                <a:spcPct val="115000"/>
              </a:lnSpc>
              <a:spcBef>
                <a:spcPts val="640"/>
              </a:spcBef>
              <a:spcAft>
                <a:spcPts val="0"/>
              </a:spcAft>
              <a:buNone/>
            </a:pPr>
            <a:r>
              <a:rPr lang="en-US" sz="1500" u="sng">
                <a:solidFill>
                  <a:schemeClr val="hlink"/>
                </a:solidFill>
                <a:hlinkClick r:id="rId3"/>
              </a:rPr>
              <a:t>Join</a:t>
            </a:r>
            <a:r>
              <a:rPr lang="en-US" sz="1500">
                <a:solidFill>
                  <a:schemeClr val="dk1"/>
                </a:solidFill>
              </a:rPr>
              <a:t> us for our office hours M/W from 1p - 2p for additional one-on-one HMIS support.</a:t>
            </a:r>
            <a:endParaRPr sz="1500">
              <a:solidFill>
                <a:schemeClr val="dk1"/>
              </a:solidFill>
            </a:endParaRPr>
          </a:p>
          <a:p>
            <a:pPr indent="0" lvl="0" marL="0" rtl="0" algn="l">
              <a:lnSpc>
                <a:spcPct val="115000"/>
              </a:lnSpc>
              <a:spcBef>
                <a:spcPts val="640"/>
              </a:spcBef>
              <a:spcAft>
                <a:spcPts val="0"/>
              </a:spcAft>
              <a:buNone/>
            </a:pPr>
            <a:r>
              <a:t/>
            </a:r>
            <a:endParaRPr b="1" sz="400">
              <a:solidFill>
                <a:srgbClr val="FF0000"/>
              </a:solidFill>
            </a:endParaRPr>
          </a:p>
          <a:p>
            <a:pPr indent="0" lvl="0" marL="0" rtl="0" algn="l">
              <a:lnSpc>
                <a:spcPct val="115000"/>
              </a:lnSpc>
              <a:spcBef>
                <a:spcPts val="640"/>
              </a:spcBef>
              <a:spcAft>
                <a:spcPts val="0"/>
              </a:spcAft>
              <a:buNone/>
            </a:pPr>
            <a:r>
              <a:rPr b="1" lang="en-US" sz="1500">
                <a:solidFill>
                  <a:srgbClr val="FF0000"/>
                </a:solidFill>
              </a:rPr>
              <a:t>Reminder:</a:t>
            </a:r>
            <a:r>
              <a:rPr b="1" lang="en-US" sz="1500">
                <a:solidFill>
                  <a:schemeClr val="dk1"/>
                </a:solidFill>
              </a:rPr>
              <a:t> </a:t>
            </a:r>
            <a:endParaRPr b="1" sz="1500">
              <a:solidFill>
                <a:schemeClr val="dk1"/>
              </a:solidFill>
            </a:endParaRPr>
          </a:p>
          <a:p>
            <a:pPr indent="0" lvl="0" marL="0" rtl="0" algn="l">
              <a:lnSpc>
                <a:spcPct val="115000"/>
              </a:lnSpc>
              <a:spcBef>
                <a:spcPts val="640"/>
              </a:spcBef>
              <a:spcAft>
                <a:spcPts val="0"/>
              </a:spcAft>
              <a:buNone/>
            </a:pPr>
            <a:r>
              <a:rPr i="1" lang="en-US" sz="1500">
                <a:solidFill>
                  <a:schemeClr val="dk1"/>
                </a:solidFill>
              </a:rPr>
              <a:t>All </a:t>
            </a:r>
            <a:r>
              <a:rPr b="1" i="1" lang="en-US" sz="1500">
                <a:solidFill>
                  <a:schemeClr val="dk1"/>
                </a:solidFill>
              </a:rPr>
              <a:t>new user</a:t>
            </a:r>
            <a:r>
              <a:rPr i="1" lang="en-US" sz="1500">
                <a:solidFill>
                  <a:schemeClr val="dk1"/>
                </a:solidFill>
              </a:rPr>
              <a:t> training requests must come through the Agency Liaison.</a:t>
            </a:r>
            <a:endParaRPr sz="1600"/>
          </a:p>
          <a:p>
            <a:pPr indent="0" lvl="0" marL="0" rtl="0" algn="l">
              <a:lnSpc>
                <a:spcPct val="115000"/>
              </a:lnSpc>
              <a:spcBef>
                <a:spcPts val="640"/>
              </a:spcBef>
              <a:spcAft>
                <a:spcPts val="0"/>
              </a:spcAft>
              <a:buNone/>
            </a:pPr>
            <a:r>
              <a:t/>
            </a:r>
            <a:endParaRPr i="1"/>
          </a:p>
        </p:txBody>
      </p:sp>
      <p:pic>
        <p:nvPicPr>
          <p:cNvPr id="269" name="Google Shape;269;p36">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pic>
        <p:nvPicPr>
          <p:cNvPr id="270" name="Google Shape;270;p36"/>
          <p:cNvPicPr preferRelativeResize="0"/>
          <p:nvPr/>
        </p:nvPicPr>
        <p:blipFill rotWithShape="1">
          <a:blip r:embed="rId6">
            <a:alphaModFix/>
          </a:blip>
          <a:srcRect b="4480" l="0" r="0" t="-4480"/>
          <a:stretch/>
        </p:blipFill>
        <p:spPr>
          <a:xfrm>
            <a:off x="5395925" y="1109700"/>
            <a:ext cx="2857500" cy="2109800"/>
          </a:xfrm>
          <a:prstGeom prst="rect">
            <a:avLst/>
          </a:prstGeom>
          <a:noFill/>
          <a:ln>
            <a:noFill/>
          </a:ln>
        </p:spPr>
      </p:pic>
      <p:sp>
        <p:nvSpPr>
          <p:cNvPr id="271" name="Google Shape;271;p36"/>
          <p:cNvSpPr txBox="1"/>
          <p:nvPr/>
        </p:nvSpPr>
        <p:spPr>
          <a:xfrm>
            <a:off x="728675" y="1104900"/>
            <a:ext cx="4500600" cy="186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40"/>
              </a:spcBef>
              <a:spcAft>
                <a:spcPts val="0"/>
              </a:spcAft>
              <a:buClr>
                <a:schemeClr val="dk1"/>
              </a:buClr>
              <a:buSzPts val="1100"/>
              <a:buFont typeface="Arial"/>
              <a:buNone/>
            </a:pPr>
            <a:r>
              <a:rPr b="1" lang="en-US" sz="1700">
                <a:solidFill>
                  <a:schemeClr val="dk1"/>
                </a:solidFill>
              </a:rPr>
              <a:t>Updated training request form</a:t>
            </a:r>
            <a:endParaRPr b="1" sz="1700">
              <a:solidFill>
                <a:schemeClr val="dk1"/>
              </a:solidFill>
            </a:endParaRPr>
          </a:p>
          <a:p>
            <a:pPr indent="0" lvl="0" marL="0" rtl="0" algn="l">
              <a:lnSpc>
                <a:spcPct val="115000"/>
              </a:lnSpc>
              <a:spcBef>
                <a:spcPts val="640"/>
              </a:spcBef>
              <a:spcAft>
                <a:spcPts val="0"/>
              </a:spcAft>
              <a:buClr>
                <a:schemeClr val="dk1"/>
              </a:buClr>
              <a:buSzPts val="1100"/>
              <a:buFont typeface="Arial"/>
              <a:buNone/>
            </a:pPr>
            <a:r>
              <a:rPr lang="en-US" sz="1900">
                <a:solidFill>
                  <a:schemeClr val="dk1"/>
                </a:solidFill>
              </a:rPr>
              <a:t>Now, you can simply submit a </a:t>
            </a:r>
            <a:r>
              <a:rPr b="1" i="1" lang="en-US" sz="1900">
                <a:solidFill>
                  <a:schemeClr val="dk1"/>
                </a:solidFill>
              </a:rPr>
              <a:t>New User</a:t>
            </a:r>
            <a:r>
              <a:rPr lang="en-US" sz="1900">
                <a:solidFill>
                  <a:schemeClr val="dk1"/>
                </a:solidFill>
              </a:rPr>
              <a:t> training request by submitting a form directly on the Helpdesk. Select the option: “HMIS Training Ticket form”</a:t>
            </a:r>
            <a:endParaRPr sz="13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7"/>
          <p:cNvSpPr txBox="1"/>
          <p:nvPr>
            <p:ph type="title"/>
          </p:nvPr>
        </p:nvSpPr>
        <p:spPr>
          <a:xfrm>
            <a:off x="0" y="735825"/>
            <a:ext cx="9144000" cy="1085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4200">
                <a:solidFill>
                  <a:srgbClr val="002060"/>
                </a:solidFill>
                <a:latin typeface="Cabin"/>
                <a:ea typeface="Cabin"/>
                <a:cs typeface="Cabin"/>
                <a:sym typeface="Cabin"/>
              </a:rPr>
              <a:t>Thank you for Attending!</a:t>
            </a:r>
            <a:endParaRPr b="1" sz="42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277" name="Google Shape;277;p37"/>
          <p:cNvSpPr txBox="1"/>
          <p:nvPr>
            <p:ph idx="1" type="body"/>
          </p:nvPr>
        </p:nvSpPr>
        <p:spPr>
          <a:xfrm>
            <a:off x="725850" y="1527300"/>
            <a:ext cx="75243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Next meeting date:</a:t>
            </a:r>
            <a:endParaRPr sz="3500"/>
          </a:p>
          <a:p>
            <a:pPr indent="0" lvl="0" marL="342900" rtl="0" algn="ctr">
              <a:lnSpc>
                <a:spcPct val="90000"/>
              </a:lnSpc>
              <a:spcBef>
                <a:spcPts val="640"/>
              </a:spcBef>
              <a:spcAft>
                <a:spcPts val="0"/>
              </a:spcAft>
              <a:buNone/>
            </a:pPr>
            <a:r>
              <a:t/>
            </a:r>
            <a:endParaRPr sz="3500"/>
          </a:p>
          <a:p>
            <a:pPr indent="0" lvl="0" marL="800100" rtl="0" algn="ctr">
              <a:lnSpc>
                <a:spcPct val="90000"/>
              </a:lnSpc>
              <a:spcBef>
                <a:spcPts val="640"/>
              </a:spcBef>
              <a:spcAft>
                <a:spcPts val="0"/>
              </a:spcAft>
              <a:buNone/>
            </a:pPr>
            <a:r>
              <a:rPr b="1" lang="en-US" sz="3500"/>
              <a:t>Tuesday</a:t>
            </a:r>
            <a:r>
              <a:rPr b="1" lang="en-US" sz="3500"/>
              <a:t>, March 8, 2022</a:t>
            </a:r>
            <a:endParaRPr b="1" sz="3500"/>
          </a:p>
          <a:p>
            <a:pPr indent="0" lvl="0" marL="800100" rtl="0" algn="ctr">
              <a:lnSpc>
                <a:spcPct val="90000"/>
              </a:lnSpc>
              <a:spcBef>
                <a:spcPts val="640"/>
              </a:spcBef>
              <a:spcAft>
                <a:spcPts val="0"/>
              </a:spcAft>
              <a:buNone/>
            </a:pPr>
            <a:r>
              <a:rPr b="1" lang="en-US" sz="3500"/>
              <a:t>10:30 am to 12:00 pm</a:t>
            </a:r>
            <a:endParaRPr b="1" sz="3500"/>
          </a:p>
          <a:p>
            <a:pPr indent="0" lvl="0" marL="342900" rtl="0" algn="ctr">
              <a:lnSpc>
                <a:spcPct val="90000"/>
              </a:lnSpc>
              <a:spcBef>
                <a:spcPts val="640"/>
              </a:spcBef>
              <a:spcAft>
                <a:spcPts val="0"/>
              </a:spcAft>
              <a:buNone/>
            </a:pPr>
            <a:r>
              <a:t/>
            </a:r>
            <a:endParaRPr sz="1300"/>
          </a:p>
        </p:txBody>
      </p:sp>
      <p:sp>
        <p:nvSpPr>
          <p:cNvPr id="278" name="Google Shape;278;p37"/>
          <p:cNvSpPr txBox="1"/>
          <p:nvPr/>
        </p:nvSpPr>
        <p:spPr>
          <a:xfrm>
            <a:off x="0" y="5862600"/>
            <a:ext cx="9144000" cy="9954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b="1" lang="en-US">
                <a:solidFill>
                  <a:schemeClr val="dk1"/>
                </a:solidFill>
              </a:rPr>
              <a:t>HMIS Guides, Documents, Training, Acronyms &amp; More</a:t>
            </a:r>
            <a:endParaRPr b="1">
              <a:solidFill>
                <a:schemeClr val="dk1"/>
              </a:solidFill>
            </a:endParaRPr>
          </a:p>
          <a:p>
            <a:pPr indent="0" lvl="0" marL="457200" rtl="0" algn="ctr">
              <a:spcBef>
                <a:spcPts val="640"/>
              </a:spcBef>
              <a:spcAft>
                <a:spcPts val="0"/>
              </a:spcAft>
              <a:buNone/>
            </a:pPr>
            <a:r>
              <a:rPr b="1" lang="en-US" u="sng">
                <a:solidFill>
                  <a:schemeClr val="hlink"/>
                </a:solidFill>
                <a:hlinkClick r:id="rId3"/>
              </a:rPr>
              <a:t>hmiscfl.org</a:t>
            </a:r>
            <a:endParaRPr sz="500"/>
          </a:p>
          <a:p>
            <a:pPr indent="0" lvl="0" marL="457200" marR="0" rtl="0" algn="ctr">
              <a:lnSpc>
                <a:spcPct val="100000"/>
              </a:lnSpc>
              <a:spcBef>
                <a:spcPts val="640"/>
              </a:spcBef>
              <a:spcAft>
                <a:spcPts val="0"/>
              </a:spcAft>
              <a:buNone/>
            </a:pPr>
            <a:r>
              <a:rPr b="1" lang="en-US" u="sng">
                <a:solidFill>
                  <a:schemeClr val="hlink"/>
                </a:solidFill>
              </a:rPr>
              <a:t>https://www.hmiscfl.org/training/datadefinitions/</a:t>
            </a:r>
            <a:endParaRPr b="1" u="sng">
              <a:solidFill>
                <a:schemeClr val="hlink"/>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HSN HMIS Team</a:t>
            </a:r>
            <a:r>
              <a:rPr b="1" lang="en-US" sz="3959"/>
              <a:t>	</a:t>
            </a:r>
            <a:endParaRPr b="1" sz="3959"/>
          </a:p>
        </p:txBody>
      </p:sp>
      <p:sp>
        <p:nvSpPr>
          <p:cNvPr id="284" name="Google Shape;284;p38"/>
          <p:cNvSpPr txBox="1"/>
          <p:nvPr>
            <p:ph idx="1" type="body"/>
          </p:nvPr>
        </p:nvSpPr>
        <p:spPr>
          <a:xfrm>
            <a:off x="457200" y="1600200"/>
            <a:ext cx="36873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200"/>
              <a:t>Angel Jones</a:t>
            </a:r>
            <a:endParaRPr b="1" sz="2200"/>
          </a:p>
          <a:p>
            <a:pPr indent="0" lvl="0" marL="0" rtl="0" algn="l">
              <a:spcBef>
                <a:spcPts val="360"/>
              </a:spcBef>
              <a:spcAft>
                <a:spcPts val="0"/>
              </a:spcAft>
              <a:buNone/>
            </a:pPr>
            <a:r>
              <a:rPr lang="en-US" sz="2200"/>
              <a:t>HMIS Operations </a:t>
            </a:r>
            <a:r>
              <a:rPr lang="en-US" sz="2200"/>
              <a:t>Manager</a:t>
            </a:r>
            <a:endParaRPr sz="2200"/>
          </a:p>
          <a:p>
            <a:pPr indent="0" lvl="0" marL="0" rtl="0" algn="l">
              <a:spcBef>
                <a:spcPts val="360"/>
              </a:spcBef>
              <a:spcAft>
                <a:spcPts val="0"/>
              </a:spcAft>
              <a:buNone/>
            </a:pPr>
            <a:r>
              <a:t/>
            </a:r>
            <a:endParaRPr sz="2200"/>
          </a:p>
          <a:p>
            <a:pPr indent="0" lvl="0" marL="0" rtl="0" algn="l">
              <a:spcBef>
                <a:spcPts val="360"/>
              </a:spcBef>
              <a:spcAft>
                <a:spcPts val="0"/>
              </a:spcAft>
              <a:buClr>
                <a:schemeClr val="dk1"/>
              </a:buClr>
              <a:buSzPts val="1100"/>
              <a:buFont typeface="Arial"/>
              <a:buNone/>
            </a:pPr>
            <a:r>
              <a:rPr b="1" lang="en-US" sz="2200">
                <a:solidFill>
                  <a:schemeClr val="dk1"/>
                </a:solidFill>
              </a:rPr>
              <a:t>Agustin “Tino” Paz</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Senior Data Analyst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solidFill>
                  <a:schemeClr val="dk1"/>
                </a:solidFill>
              </a:rPr>
              <a:t>Ashley Brozenske</a:t>
            </a:r>
            <a:endParaRPr b="1" sz="2200">
              <a:solidFill>
                <a:schemeClr val="dk1"/>
              </a:solidFill>
            </a:endParaRPr>
          </a:p>
          <a:p>
            <a:pPr indent="0" lvl="0" marL="0" rtl="0" algn="l">
              <a:spcBef>
                <a:spcPts val="360"/>
              </a:spcBef>
              <a:spcAft>
                <a:spcPts val="0"/>
              </a:spcAft>
              <a:buNone/>
            </a:pPr>
            <a:r>
              <a:rPr lang="en-US" sz="2200">
                <a:solidFill>
                  <a:schemeClr val="dk1"/>
                </a:solidFill>
              </a:rPr>
              <a:t>HMIS Data Analyst I</a:t>
            </a:r>
            <a:endParaRPr b="1" sz="2200">
              <a:solidFill>
                <a:schemeClr val="dk1"/>
              </a:solidFill>
            </a:endParaRPr>
          </a:p>
          <a:p>
            <a:pPr indent="0" lvl="0" marL="0" rtl="0" algn="l">
              <a:spcBef>
                <a:spcPts val="360"/>
              </a:spcBef>
              <a:spcAft>
                <a:spcPts val="0"/>
              </a:spcAft>
              <a:buNone/>
            </a:pPr>
            <a:r>
              <a:t/>
            </a:r>
            <a:endParaRPr b="1" sz="2200">
              <a:solidFill>
                <a:schemeClr val="dk1"/>
              </a:solidFill>
            </a:endParaRPr>
          </a:p>
          <a:p>
            <a:pPr indent="0" lvl="0" marL="0" rtl="0" algn="l">
              <a:spcBef>
                <a:spcPts val="360"/>
              </a:spcBef>
              <a:spcAft>
                <a:spcPts val="0"/>
              </a:spcAft>
              <a:buClr>
                <a:schemeClr val="dk1"/>
              </a:buClr>
              <a:buSzPts val="1100"/>
              <a:buFont typeface="Arial"/>
              <a:buNone/>
            </a:pPr>
            <a:r>
              <a:rPr b="1" lang="en-US" sz="2200">
                <a:solidFill>
                  <a:schemeClr val="dk1"/>
                </a:solidFill>
              </a:rPr>
              <a:t>Brittney Behr</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Project Coordinator</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
        <p:nvSpPr>
          <p:cNvPr id="285" name="Google Shape;285;p38"/>
          <p:cNvSpPr txBox="1"/>
          <p:nvPr>
            <p:ph idx="1" type="body"/>
          </p:nvPr>
        </p:nvSpPr>
        <p:spPr>
          <a:xfrm>
            <a:off x="4450300" y="1600200"/>
            <a:ext cx="46938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sz="2200">
                <a:solidFill>
                  <a:schemeClr val="dk1"/>
                </a:solidFill>
              </a:rPr>
              <a:t>Chuck Vroman</a:t>
            </a:r>
            <a:endParaRPr b="1" sz="2200">
              <a:solidFill>
                <a:schemeClr val="dk1"/>
              </a:solidFill>
            </a:endParaRPr>
          </a:p>
          <a:p>
            <a:pPr indent="0" lvl="0" marL="0" rtl="0" algn="l">
              <a:spcBef>
                <a:spcPts val="360"/>
              </a:spcBef>
              <a:spcAft>
                <a:spcPts val="0"/>
              </a:spcAft>
              <a:buNone/>
            </a:pPr>
            <a:r>
              <a:rPr lang="en-US" sz="2200">
                <a:solidFill>
                  <a:schemeClr val="dk1"/>
                </a:solidFill>
              </a:rPr>
              <a:t>HMIS System Success Specialist</a:t>
            </a:r>
            <a:endParaRPr sz="2200">
              <a:solidFill>
                <a:schemeClr val="dk1"/>
              </a:solidFill>
            </a:endParaRPr>
          </a:p>
          <a:p>
            <a:pPr indent="0" lvl="0" marL="0" rtl="0" algn="l">
              <a:spcBef>
                <a:spcPts val="360"/>
              </a:spcBef>
              <a:spcAft>
                <a:spcPts val="0"/>
              </a:spcAft>
              <a:buClr>
                <a:schemeClr val="dk1"/>
              </a:buClr>
              <a:buSzPts val="1100"/>
              <a:buFont typeface="Arial"/>
              <a:buNone/>
            </a:pPr>
            <a:r>
              <a:t/>
            </a:r>
            <a:endParaRPr sz="2200">
              <a:solidFill>
                <a:schemeClr val="dk1"/>
              </a:solidFill>
            </a:endParaRPr>
          </a:p>
          <a:p>
            <a:pPr indent="0" lvl="0" marL="0" rtl="0" algn="l">
              <a:spcBef>
                <a:spcPts val="360"/>
              </a:spcBef>
              <a:spcAft>
                <a:spcPts val="0"/>
              </a:spcAft>
              <a:buNone/>
            </a:pPr>
            <a:r>
              <a:rPr b="1" lang="en-US" sz="2200"/>
              <a:t>Racquel McGlashen</a:t>
            </a:r>
            <a:endParaRPr sz="2200"/>
          </a:p>
          <a:p>
            <a:pPr indent="0" lvl="0" marL="0" rtl="0" algn="l">
              <a:spcBef>
                <a:spcPts val="360"/>
              </a:spcBef>
              <a:spcAft>
                <a:spcPts val="0"/>
              </a:spcAft>
              <a:buNone/>
            </a:pPr>
            <a:r>
              <a:rPr lang="en-US" sz="2200"/>
              <a:t>HMIS Partner Success Specialist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t>Tyler Claitt</a:t>
            </a:r>
            <a:endParaRPr b="1" sz="2200"/>
          </a:p>
          <a:p>
            <a:pPr indent="0" lvl="0" marL="0" rtl="0" algn="l">
              <a:spcBef>
                <a:spcPts val="360"/>
              </a:spcBef>
              <a:spcAft>
                <a:spcPts val="0"/>
              </a:spcAft>
              <a:buClr>
                <a:schemeClr val="dk1"/>
              </a:buClr>
              <a:buSzPts val="1100"/>
              <a:buFont typeface="Arial"/>
              <a:buNone/>
            </a:pPr>
            <a:r>
              <a:rPr lang="en-US" sz="2200">
                <a:solidFill>
                  <a:schemeClr val="dk1"/>
                </a:solidFill>
              </a:rPr>
              <a:t>HMIS Partner Support Specialist </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Purpose</a:t>
            </a:r>
            <a:endParaRPr b="1" sz="3600">
              <a:solidFill>
                <a:srgbClr val="002060"/>
              </a:solidFill>
              <a:latin typeface="Cabin"/>
              <a:ea typeface="Cabin"/>
              <a:cs typeface="Cabin"/>
              <a:sym typeface="Cabin"/>
            </a:endParaRPr>
          </a:p>
        </p:txBody>
      </p:sp>
      <p:sp>
        <p:nvSpPr>
          <p:cNvPr id="74" name="Google Shape;74;p15"/>
          <p:cNvSpPr txBox="1"/>
          <p:nvPr>
            <p:ph idx="1" type="body"/>
          </p:nvPr>
        </p:nvSpPr>
        <p:spPr>
          <a:xfrm>
            <a:off x="751800" y="2922450"/>
            <a:ext cx="7640400" cy="1013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500">
                <a:solidFill>
                  <a:schemeClr val="dk1"/>
                </a:solidFill>
              </a:rPr>
              <a:t>Oversee the CoC’s implementation of HMIS, what we do with the data and how we use it.</a:t>
            </a:r>
            <a:endParaRPr sz="25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Mission</a:t>
            </a:r>
            <a:endParaRPr b="1" sz="3600">
              <a:solidFill>
                <a:srgbClr val="002060"/>
              </a:solidFill>
              <a:latin typeface="Cabin"/>
              <a:ea typeface="Cabin"/>
              <a:cs typeface="Cabin"/>
              <a:sym typeface="Cabin"/>
            </a:endParaRPr>
          </a:p>
        </p:txBody>
      </p:sp>
      <p:sp>
        <p:nvSpPr>
          <p:cNvPr id="80" name="Google Shape;80;p16"/>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355600" lvl="0" marL="457200" rtl="0" algn="l">
              <a:lnSpc>
                <a:spcPct val="150000"/>
              </a:lnSpc>
              <a:spcBef>
                <a:spcPts val="640"/>
              </a:spcBef>
              <a:spcAft>
                <a:spcPts val="0"/>
              </a:spcAft>
              <a:buSzPts val="2000"/>
              <a:buChar char="●"/>
            </a:pPr>
            <a:r>
              <a:rPr b="1" lang="en-US" sz="2000"/>
              <a:t>Our mission is to effectively use data, which includes inputs from those in need of services, those providing services, and from members of the community, to eliminate homelessness in Central Florida.</a:t>
            </a:r>
            <a:endParaRPr b="1" sz="2000"/>
          </a:p>
          <a:p>
            <a:pPr indent="0" lvl="0" marL="0" rtl="0" algn="l">
              <a:lnSpc>
                <a:spcPct val="150000"/>
              </a:lnSpc>
              <a:spcBef>
                <a:spcPts val="640"/>
              </a:spcBef>
              <a:spcAft>
                <a:spcPts val="0"/>
              </a:spcAft>
              <a:buNone/>
            </a:pPr>
            <a:r>
              <a:t/>
            </a:r>
            <a:endParaRPr b="1" sz="2000"/>
          </a:p>
          <a:p>
            <a:pPr indent="0" lvl="0" marL="0" rtl="0" algn="l">
              <a:lnSpc>
                <a:spcPct val="150000"/>
              </a:lnSpc>
              <a:spcBef>
                <a:spcPts val="640"/>
              </a:spcBef>
              <a:spcAft>
                <a:spcPts val="0"/>
              </a:spcAft>
              <a:buNone/>
            </a:pPr>
            <a:r>
              <a:rPr b="1" lang="en-US" sz="2000"/>
              <a:t>All participants in meeting are invited to vote.</a:t>
            </a:r>
            <a:endParaRPr b="1"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Structure</a:t>
            </a:r>
            <a:endParaRPr b="1" sz="3600">
              <a:solidFill>
                <a:srgbClr val="002060"/>
              </a:solidFill>
              <a:latin typeface="Cabin"/>
              <a:ea typeface="Cabin"/>
              <a:cs typeface="Cabin"/>
              <a:sym typeface="Cabin"/>
            </a:endParaRPr>
          </a:p>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Officers</a:t>
            </a:r>
            <a:endParaRPr b="1" sz="3600">
              <a:solidFill>
                <a:srgbClr val="002060"/>
              </a:solidFill>
              <a:latin typeface="Cabin"/>
              <a:ea typeface="Cabin"/>
              <a:cs typeface="Cabin"/>
              <a:sym typeface="Cabin"/>
            </a:endParaRPr>
          </a:p>
        </p:txBody>
      </p:sp>
      <p:sp>
        <p:nvSpPr>
          <p:cNvPr id="86" name="Google Shape;86;p17"/>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0" lvl="0" marL="0" rtl="0" algn="ctr">
              <a:spcBef>
                <a:spcPts val="360"/>
              </a:spcBef>
              <a:spcAft>
                <a:spcPts val="0"/>
              </a:spcAft>
              <a:buNone/>
            </a:pPr>
            <a:r>
              <a:t/>
            </a:r>
            <a:endParaRPr>
              <a:solidFill>
                <a:schemeClr val="dk1"/>
              </a:solidFill>
            </a:endParaRPr>
          </a:p>
          <a:p>
            <a:pPr indent="0" lvl="0" marL="0" rtl="0" algn="l">
              <a:spcBef>
                <a:spcPts val="360"/>
              </a:spcBef>
              <a:spcAft>
                <a:spcPts val="0"/>
              </a:spcAft>
              <a:buNone/>
            </a:pPr>
            <a:r>
              <a:rPr lang="en-US" sz="1800">
                <a:solidFill>
                  <a:srgbClr val="00B8B8"/>
                </a:solidFill>
              </a:rPr>
              <a:t>Committee Chair:  </a:t>
            </a:r>
            <a:endParaRPr sz="1800">
              <a:solidFill>
                <a:srgbClr val="00B8B8"/>
              </a:solidFill>
            </a:endParaRPr>
          </a:p>
          <a:p>
            <a:pPr indent="-368300" lvl="0" marL="457200" rtl="0" algn="l">
              <a:spcBef>
                <a:spcPts val="360"/>
              </a:spcBef>
              <a:spcAft>
                <a:spcPts val="0"/>
              </a:spcAft>
              <a:buSzPts val="2200"/>
              <a:buChar char="●"/>
            </a:pPr>
            <a:r>
              <a:rPr lang="en-US" sz="1800">
                <a:solidFill>
                  <a:schemeClr val="dk1"/>
                </a:solidFill>
              </a:rPr>
              <a:t>Reports to CFCH Board </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Presides over HMIS Advisory Committee Meetings</a:t>
            </a:r>
            <a:endParaRPr sz="1800">
              <a:solidFill>
                <a:schemeClr val="dk1"/>
              </a:solidFill>
            </a:endParaRPr>
          </a:p>
          <a:p>
            <a:pPr indent="0" lvl="0" marL="0" rtl="0" algn="l">
              <a:spcBef>
                <a:spcPts val="360"/>
              </a:spcBef>
              <a:spcAft>
                <a:spcPts val="0"/>
              </a:spcAft>
              <a:buNone/>
            </a:pPr>
            <a:r>
              <a:rPr lang="en-US" sz="1800">
                <a:solidFill>
                  <a:srgbClr val="00B8B8"/>
                </a:solidFill>
              </a:rPr>
              <a:t>Committee Vice Chair:  </a:t>
            </a:r>
            <a:endParaRPr sz="1800">
              <a:solidFill>
                <a:srgbClr val="00B8B8"/>
              </a:solidFill>
            </a:endParaRPr>
          </a:p>
          <a:p>
            <a:pPr indent="-368300" lvl="0" marL="457200" rtl="0" algn="l">
              <a:spcBef>
                <a:spcPts val="360"/>
              </a:spcBef>
              <a:spcAft>
                <a:spcPts val="0"/>
              </a:spcAft>
              <a:buSzPts val="2200"/>
              <a:buChar char="●"/>
            </a:pPr>
            <a:r>
              <a:rPr lang="en-US" sz="1800">
                <a:solidFill>
                  <a:schemeClr val="dk1"/>
                </a:solidFill>
              </a:rPr>
              <a:t>Presides over HMIS Committee Meetings in the Chair’s absence</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Onboards and manages committee members and structure</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May act as Parliamentarian</a:t>
            </a:r>
            <a:endParaRPr sz="1800">
              <a:solidFill>
                <a:schemeClr val="dk1"/>
              </a:solidFill>
            </a:endParaRPr>
          </a:p>
          <a:p>
            <a:pPr indent="0" lvl="0" marL="0" rtl="0" algn="l">
              <a:spcBef>
                <a:spcPts val="360"/>
              </a:spcBef>
              <a:spcAft>
                <a:spcPts val="0"/>
              </a:spcAft>
              <a:buNone/>
            </a:pPr>
            <a:r>
              <a:rPr lang="en-US" sz="1800">
                <a:solidFill>
                  <a:srgbClr val="00B8B8"/>
                </a:solidFill>
              </a:rPr>
              <a:t>Committee Secretary/Recorder:</a:t>
            </a:r>
            <a:endParaRPr sz="1800">
              <a:solidFill>
                <a:srgbClr val="00B8B8"/>
              </a:solidFill>
            </a:endParaRPr>
          </a:p>
          <a:p>
            <a:pPr indent="-368300" lvl="0" marL="457200" rtl="0" algn="l">
              <a:spcBef>
                <a:spcPts val="360"/>
              </a:spcBef>
              <a:spcAft>
                <a:spcPts val="0"/>
              </a:spcAft>
              <a:buSzPts val="2200"/>
              <a:buChar char="●"/>
            </a:pPr>
            <a:r>
              <a:rPr lang="en-US" sz="1800">
                <a:solidFill>
                  <a:schemeClr val="dk1"/>
                </a:solidFill>
              </a:rPr>
              <a:t>Sends tentative meeting agendas to committee members</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Drafts meeting minutes</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Accepts and disseminates committee documents in final form</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May act as Parliamentarian</a:t>
            </a:r>
            <a:endParaRPr b="1"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Structure</a:t>
            </a:r>
            <a:endParaRPr b="1" sz="3600">
              <a:solidFill>
                <a:srgbClr val="002060"/>
              </a:solidFill>
              <a:latin typeface="Cabin"/>
              <a:ea typeface="Cabin"/>
              <a:cs typeface="Cabin"/>
              <a:sym typeface="Cabin"/>
            </a:endParaRPr>
          </a:p>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Voting Members</a:t>
            </a:r>
            <a:endParaRPr b="1" sz="3600">
              <a:solidFill>
                <a:srgbClr val="002060"/>
              </a:solidFill>
              <a:latin typeface="Cabin"/>
              <a:ea typeface="Cabin"/>
              <a:cs typeface="Cabin"/>
              <a:sym typeface="Cabin"/>
            </a:endParaRPr>
          </a:p>
        </p:txBody>
      </p:sp>
      <p:sp>
        <p:nvSpPr>
          <p:cNvPr id="92" name="Google Shape;92;p18"/>
          <p:cNvSpPr txBox="1"/>
          <p:nvPr>
            <p:ph idx="1" type="body"/>
          </p:nvPr>
        </p:nvSpPr>
        <p:spPr>
          <a:xfrm>
            <a:off x="540375" y="1409150"/>
            <a:ext cx="7640400" cy="49401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rPr lang="en-US" sz="1700">
                <a:solidFill>
                  <a:schemeClr val="dk1"/>
                </a:solidFill>
              </a:rPr>
              <a:t>Voting members are nominated (either by someone or themselves) and accepted by vote of the officers.</a:t>
            </a:r>
            <a:endParaRPr sz="1700">
              <a:solidFill>
                <a:schemeClr val="dk1"/>
              </a:solidFill>
            </a:endParaRPr>
          </a:p>
          <a:p>
            <a:pPr indent="0" lvl="0" marL="0" rtl="0" algn="l">
              <a:spcBef>
                <a:spcPts val="360"/>
              </a:spcBef>
              <a:spcAft>
                <a:spcPts val="0"/>
              </a:spcAft>
              <a:buNone/>
            </a:pPr>
            <a:r>
              <a:t/>
            </a:r>
            <a:endParaRPr sz="1700">
              <a:solidFill>
                <a:schemeClr val="dk1"/>
              </a:solidFill>
            </a:endParaRPr>
          </a:p>
          <a:p>
            <a:pPr indent="0" lvl="0" marL="0" rtl="0" algn="l">
              <a:spcBef>
                <a:spcPts val="360"/>
              </a:spcBef>
              <a:spcAft>
                <a:spcPts val="0"/>
              </a:spcAft>
              <a:buNone/>
            </a:pPr>
            <a:r>
              <a:rPr lang="en-US" sz="1700">
                <a:solidFill>
                  <a:schemeClr val="dk1"/>
                </a:solidFill>
              </a:rPr>
              <a:t>Committee will comprise five (5) external stakeholders from various groups</a:t>
            </a:r>
            <a:endParaRPr sz="1700">
              <a:solidFill>
                <a:schemeClr val="dk1"/>
              </a:solidFill>
            </a:endParaRPr>
          </a:p>
          <a:p>
            <a:pPr indent="-361950" lvl="0" marL="457200" rtl="0" algn="l">
              <a:spcBef>
                <a:spcPts val="360"/>
              </a:spcBef>
              <a:spcAft>
                <a:spcPts val="0"/>
              </a:spcAft>
              <a:buSzPts val="2100"/>
              <a:buChar char="●"/>
            </a:pPr>
            <a:r>
              <a:rPr lang="en-US" sz="1700">
                <a:solidFill>
                  <a:schemeClr val="dk1"/>
                </a:solidFill>
              </a:rPr>
              <a:t>HMIS end-users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Agency Liaisons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Program Managers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Case Managers</a:t>
            </a:r>
            <a:endParaRPr sz="1700">
              <a:solidFill>
                <a:schemeClr val="dk1"/>
              </a:solidFill>
            </a:endParaRPr>
          </a:p>
          <a:p>
            <a:pPr indent="-361950" lvl="0" marL="457200" rtl="0" algn="l">
              <a:spcBef>
                <a:spcPts val="0"/>
              </a:spcBef>
              <a:spcAft>
                <a:spcPts val="0"/>
              </a:spcAft>
              <a:buSzPts val="2100"/>
              <a:buChar char="●"/>
            </a:pPr>
            <a:r>
              <a:rPr lang="en-US" sz="1700">
                <a:solidFill>
                  <a:schemeClr val="dk1"/>
                </a:solidFill>
              </a:rPr>
              <a:t>HMIS beneficiaries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Clients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Community Members</a:t>
            </a:r>
            <a:endParaRPr sz="1700">
              <a:solidFill>
                <a:schemeClr val="dk1"/>
              </a:solidFill>
            </a:endParaRPr>
          </a:p>
          <a:p>
            <a:pPr indent="-361950" lvl="0" marL="457200" rtl="0" algn="l">
              <a:spcBef>
                <a:spcPts val="0"/>
              </a:spcBef>
              <a:spcAft>
                <a:spcPts val="0"/>
              </a:spcAft>
              <a:buSzPts val="2100"/>
              <a:buChar char="●"/>
            </a:pPr>
            <a:r>
              <a:rPr lang="en-US" sz="1700">
                <a:solidFill>
                  <a:schemeClr val="dk1"/>
                </a:solidFill>
              </a:rPr>
              <a:t>HMIS funders</a:t>
            </a:r>
            <a:endParaRPr sz="1700">
              <a:solidFill>
                <a:schemeClr val="dk1"/>
              </a:solidFill>
            </a:endParaRPr>
          </a:p>
          <a:p>
            <a:pPr indent="0" lvl="0" marL="0" rtl="0" algn="l">
              <a:spcBef>
                <a:spcPts val="360"/>
              </a:spcBef>
              <a:spcAft>
                <a:spcPts val="0"/>
              </a:spcAft>
              <a:buNone/>
            </a:pPr>
            <a:r>
              <a:rPr lang="en-US" sz="1700">
                <a:solidFill>
                  <a:schemeClr val="dk1"/>
                </a:solidFill>
              </a:rPr>
              <a:t>Committee will have one (1) HMIS employee selected by HMIS Operations Director</a:t>
            </a:r>
            <a:endParaRPr sz="1700">
              <a:solidFill>
                <a:schemeClr val="dk1"/>
              </a:solidFill>
            </a:endParaRPr>
          </a:p>
          <a:p>
            <a:pPr indent="-361950" lvl="0" marL="457200" rtl="0" algn="l">
              <a:spcBef>
                <a:spcPts val="360"/>
              </a:spcBef>
              <a:spcAft>
                <a:spcPts val="0"/>
              </a:spcAft>
              <a:buSzPts val="2100"/>
              <a:buChar char="●"/>
            </a:pPr>
            <a:r>
              <a:rPr lang="en-US" sz="1700">
                <a:solidFill>
                  <a:schemeClr val="dk1"/>
                </a:solidFill>
              </a:rPr>
              <a:t>Current employee of HSN and assigned to HMIS department</a:t>
            </a:r>
            <a:endParaRPr sz="17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Nominees</a:t>
            </a:r>
            <a:endParaRPr b="1" sz="3600">
              <a:solidFill>
                <a:srgbClr val="002060"/>
              </a:solidFill>
              <a:latin typeface="Cabin"/>
              <a:ea typeface="Cabin"/>
              <a:cs typeface="Cabin"/>
              <a:sym typeface="Cabin"/>
            </a:endParaRPr>
          </a:p>
        </p:txBody>
      </p:sp>
      <p:sp>
        <p:nvSpPr>
          <p:cNvPr id="98" name="Google Shape;98;p19"/>
          <p:cNvSpPr txBox="1"/>
          <p:nvPr>
            <p:ph idx="1" type="body"/>
          </p:nvPr>
        </p:nvSpPr>
        <p:spPr>
          <a:xfrm>
            <a:off x="540375" y="1409150"/>
            <a:ext cx="7640400" cy="4429800"/>
          </a:xfrm>
          <a:prstGeom prst="rect">
            <a:avLst/>
          </a:prstGeom>
          <a:noFill/>
          <a:ln>
            <a:noFill/>
          </a:ln>
        </p:spPr>
        <p:txBody>
          <a:bodyPr anchorCtr="0" anchor="ctr" bIns="45700" lIns="91425" spcFirstLastPara="1" rIns="91425" wrap="square" tIns="45700">
            <a:noAutofit/>
          </a:bodyPr>
          <a:lstStyle/>
          <a:p>
            <a:pPr indent="-355600" lvl="0" marL="457200" rtl="0" algn="l">
              <a:spcBef>
                <a:spcPts val="360"/>
              </a:spcBef>
              <a:spcAft>
                <a:spcPts val="0"/>
              </a:spcAft>
              <a:buSzPts val="2000"/>
              <a:buChar char="●"/>
            </a:pPr>
            <a:r>
              <a:rPr lang="en-US" sz="2000">
                <a:solidFill>
                  <a:schemeClr val="dk1"/>
                </a:solidFill>
              </a:rPr>
              <a:t>Accepting nominations (from supervisors, </a:t>
            </a:r>
            <a:r>
              <a:rPr lang="en-US" sz="2000">
                <a:solidFill>
                  <a:schemeClr val="dk1"/>
                </a:solidFill>
              </a:rPr>
              <a:t>liaisons</a:t>
            </a:r>
            <a:r>
              <a:rPr lang="en-US" sz="2000">
                <a:solidFill>
                  <a:schemeClr val="dk1"/>
                </a:solidFill>
              </a:rPr>
              <a:t>, peers, and self)</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Email </a:t>
            </a:r>
            <a:r>
              <a:rPr lang="en-US" sz="2000" u="sng">
                <a:solidFill>
                  <a:schemeClr val="hlink"/>
                </a:solidFill>
                <a:hlinkClick r:id="rId3"/>
              </a:rPr>
              <a:t>hmis-advisory@hsncfl.org</a:t>
            </a:r>
            <a:endParaRPr sz="2000">
              <a:solidFill>
                <a:schemeClr val="dk1"/>
              </a:solidFill>
            </a:endParaRPr>
          </a:p>
          <a:p>
            <a:pPr indent="-355600" lvl="2" marL="1371600" rtl="0" algn="l">
              <a:spcBef>
                <a:spcPts val="0"/>
              </a:spcBef>
              <a:spcAft>
                <a:spcPts val="0"/>
              </a:spcAft>
              <a:buClr>
                <a:schemeClr val="dk1"/>
              </a:buClr>
              <a:buSzPts val="2000"/>
              <a:buChar char="■"/>
            </a:pPr>
            <a:r>
              <a:rPr lang="en-US" sz="2000">
                <a:solidFill>
                  <a:schemeClr val="dk1"/>
                </a:solidFill>
              </a:rPr>
              <a:t>Include</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Name</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Agency</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Role with HMIS</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How long you have worked in HMIS</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Contact Email</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Contact Telephone Number</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Brief Biography</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highlight>
                  <a:srgbClr val="00FF00"/>
                </a:highlight>
              </a:rPr>
              <a:t>Voting on nominations will be done virtually</a:t>
            </a:r>
            <a:endParaRPr sz="2000">
              <a:solidFill>
                <a:schemeClr val="dk1"/>
              </a:solidFill>
              <a:highlight>
                <a:srgbClr val="00FF00"/>
              </a:highlight>
            </a:endParaRPr>
          </a:p>
          <a:p>
            <a:pPr indent="-355600" lvl="0" marL="457200" rtl="0" algn="l">
              <a:spcBef>
                <a:spcPts val="0"/>
              </a:spcBef>
              <a:spcAft>
                <a:spcPts val="0"/>
              </a:spcAft>
              <a:buClr>
                <a:schemeClr val="dk1"/>
              </a:buClr>
              <a:buSzPts val="2000"/>
              <a:buChar char="●"/>
            </a:pPr>
            <a:r>
              <a:rPr b="1" lang="en-US" sz="2000">
                <a:solidFill>
                  <a:schemeClr val="dk1"/>
                </a:solidFill>
              </a:rPr>
              <a:t>Please be sure that any person nominated is able to commit time to the committee and is willing to participate</a:t>
            </a:r>
            <a:endParaRPr b="1" sz="2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Nominees</a:t>
            </a:r>
            <a:endParaRPr b="1" sz="3600">
              <a:solidFill>
                <a:srgbClr val="002060"/>
              </a:solidFill>
              <a:latin typeface="Cabin"/>
              <a:ea typeface="Cabin"/>
              <a:cs typeface="Cabin"/>
              <a:sym typeface="Cabin"/>
            </a:endParaRPr>
          </a:p>
        </p:txBody>
      </p:sp>
      <p:sp>
        <p:nvSpPr>
          <p:cNvPr id="104" name="Google Shape;104;p20"/>
          <p:cNvSpPr txBox="1"/>
          <p:nvPr>
            <p:ph idx="1" type="body"/>
          </p:nvPr>
        </p:nvSpPr>
        <p:spPr>
          <a:xfrm>
            <a:off x="540375" y="1409150"/>
            <a:ext cx="7640400" cy="4429800"/>
          </a:xfrm>
          <a:prstGeom prst="rect">
            <a:avLst/>
          </a:prstGeom>
          <a:noFill/>
          <a:ln>
            <a:noFill/>
          </a:ln>
        </p:spPr>
        <p:txBody>
          <a:bodyPr anchorCtr="0" anchor="ctr" bIns="45700" lIns="91425" spcFirstLastPara="1" rIns="91425" wrap="square" tIns="45700">
            <a:noAutofit/>
          </a:bodyPr>
          <a:lstStyle/>
          <a:p>
            <a:pPr indent="-355600" lvl="0" marL="457200" rtl="0" algn="l">
              <a:spcBef>
                <a:spcPts val="360"/>
              </a:spcBef>
              <a:spcAft>
                <a:spcPts val="0"/>
              </a:spcAft>
              <a:buClr>
                <a:schemeClr val="dk1"/>
              </a:buClr>
              <a:buSzPts val="2000"/>
              <a:buChar char="●"/>
            </a:pPr>
            <a:r>
              <a:rPr lang="en-US" sz="2000">
                <a:solidFill>
                  <a:schemeClr val="dk1"/>
                </a:solidFill>
              </a:rPr>
              <a:t>NOMINATION FOR VOTING MEMBER</a:t>
            </a:r>
            <a:endParaRPr sz="2000">
              <a:solidFill>
                <a:schemeClr val="dk1"/>
              </a:solidFill>
            </a:endParaRPr>
          </a:p>
          <a:p>
            <a:pPr indent="-355600" lvl="1" marL="914400" rtl="0" algn="l">
              <a:spcBef>
                <a:spcPts val="0"/>
              </a:spcBef>
              <a:spcAft>
                <a:spcPts val="0"/>
              </a:spcAft>
              <a:buClr>
                <a:schemeClr val="dk2"/>
              </a:buClr>
              <a:buSzPts val="2000"/>
              <a:buChar char="○"/>
            </a:pPr>
            <a:r>
              <a:rPr b="1" lang="en-US" sz="2000">
                <a:solidFill>
                  <a:schemeClr val="dk2"/>
                </a:solidFill>
              </a:rPr>
              <a:t>Danielle Landaal</a:t>
            </a:r>
            <a:endParaRPr b="1" sz="2000">
              <a:solidFill>
                <a:schemeClr val="dk2"/>
              </a:solidFill>
            </a:endParaRPr>
          </a:p>
          <a:p>
            <a:pPr indent="-355600" lvl="2" marL="1371600" rtl="0" algn="l">
              <a:spcBef>
                <a:spcPts val="0"/>
              </a:spcBef>
              <a:spcAft>
                <a:spcPts val="0"/>
              </a:spcAft>
              <a:buSzPts val="2000"/>
              <a:buChar char="■"/>
            </a:pPr>
            <a:r>
              <a:rPr lang="en-US" sz="2000">
                <a:solidFill>
                  <a:schemeClr val="dk1"/>
                </a:solidFill>
              </a:rPr>
              <a:t>Program Director at IDignity</a:t>
            </a:r>
            <a:endParaRPr sz="2000">
              <a:solidFill>
                <a:schemeClr val="dk1"/>
              </a:solidFill>
            </a:endParaRPr>
          </a:p>
          <a:p>
            <a:pPr indent="-355600" lvl="2" marL="1371600" rtl="0" algn="l">
              <a:spcBef>
                <a:spcPts val="0"/>
              </a:spcBef>
              <a:spcAft>
                <a:spcPts val="0"/>
              </a:spcAft>
              <a:buClr>
                <a:schemeClr val="dk1"/>
              </a:buClr>
              <a:buSzPts val="2000"/>
              <a:buChar char="■"/>
            </a:pPr>
            <a:r>
              <a:rPr lang="en-US" sz="2000">
                <a:solidFill>
                  <a:schemeClr val="dk1"/>
                </a:solidFill>
              </a:rPr>
              <a:t>I am passionate about making a lasting difference. Working at IDignity for the past 6 years, I've learned how we each within the CoC can help create a community surrounding our clients to not only serve their immediate needs, but to help equip them for a future of being supported and safe. I currently serve as Program Director of IDignity, where we assist individuals in obtaining legal proof of identity necessary for accessing basic needs like housing, healthcare, and employment.</a:t>
            </a:r>
            <a:endParaRPr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a:t>
            </a:r>
            <a:endParaRPr b="1" sz="3600">
              <a:solidFill>
                <a:srgbClr val="002060"/>
              </a:solidFill>
              <a:latin typeface="Cabin"/>
              <a:ea typeface="Cabin"/>
              <a:cs typeface="Cabin"/>
              <a:sym typeface="Cabin"/>
            </a:endParaRPr>
          </a:p>
        </p:txBody>
      </p:sp>
      <p:graphicFrame>
        <p:nvGraphicFramePr>
          <p:cNvPr id="110" name="Google Shape;110;p21"/>
          <p:cNvGraphicFramePr/>
          <p:nvPr/>
        </p:nvGraphicFramePr>
        <p:xfrm>
          <a:off x="680363" y="1234550"/>
          <a:ext cx="3000000" cy="3000000"/>
        </p:xfrm>
        <a:graphic>
          <a:graphicData uri="http://schemas.openxmlformats.org/drawingml/2006/table">
            <a:tbl>
              <a:tblPr>
                <a:noFill/>
                <a:tableStyleId>{5A07C58C-D4CE-453E-BA15-675382E879AD}</a:tableStyleId>
              </a:tblPr>
              <a:tblGrid>
                <a:gridCol w="2461800"/>
                <a:gridCol w="5445175"/>
              </a:tblGrid>
              <a:tr h="457175">
                <a:tc>
                  <a:txBody>
                    <a:bodyPr/>
                    <a:lstStyle/>
                    <a:p>
                      <a:pPr indent="0" lvl="0" marL="0" rtl="0" algn="ctr">
                        <a:spcBef>
                          <a:spcPts val="0"/>
                        </a:spcBef>
                        <a:spcAft>
                          <a:spcPts val="0"/>
                        </a:spcAft>
                        <a:buNone/>
                      </a:pPr>
                      <a:r>
                        <a:rPr b="1" lang="en-US" sz="1800">
                          <a:solidFill>
                            <a:srgbClr val="E36C09"/>
                          </a:solidFill>
                        </a:rPr>
                        <a:t>Chair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Wyatt Haro | Miracle of Love</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Vice Chair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Accepting Nominations (All Noms Accepted)</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Secretary/Recorder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Accepting Nominations (All Noms Accepted)</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Aleika Arboleta | Hope Helps</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Brad Sefter | Health Care Center for the Homeless</a:t>
                      </a:r>
                      <a:endParaRPr sz="1800"/>
                    </a:p>
                  </a:txBody>
                  <a:tcPr marT="91425" marB="91425" marR="91425" marL="91425"/>
                </a:tc>
              </a:tr>
              <a:tr h="454400">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Latoya Sheffield | Wayne Densch</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2"/>
                          </a:solidFill>
                        </a:rPr>
                        <a:t>ACCEPTING NOMINATIONS</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ACCEPTING NOMINATIONS </a:t>
                      </a:r>
                      <a:r>
                        <a:rPr lang="en-US" sz="1800" u="sng">
                          <a:solidFill>
                            <a:schemeClr val="hlink"/>
                          </a:solidFill>
                          <a:hlinkClick r:id="rId3"/>
                        </a:rPr>
                        <a:t>hmis-advisory@hsncfl.org</a:t>
                      </a:r>
                      <a:r>
                        <a:rPr lang="en-US" sz="1800"/>
                        <a:t> </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HMIS Team Liaison</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t>Brittney Behr | HSN - HMIS Project Coordinator</a:t>
                      </a:r>
                      <a:endParaRPr sz="1800"/>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