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9144000"/>
  <p:notesSz cx="6858000" cy="9144000"/>
  <p:embeddedFontLst>
    <p:embeddedFont>
      <p:font typeface="Roboto Thin"/>
      <p:regular r:id="rId45"/>
      <p:bold r:id="rId46"/>
      <p:italic r:id="rId47"/>
      <p:boldItalic r:id="rId48"/>
    </p:embeddedFont>
    <p:embeddedFont>
      <p:font typeface="Roboto"/>
      <p:regular r:id="rId49"/>
      <p:bold r:id="rId50"/>
      <p:italic r:id="rId51"/>
      <p:boldItalic r:id="rId52"/>
    </p:embeddedFont>
    <p:embeddedFont>
      <p:font typeface="Roboto Medium"/>
      <p:regular r:id="rId53"/>
      <p:bold r:id="rId54"/>
      <p:italic r:id="rId55"/>
      <p:boldItalic r:id="rId56"/>
    </p:embeddedFont>
    <p:embeddedFont>
      <p:font typeface="Cabin"/>
      <p:regular r:id="rId57"/>
      <p:bold r:id="rId58"/>
      <p:italic r:id="rId59"/>
      <p:boldItalic r:id="rId60"/>
    </p:embeddedFont>
    <p:embeddedFont>
      <p:font typeface="Quattrocento Sans"/>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E11BC3-AE9F-4AA4-B37D-4F628E39C9B8}">
  <a:tblStyle styleId="{31E11BC3-AE9F-4AA4-B37D-4F628E39C9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302B015-A530-4172-81F9-EF6778077A3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Thin-bold.fntdata"/><Relationship Id="rId45" Type="http://schemas.openxmlformats.org/officeDocument/2006/relationships/font" Target="fonts/RobotoTh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Thin-boldItalic.fntdata"/><Relationship Id="rId47" Type="http://schemas.openxmlformats.org/officeDocument/2006/relationships/font" Target="fonts/RobotoThin-italic.fntdata"/><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QuattrocentoSans-bold.fntdata"/><Relationship Id="rId61" Type="http://schemas.openxmlformats.org/officeDocument/2006/relationships/font" Target="fonts/QuattrocentoSans-regular.fntdata"/><Relationship Id="rId20" Type="http://schemas.openxmlformats.org/officeDocument/2006/relationships/slide" Target="slides/slide13.xml"/><Relationship Id="rId64" Type="http://schemas.openxmlformats.org/officeDocument/2006/relationships/font" Target="fonts/QuattrocentoSans-boldItalic.fntdata"/><Relationship Id="rId63" Type="http://schemas.openxmlformats.org/officeDocument/2006/relationships/font" Target="fonts/QuattrocentoSans-italic.fntdata"/><Relationship Id="rId22" Type="http://schemas.openxmlformats.org/officeDocument/2006/relationships/slide" Target="slides/slide15.xml"/><Relationship Id="rId66" Type="http://schemas.openxmlformats.org/officeDocument/2006/relationships/font" Target="fonts/OpenSans-bold.fntdata"/><Relationship Id="rId21" Type="http://schemas.openxmlformats.org/officeDocument/2006/relationships/slide" Target="slides/slide14.xml"/><Relationship Id="rId65" Type="http://schemas.openxmlformats.org/officeDocument/2006/relationships/font" Target="fonts/OpenSans-regular.fntdata"/><Relationship Id="rId24" Type="http://schemas.openxmlformats.org/officeDocument/2006/relationships/slide" Target="slides/slide17.xml"/><Relationship Id="rId68" Type="http://schemas.openxmlformats.org/officeDocument/2006/relationships/font" Target="fonts/OpenSans-boldItalic.fntdata"/><Relationship Id="rId23" Type="http://schemas.openxmlformats.org/officeDocument/2006/relationships/slide" Target="slides/slide16.xml"/><Relationship Id="rId67" Type="http://schemas.openxmlformats.org/officeDocument/2006/relationships/font" Target="fonts/OpenSans-italic.fntdata"/><Relationship Id="rId60" Type="http://schemas.openxmlformats.org/officeDocument/2006/relationships/font" Target="fonts/Cabin-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RobotoMedium-regular.fntdata"/><Relationship Id="rId52" Type="http://schemas.openxmlformats.org/officeDocument/2006/relationships/font" Target="fonts/Roboto-boldItalic.fntdata"/><Relationship Id="rId11" Type="http://schemas.openxmlformats.org/officeDocument/2006/relationships/slide" Target="slides/slide4.xml"/><Relationship Id="rId55" Type="http://schemas.openxmlformats.org/officeDocument/2006/relationships/font" Target="fonts/RobotoMedium-italic.fntdata"/><Relationship Id="rId10" Type="http://schemas.openxmlformats.org/officeDocument/2006/relationships/slide" Target="slides/slide3.xml"/><Relationship Id="rId54" Type="http://schemas.openxmlformats.org/officeDocument/2006/relationships/font" Target="fonts/RobotoMedium-bold.fntdata"/><Relationship Id="rId13" Type="http://schemas.openxmlformats.org/officeDocument/2006/relationships/slide" Target="slides/slide6.xml"/><Relationship Id="rId57" Type="http://schemas.openxmlformats.org/officeDocument/2006/relationships/font" Target="fonts/Cabin-regular.fntdata"/><Relationship Id="rId12" Type="http://schemas.openxmlformats.org/officeDocument/2006/relationships/slide" Target="slides/slide5.xml"/><Relationship Id="rId56" Type="http://schemas.openxmlformats.org/officeDocument/2006/relationships/font" Target="fonts/RobotoMedium-boldItalic.fntdata"/><Relationship Id="rId15" Type="http://schemas.openxmlformats.org/officeDocument/2006/relationships/slide" Target="slides/slide8.xml"/><Relationship Id="rId59" Type="http://schemas.openxmlformats.org/officeDocument/2006/relationships/font" Target="fonts/Cabin-italic.fntdata"/><Relationship Id="rId14" Type="http://schemas.openxmlformats.org/officeDocument/2006/relationships/slide" Target="slides/slide7.xml"/><Relationship Id="rId58" Type="http://schemas.openxmlformats.org/officeDocument/2006/relationships/font" Target="fonts/Cabin-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07fcba97e_0_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07fcba97e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0cc9ff421_3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0cc9ff421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RFP release, narrowed down selection, did admin level demos, 2 out of 3 CM level demos</a:t>
            </a:r>
            <a:endParaRPr/>
          </a:p>
          <a:p>
            <a:pPr indent="0" lvl="0" marL="0" rtl="0" algn="l">
              <a:spcBef>
                <a:spcPts val="0"/>
              </a:spcBef>
              <a:spcAft>
                <a:spcPts val="0"/>
              </a:spcAft>
              <a:buNone/>
            </a:pPr>
            <a:r>
              <a:rPr lang="en-US"/>
              <a:t>Next HMIS will recommend a vendor and begin contract negotiations</a:t>
            </a:r>
            <a:endParaRPr/>
          </a:p>
          <a:p>
            <a:pPr indent="0" lvl="0" marL="0" rtl="0" algn="l">
              <a:spcBef>
                <a:spcPts val="0"/>
              </a:spcBef>
              <a:spcAft>
                <a:spcPts val="0"/>
              </a:spcAft>
              <a:buNone/>
            </a:pPr>
            <a:r>
              <a:rPr lang="en-US"/>
              <a:t>Then transition will begin with a ETL  (extract transform load) process</a:t>
            </a:r>
            <a:endParaRPr/>
          </a:p>
          <a:p>
            <a:pPr indent="0" lvl="0" marL="0" rtl="0" algn="l">
              <a:spcBef>
                <a:spcPts val="0"/>
              </a:spcBef>
              <a:spcAft>
                <a:spcPts val="0"/>
              </a:spcAft>
              <a:buNone/>
            </a:pPr>
            <a:r>
              <a:rPr lang="en-US"/>
              <a:t>We will fully launch the new system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0cc9ff421_3_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0cc9ff421_3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07fcba97e_0_117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07fcba97e_0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factors we are considering before making a formal recommendation, and how we collected data to support each consideration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00cc9ff421_3_1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00cc9ff421_3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Eccovia </a:t>
            </a:r>
            <a:r>
              <a:rPr lang="en-US"/>
              <a:t>received</a:t>
            </a:r>
            <a:r>
              <a:rPr lang="en-US"/>
              <a:t> highest scores for 2 reviewers (411/464 and 446/464)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0cc9ff421_3_1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00cc9ff421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Responses were anonymous and were collected during Nov 3rd to Nov 8th from the wider community. Every HMIS user was invited to the Case management demo and invited to participate in the survey.</a:t>
            </a:r>
            <a:endParaRPr/>
          </a:p>
          <a:p>
            <a:pPr indent="0" lvl="0" marL="0" rtl="0" algn="l">
              <a:spcBef>
                <a:spcPts val="0"/>
              </a:spcBef>
              <a:spcAft>
                <a:spcPts val="0"/>
              </a:spcAft>
              <a:buNone/>
            </a:pPr>
            <a:r>
              <a:rPr lang="en-US"/>
              <a:t>Those</a:t>
            </a:r>
            <a:r>
              <a:rPr lang="en-US"/>
              <a:t> invited to participate include: street outreach workers, housing case managers, supportive service providers, and coordinated entry staff.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07fcba97e_0_1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07fcba97e_0_1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also asked questions specific to:</a:t>
            </a:r>
            <a:endParaRPr/>
          </a:p>
          <a:p>
            <a:pPr indent="0" lvl="0" marL="0" rtl="0" algn="l">
              <a:spcBef>
                <a:spcPts val="0"/>
              </a:spcBef>
              <a:spcAft>
                <a:spcPts val="0"/>
              </a:spcAft>
              <a:buNone/>
            </a:pPr>
            <a:r>
              <a:rPr lang="en-US"/>
              <a:t>Security and customizability, especially for user roles and custom fields</a:t>
            </a:r>
            <a:endParaRPr/>
          </a:p>
          <a:p>
            <a:pPr indent="0" lvl="0" marL="0" rtl="0" algn="l">
              <a:spcBef>
                <a:spcPts val="0"/>
              </a:spcBef>
              <a:spcAft>
                <a:spcPts val="0"/>
              </a:spcAft>
              <a:buNone/>
            </a:pPr>
            <a:r>
              <a:rPr lang="en-US"/>
              <a:t>Back-end access, for auditing, reporting, customization of workflows and user interface</a:t>
            </a:r>
            <a:endParaRPr/>
          </a:p>
          <a:p>
            <a:pPr indent="0" lvl="0" marL="0" rtl="0" algn="l">
              <a:spcBef>
                <a:spcPts val="0"/>
              </a:spcBef>
              <a:spcAft>
                <a:spcPts val="0"/>
              </a:spcAft>
              <a:buNone/>
            </a:pPr>
            <a:r>
              <a:rPr lang="en-US"/>
              <a:t>Customer service for administrators, including ticketing system, response and resolution times, and major update and feature release schedules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0cc9ff421_3_7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0cc9ff421_3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vendors cost framework &amp; structure are very unique and challenging when trying to make apple-to-apple comparisons, so to speak.  These differences are most noticeable when trying to </a:t>
            </a:r>
            <a:r>
              <a:rPr lang="en-US"/>
              <a:t>understand</a:t>
            </a:r>
            <a:r>
              <a:rPr lang="en-US"/>
              <a:t> the breakdown of upfront costs.   Chuck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0cc9ff421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Angel</a:t>
            </a:r>
            <a:endParaRPr/>
          </a:p>
        </p:txBody>
      </p:sp>
      <p:sp>
        <p:nvSpPr>
          <p:cNvPr id="278" name="Google Shape;278;g100cc9ff421_3_171:notes"/>
          <p:cNvSpPr/>
          <p:nvPr>
            <p:ph idx="2" type="sldImg"/>
          </p:nvPr>
        </p:nvSpPr>
        <p:spPr>
          <a:xfrm>
            <a:off x="1143213"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007fcba97e_0_1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007fcba97e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Angel</a:t>
            </a:r>
            <a:endParaRPr/>
          </a:p>
          <a:p>
            <a:pPr indent="0" lvl="0" marL="0" rtl="0" algn="l">
              <a:spcBef>
                <a:spcPts val="0"/>
              </a:spcBef>
              <a:spcAft>
                <a:spcPts val="0"/>
              </a:spcAft>
              <a:buNone/>
            </a:pPr>
            <a:r>
              <a:rPr lang="en-US"/>
              <a:t>Next Slide: Ashley</a:t>
            </a:r>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Ask Whitney to call for a vote to move forward with the recommendation.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Whitney</a:t>
            </a:r>
            <a:endParaRPr/>
          </a:p>
          <a:p>
            <a:pPr indent="0" lvl="0" marL="0" rtl="0" algn="l">
              <a:spcBef>
                <a:spcPts val="0"/>
              </a:spcBef>
              <a:spcAft>
                <a:spcPts val="0"/>
              </a:spcAft>
              <a:buNone/>
            </a:pPr>
            <a:r>
              <a:rPr lang="en-US"/>
              <a:t>Next Slide Whitney</a:t>
            </a:r>
            <a:endParaRPr/>
          </a:p>
        </p:txBody>
      </p:sp>
      <p:sp>
        <p:nvSpPr>
          <p:cNvPr id="65" name="Google Shape;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007fcba97e_0_1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007fcba97e_0_1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0bd1a132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0bd1a132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00bd1a132c_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00bd1a132c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Timeliness - The length of time between the initial data collection and the entry of that data into HMIS</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Completeness - The degree to which all Universal Data Elements (UDEs) are known and documented</a:t>
            </a:r>
            <a:endParaRPr sz="20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Name, SSN, DOB, Race, Ethnicity, Gender, Veteran Status, Exit Destination, Chronicity</a:t>
            </a:r>
            <a:endParaRPr sz="18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Accuracy - </a:t>
            </a:r>
            <a:r>
              <a:rPr lang="en-US" sz="2000">
                <a:solidFill>
                  <a:schemeClr val="dk1"/>
                </a:solidFill>
              </a:rPr>
              <a:t>The degree to which all Universal Data Elements (UDEs) are reflective of reality as determined by sufficient and verifiable information</a:t>
            </a:r>
            <a:endParaRPr sz="2000">
              <a:solidFill>
                <a:schemeClr val="dk1"/>
              </a:solidFill>
            </a:endParaRPr>
          </a:p>
          <a:p>
            <a:pPr indent="-342900" lvl="2" marL="1371600" rtl="0" algn="l">
              <a:spcBef>
                <a:spcPts val="0"/>
              </a:spcBef>
              <a:spcAft>
                <a:spcPts val="0"/>
              </a:spcAft>
              <a:buClr>
                <a:schemeClr val="dk1"/>
              </a:buClr>
              <a:buSzPts val="1800"/>
              <a:buChar char="■"/>
            </a:pPr>
            <a:r>
              <a:rPr lang="en-US" sz="1800">
                <a:solidFill>
                  <a:schemeClr val="dk1"/>
                </a:solidFill>
              </a:rPr>
              <a:t>Disabling condition, Income (at start, at annual, at exit), Domestic Violence, Relationship to Head of Household</a:t>
            </a:r>
            <a:endParaRPr sz="1800">
              <a:solidFill>
                <a:schemeClr val="dk1"/>
              </a:solidFill>
            </a:endParaRPr>
          </a:p>
          <a:p>
            <a:pPr indent="-342900" lvl="2" marL="1371600" rtl="0" algn="l">
              <a:spcBef>
                <a:spcPts val="0"/>
              </a:spcBef>
              <a:spcAft>
                <a:spcPts val="0"/>
              </a:spcAft>
              <a:buClr>
                <a:schemeClr val="dk1"/>
              </a:buClr>
              <a:buSzPts val="1800"/>
              <a:buChar char="■"/>
            </a:pPr>
            <a:r>
              <a:rPr lang="en-US" sz="2000">
                <a:solidFill>
                  <a:schemeClr val="dk1"/>
                </a:solidFill>
              </a:rPr>
              <a:t>Consistency - The adherence to standard operating procedures regarding HMIS use, measured by the degree to which HMIS users are utilizing their login credentials to update and maintain data in HMIS, as established by by their agency roles</a:t>
            </a:r>
            <a:endParaRPr sz="18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00bd1a132c_3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00bd1a132c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0bd1a132c_3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00bd1a132c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0bd1a132c_3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0bd1a132c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00bd1a132c_3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00bd1a132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00bd1a132c_3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00bd1a132c_3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0bd1a132c_3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00bd1a132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007fcba97e_0_14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007fcba97e_0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None/>
            </a:pPr>
            <a:r>
              <a:rPr lang="en-US" sz="1400">
                <a:solidFill>
                  <a:schemeClr val="dk1"/>
                </a:solidFill>
              </a:rPr>
              <a:t>Next Slide: Ashley</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cdd4727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Whitney</a:t>
            </a:r>
            <a:endParaRPr/>
          </a:p>
          <a:p>
            <a:pPr indent="0" lvl="0" marL="0" rtl="0" algn="l">
              <a:spcBef>
                <a:spcPts val="0"/>
              </a:spcBef>
              <a:spcAft>
                <a:spcPts val="0"/>
              </a:spcAft>
              <a:buNone/>
            </a:pPr>
            <a:r>
              <a:rPr lang="en-US"/>
              <a:t>Next Slide:Whitney</a:t>
            </a:r>
            <a:endParaRPr/>
          </a:p>
        </p:txBody>
      </p:sp>
      <p:sp>
        <p:nvSpPr>
          <p:cNvPr id="71" name="Google Shape;71;gecdd47279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007fcba97e_0_1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007fcba97e_0_1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None/>
            </a:pPr>
            <a:r>
              <a:rPr lang="en-US" sz="1400">
                <a:solidFill>
                  <a:schemeClr val="dk1"/>
                </a:solidFill>
              </a:rPr>
              <a:t>Next Slide: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Pause to let Whitney close the agenda item</a:t>
            </a:r>
            <a:endParaRPr sz="14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eeb3639e0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eeb3639e0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bc52cd4f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ebc52cd4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bf5c5dd0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ebf5c5dd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p:txBody>
      </p:sp>
      <p:sp>
        <p:nvSpPr>
          <p:cNvPr id="421" name="Google Shape;421;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Whitney Closes Meeting</a:t>
            </a:r>
            <a:endParaRPr/>
          </a:p>
        </p:txBody>
      </p:sp>
      <p:sp>
        <p:nvSpPr>
          <p:cNvPr id="435" name="Google Shape;435;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Whitney</a:t>
            </a:r>
            <a:endParaRPr/>
          </a:p>
          <a:p>
            <a:pPr indent="0" lvl="0" marL="0" rtl="0" algn="l">
              <a:spcBef>
                <a:spcPts val="0"/>
              </a:spcBef>
              <a:spcAft>
                <a:spcPts val="0"/>
              </a:spcAft>
              <a:buNone/>
            </a:pPr>
            <a:r>
              <a:rPr lang="en-US"/>
              <a:t>Next Slide: Wyatt</a:t>
            </a:r>
            <a:endParaRPr/>
          </a:p>
        </p:txBody>
      </p:sp>
      <p:sp>
        <p:nvSpPr>
          <p:cNvPr id="77" name="Google Shape;77;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cdd47279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solidFill>
                <a:schemeClr val="dk1"/>
              </a:solidFill>
            </a:endParaRPr>
          </a:p>
        </p:txBody>
      </p:sp>
      <p:sp>
        <p:nvSpPr>
          <p:cNvPr id="83" name="Google Shape;83;gecdd47279f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cdd47279f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89" name="Google Shape;89;gecdd47279f_3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95" name="Google Shape;95;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01" name="Google Shape;101;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d6a6a52c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d6a6a52c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Brittany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10.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hyperlink" Target="https://hsncfl.org/fund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hmiscfl.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mailto:hmis-advisory@hsncfl.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bit.ly/3ExGLpg" TargetMode="External"/><Relationship Id="rId4" Type="http://schemas.openxmlformats.org/officeDocument/2006/relationships/hyperlink" Target="mailto:hmis-advisory@hsncfl.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2" name="Google Shape;62;p13"/>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November 9, 2021</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Whitney Wiggins, Committee Chair</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Vice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Request for Proposals (RFP)</a:t>
            </a:r>
            <a:endParaRPr/>
          </a:p>
        </p:txBody>
      </p:sp>
      <p:sp>
        <p:nvSpPr>
          <p:cNvPr id="116" name="Google Shape;116;p22"/>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Finalizing a Vendor Recommendation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Timeline Review</a:t>
            </a:r>
            <a:endParaRPr/>
          </a:p>
        </p:txBody>
      </p:sp>
      <p:sp>
        <p:nvSpPr>
          <p:cNvPr id="122" name="Google Shape;122;p23"/>
          <p:cNvSpPr/>
          <p:nvPr/>
        </p:nvSpPr>
        <p:spPr>
          <a:xfrm>
            <a:off x="1942115" y="1847565"/>
            <a:ext cx="625500" cy="548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3"/>
          <p:cNvGrpSpPr/>
          <p:nvPr/>
        </p:nvGrpSpPr>
        <p:grpSpPr>
          <a:xfrm>
            <a:off x="264832" y="1417725"/>
            <a:ext cx="1847313" cy="2803118"/>
            <a:chOff x="571536" y="1957153"/>
            <a:chExt cx="1755000" cy="1897974"/>
          </a:xfrm>
        </p:grpSpPr>
        <p:sp>
          <p:nvSpPr>
            <p:cNvPr id="124" name="Google Shape;124;p23"/>
            <p:cNvSpPr/>
            <p:nvPr/>
          </p:nvSpPr>
          <p:spPr>
            <a:xfrm>
              <a:off x="1151877" y="1957153"/>
              <a:ext cx="594300" cy="5412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txBox="1"/>
            <p:nvPr/>
          </p:nvSpPr>
          <p:spPr>
            <a:xfrm>
              <a:off x="11518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8.3.21</a:t>
              </a:r>
              <a:endParaRPr b="1" sz="1000">
                <a:solidFill>
                  <a:srgbClr val="A72A1E"/>
                </a:solidFill>
                <a:latin typeface="Roboto"/>
                <a:ea typeface="Roboto"/>
                <a:cs typeface="Roboto"/>
                <a:sym typeface="Roboto"/>
              </a:endParaRPr>
            </a:p>
          </p:txBody>
        </p:sp>
        <p:sp>
          <p:nvSpPr>
            <p:cNvPr id="126" name="Google Shape;126;p23"/>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127" name="Google Shape;127;p23"/>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128" name="Google Shape;128;p23"/>
          <p:cNvGrpSpPr/>
          <p:nvPr/>
        </p:nvGrpSpPr>
        <p:grpSpPr>
          <a:xfrm>
            <a:off x="2504646" y="1417785"/>
            <a:ext cx="1799002" cy="2803186"/>
            <a:chOff x="2699423" y="1957150"/>
            <a:chExt cx="1709103" cy="1897977"/>
          </a:xfrm>
        </p:grpSpPr>
        <p:sp>
          <p:nvSpPr>
            <p:cNvPr id="129" name="Google Shape;129;p23"/>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131" name="Google Shape;131;p23"/>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Vendor demonstrations were held with a focus on administration and reporting.</a:t>
              </a:r>
              <a:endParaRPr sz="800">
                <a:solidFill>
                  <a:srgbClr val="A72A1E"/>
                </a:solidFill>
                <a:latin typeface="Roboto"/>
                <a:ea typeface="Roboto"/>
                <a:cs typeface="Roboto"/>
                <a:sym typeface="Roboto"/>
              </a:endParaRPr>
            </a:p>
          </p:txBody>
        </p:sp>
        <p:sp>
          <p:nvSpPr>
            <p:cNvPr id="132" name="Google Shape;132;p23"/>
            <p:cNvSpPr txBox="1"/>
            <p:nvPr/>
          </p:nvSpPr>
          <p:spPr>
            <a:xfrm>
              <a:off x="325682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10.4.21</a:t>
              </a:r>
              <a:endParaRPr b="1" sz="1000">
                <a:solidFill>
                  <a:srgbClr val="A72A1E"/>
                </a:solidFill>
                <a:latin typeface="Roboto"/>
                <a:ea typeface="Roboto"/>
                <a:cs typeface="Roboto"/>
                <a:sym typeface="Roboto"/>
              </a:endParaRPr>
            </a:p>
          </p:txBody>
        </p:sp>
      </p:grpSp>
      <p:grpSp>
        <p:nvGrpSpPr>
          <p:cNvPr id="133" name="Google Shape;133;p23"/>
          <p:cNvGrpSpPr/>
          <p:nvPr/>
        </p:nvGrpSpPr>
        <p:grpSpPr>
          <a:xfrm>
            <a:off x="4696144" y="1417785"/>
            <a:ext cx="1799004" cy="2803183"/>
            <a:chOff x="4781408" y="1957150"/>
            <a:chExt cx="1709106" cy="1897975"/>
          </a:xfrm>
        </p:grpSpPr>
        <p:sp>
          <p:nvSpPr>
            <p:cNvPr id="134" name="Google Shape;134;p23"/>
            <p:cNvSpPr/>
            <p:nvPr/>
          </p:nvSpPr>
          <p:spPr>
            <a:xfrm>
              <a:off x="5338808" y="1957150"/>
              <a:ext cx="594300" cy="594300"/>
            </a:xfrm>
            <a:prstGeom prst="ellipse">
              <a:avLst/>
            </a:prstGeom>
            <a:noFill/>
            <a:ln cap="flat" cmpd="sng" w="38100">
              <a:solidFill>
                <a:srgbClr val="00B8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0B8B8"/>
                  </a:solidFill>
                  <a:latin typeface="Roboto"/>
                  <a:ea typeface="Roboto"/>
                  <a:cs typeface="Roboto"/>
                  <a:sym typeface="Roboto"/>
                </a:rPr>
                <a:t>Vendor Demos</a:t>
              </a:r>
              <a:endParaRPr b="1" sz="1000">
                <a:solidFill>
                  <a:srgbClr val="00B8B8"/>
                </a:solidFill>
                <a:latin typeface="Roboto"/>
                <a:ea typeface="Roboto"/>
                <a:cs typeface="Roboto"/>
                <a:sym typeface="Roboto"/>
              </a:endParaRPr>
            </a:p>
          </p:txBody>
        </p:sp>
        <p:sp>
          <p:nvSpPr>
            <p:cNvPr id="136" name="Google Shape;136;p23"/>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0B8B8"/>
                  </a:solidFill>
                  <a:latin typeface="Roboto"/>
                  <a:ea typeface="Roboto"/>
                  <a:cs typeface="Roboto"/>
                  <a:sym typeface="Roboto"/>
                </a:rPr>
                <a:t>Additional Vendor Demonstration focused around HMIS User experience.</a:t>
              </a:r>
              <a:endParaRPr sz="800">
                <a:solidFill>
                  <a:srgbClr val="00B8B8"/>
                </a:solidFill>
                <a:latin typeface="Roboto"/>
                <a:ea typeface="Roboto"/>
                <a:cs typeface="Roboto"/>
                <a:sym typeface="Roboto"/>
              </a:endParaRPr>
            </a:p>
          </p:txBody>
        </p:sp>
        <p:sp>
          <p:nvSpPr>
            <p:cNvPr id="137" name="Google Shape;137;p23"/>
            <p:cNvSpPr txBox="1"/>
            <p:nvPr/>
          </p:nvSpPr>
          <p:spPr>
            <a:xfrm>
              <a:off x="5338800"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0B8B8"/>
                  </a:solidFill>
                  <a:latin typeface="Roboto"/>
                  <a:ea typeface="Roboto"/>
                  <a:cs typeface="Roboto"/>
                  <a:sym typeface="Roboto"/>
                </a:rPr>
                <a:t>11.3.21</a:t>
              </a:r>
              <a:endParaRPr b="1" sz="1000">
                <a:solidFill>
                  <a:srgbClr val="00B8B8"/>
                </a:solidFill>
                <a:latin typeface="Roboto"/>
                <a:ea typeface="Roboto"/>
                <a:cs typeface="Roboto"/>
                <a:sym typeface="Roboto"/>
              </a:endParaRPr>
            </a:p>
          </p:txBody>
        </p:sp>
      </p:grpSp>
      <p:sp>
        <p:nvSpPr>
          <p:cNvPr id="138" name="Google Shape;138;p23"/>
          <p:cNvSpPr/>
          <p:nvPr/>
        </p:nvSpPr>
        <p:spPr>
          <a:xfrm>
            <a:off x="4228628" y="1847565"/>
            <a:ext cx="625500" cy="54800"/>
          </a:xfrm>
          <a:prstGeom prst="roundRect">
            <a:avLst>
              <a:gd fmla="val 50000" name="adj"/>
            </a:avLst>
          </a:prstGeom>
          <a:solidFill>
            <a:srgbClr val="00B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6420154" y="1847565"/>
            <a:ext cx="625500" cy="548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nvGrpSpPr>
          <p:cNvPr id="140" name="Google Shape;140;p23"/>
          <p:cNvGrpSpPr/>
          <p:nvPr/>
        </p:nvGrpSpPr>
        <p:grpSpPr>
          <a:xfrm>
            <a:off x="1430880" y="4333552"/>
            <a:ext cx="1799004" cy="2803183"/>
            <a:chOff x="4781408" y="1957150"/>
            <a:chExt cx="1709106" cy="1897975"/>
          </a:xfrm>
        </p:grpSpPr>
        <p:sp>
          <p:nvSpPr>
            <p:cNvPr id="141" name="Google Shape;141;p23"/>
            <p:cNvSpPr/>
            <p:nvPr/>
          </p:nvSpPr>
          <p:spPr>
            <a:xfrm>
              <a:off x="5338808"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Contract Negotiation</a:t>
              </a:r>
              <a:endParaRPr b="1" sz="1000">
                <a:solidFill>
                  <a:schemeClr val="dk2"/>
                </a:solidFill>
                <a:latin typeface="Roboto"/>
                <a:ea typeface="Roboto"/>
                <a:cs typeface="Roboto"/>
                <a:sym typeface="Roboto"/>
              </a:endParaRPr>
            </a:p>
          </p:txBody>
        </p:sp>
        <p:sp>
          <p:nvSpPr>
            <p:cNvPr id="143" name="Google Shape;143;p23"/>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Negotiation with Apparent Successful Vendor</a:t>
              </a:r>
              <a:endParaRPr sz="800">
                <a:solidFill>
                  <a:schemeClr val="dk2"/>
                </a:solidFill>
                <a:latin typeface="Roboto"/>
                <a:ea typeface="Roboto"/>
                <a:cs typeface="Roboto"/>
                <a:sym typeface="Roboto"/>
              </a:endParaRPr>
            </a:p>
          </p:txBody>
        </p:sp>
        <p:sp>
          <p:nvSpPr>
            <p:cNvPr id="144" name="Google Shape;144;p23"/>
            <p:cNvSpPr txBox="1"/>
            <p:nvPr/>
          </p:nvSpPr>
          <p:spPr>
            <a:xfrm>
              <a:off x="5267105" y="2118327"/>
              <a:ext cx="753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11.15.21</a:t>
              </a:r>
              <a:endParaRPr b="1" sz="1000">
                <a:solidFill>
                  <a:schemeClr val="dk2"/>
                </a:solidFill>
                <a:latin typeface="Roboto"/>
                <a:ea typeface="Roboto"/>
                <a:cs typeface="Roboto"/>
                <a:sym typeface="Roboto"/>
              </a:endParaRPr>
            </a:p>
          </p:txBody>
        </p:sp>
      </p:grpSp>
      <p:grpSp>
        <p:nvGrpSpPr>
          <p:cNvPr id="145" name="Google Shape;145;p23"/>
          <p:cNvGrpSpPr/>
          <p:nvPr/>
        </p:nvGrpSpPr>
        <p:grpSpPr>
          <a:xfrm>
            <a:off x="3622370" y="4333487"/>
            <a:ext cx="1799001" cy="2803123"/>
            <a:chOff x="6863386" y="1957150"/>
            <a:chExt cx="1709102" cy="1897977"/>
          </a:xfrm>
        </p:grpSpPr>
        <p:sp>
          <p:nvSpPr>
            <p:cNvPr id="146" name="Google Shape;146;p23"/>
            <p:cNvSpPr/>
            <p:nvPr/>
          </p:nvSpPr>
          <p:spPr>
            <a:xfrm>
              <a:off x="7420786"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Begin Contracted Work</a:t>
              </a:r>
              <a:endParaRPr b="1" sz="1000">
                <a:solidFill>
                  <a:schemeClr val="dk2"/>
                </a:solidFill>
                <a:latin typeface="Roboto"/>
                <a:ea typeface="Roboto"/>
                <a:cs typeface="Roboto"/>
                <a:sym typeface="Roboto"/>
              </a:endParaRPr>
            </a:p>
          </p:txBody>
        </p:sp>
        <p:sp>
          <p:nvSpPr>
            <p:cNvPr id="148" name="Google Shape;148;p23"/>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We estimate this time will begin the transition process</a:t>
              </a:r>
              <a:endParaRPr sz="800">
                <a:solidFill>
                  <a:schemeClr val="dk2"/>
                </a:solidFill>
                <a:latin typeface="Roboto"/>
                <a:ea typeface="Roboto"/>
                <a:cs typeface="Roboto"/>
                <a:sym typeface="Roboto"/>
              </a:endParaRPr>
            </a:p>
          </p:txBody>
        </p:sp>
        <p:sp>
          <p:nvSpPr>
            <p:cNvPr id="149" name="Google Shape;149;p23"/>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a:t>
              </a:r>
              <a:r>
                <a:rPr b="1" lang="en-US" sz="1000">
                  <a:solidFill>
                    <a:schemeClr val="dk2"/>
                  </a:solidFill>
                  <a:latin typeface="Roboto"/>
                  <a:ea typeface="Roboto"/>
                  <a:cs typeface="Roboto"/>
                  <a:sym typeface="Roboto"/>
                </a:rPr>
                <a:t>.1.22</a:t>
              </a:r>
              <a:endParaRPr b="1" sz="1000">
                <a:solidFill>
                  <a:schemeClr val="dk2"/>
                </a:solidFill>
                <a:latin typeface="Roboto"/>
                <a:ea typeface="Roboto"/>
                <a:cs typeface="Roboto"/>
                <a:sym typeface="Roboto"/>
              </a:endParaRPr>
            </a:p>
          </p:txBody>
        </p:sp>
      </p:grpSp>
      <p:sp>
        <p:nvSpPr>
          <p:cNvPr id="150" name="Google Shape;150;p23"/>
          <p:cNvSpPr/>
          <p:nvPr/>
        </p:nvSpPr>
        <p:spPr>
          <a:xfrm>
            <a:off x="963364"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a:off x="3154890"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3"/>
          <p:cNvGrpSpPr/>
          <p:nvPr/>
        </p:nvGrpSpPr>
        <p:grpSpPr>
          <a:xfrm>
            <a:off x="5948448" y="4333487"/>
            <a:ext cx="1799001" cy="2803123"/>
            <a:chOff x="6863386" y="1957150"/>
            <a:chExt cx="1709102" cy="1897977"/>
          </a:xfrm>
        </p:grpSpPr>
        <p:sp>
          <p:nvSpPr>
            <p:cNvPr id="153" name="Google Shape;153;p23"/>
            <p:cNvSpPr/>
            <p:nvPr/>
          </p:nvSpPr>
          <p:spPr>
            <a:xfrm>
              <a:off x="7420786" y="195715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Launch</a:t>
              </a:r>
              <a:endParaRPr b="1" sz="1000">
                <a:solidFill>
                  <a:srgbClr val="085631"/>
                </a:solidFill>
                <a:latin typeface="Roboto"/>
                <a:ea typeface="Roboto"/>
                <a:cs typeface="Roboto"/>
                <a:sym typeface="Roboto"/>
              </a:endParaRPr>
            </a:p>
          </p:txBody>
        </p:sp>
        <p:sp>
          <p:nvSpPr>
            <p:cNvPr id="155" name="Google Shape;155;p23"/>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156" name="Google Shape;156;p23"/>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85631"/>
                  </a:solidFill>
                  <a:latin typeface="Roboto"/>
                  <a:ea typeface="Roboto"/>
                  <a:cs typeface="Roboto"/>
                  <a:sym typeface="Roboto"/>
                </a:rPr>
                <a:t>6</a:t>
              </a:r>
              <a:r>
                <a:rPr b="1" lang="en-US" sz="1000">
                  <a:solidFill>
                    <a:srgbClr val="085631"/>
                  </a:solidFill>
                  <a:latin typeface="Roboto"/>
                  <a:ea typeface="Roboto"/>
                  <a:cs typeface="Roboto"/>
                  <a:sym typeface="Roboto"/>
                </a:rPr>
                <a:t>.1.22</a:t>
              </a:r>
              <a:endParaRPr b="1" sz="1000">
                <a:solidFill>
                  <a:srgbClr val="085631"/>
                </a:solidFill>
                <a:latin typeface="Roboto"/>
                <a:ea typeface="Roboto"/>
                <a:cs typeface="Roboto"/>
                <a:sym typeface="Roboto"/>
              </a:endParaRPr>
            </a:p>
          </p:txBody>
        </p:sp>
      </p:grpSp>
      <p:sp>
        <p:nvSpPr>
          <p:cNvPr id="157" name="Google Shape;157;p23"/>
          <p:cNvSpPr/>
          <p:nvPr/>
        </p:nvSpPr>
        <p:spPr>
          <a:xfrm>
            <a:off x="5480968" y="4763332"/>
            <a:ext cx="625500" cy="548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grpSp>
        <p:nvGrpSpPr>
          <p:cNvPr id="158" name="Google Shape;158;p23"/>
          <p:cNvGrpSpPr/>
          <p:nvPr/>
        </p:nvGrpSpPr>
        <p:grpSpPr>
          <a:xfrm>
            <a:off x="6887634" y="1417785"/>
            <a:ext cx="1799001" cy="2803186"/>
            <a:chOff x="6863386" y="1957150"/>
            <a:chExt cx="1709102" cy="1897977"/>
          </a:xfrm>
        </p:grpSpPr>
        <p:sp>
          <p:nvSpPr>
            <p:cNvPr id="159" name="Google Shape;159;p23"/>
            <p:cNvSpPr/>
            <p:nvPr/>
          </p:nvSpPr>
          <p:spPr>
            <a:xfrm>
              <a:off x="74207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161" name="Google Shape;161;p23"/>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accent4"/>
                  </a:solidFill>
                  <a:latin typeface="Roboto"/>
                  <a:ea typeface="Roboto"/>
                  <a:cs typeface="Roboto"/>
                  <a:sym typeface="Roboto"/>
                </a:rPr>
                <a:t>11.8.21</a:t>
              </a:r>
              <a:endParaRPr b="1" sz="1000">
                <a:solidFill>
                  <a:schemeClr val="accent4"/>
                </a:solidFill>
                <a:latin typeface="Roboto"/>
                <a:ea typeface="Roboto"/>
                <a:cs typeface="Roboto"/>
                <a:sym typeface="Roboto"/>
              </a:endParaRPr>
            </a:p>
          </p:txBody>
        </p:sp>
        <p:sp>
          <p:nvSpPr>
            <p:cNvPr id="162" name="Google Shape;162;p23"/>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We anticipate having a solid recommendation for the board.</a:t>
              </a:r>
              <a:endParaRPr sz="800">
                <a:solidFill>
                  <a:schemeClr val="accent4"/>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002060"/>
                </a:solidFill>
                <a:latin typeface="Cabin"/>
                <a:ea typeface="Cabin"/>
                <a:cs typeface="Cabin"/>
                <a:sym typeface="Cabin"/>
              </a:rPr>
              <a:t>V</a:t>
            </a:r>
            <a:r>
              <a:rPr b="1" lang="en-US" sz="3600">
                <a:solidFill>
                  <a:srgbClr val="002060"/>
                </a:solidFill>
                <a:latin typeface="Cabin"/>
                <a:ea typeface="Cabin"/>
                <a:cs typeface="Cabin"/>
                <a:sym typeface="Cabin"/>
              </a:rPr>
              <a:t>endor Comparison</a:t>
            </a:r>
            <a:endParaRPr/>
          </a:p>
        </p:txBody>
      </p:sp>
      <p:pic>
        <p:nvPicPr>
          <p:cNvPr id="168" name="Google Shape;168;p24"/>
          <p:cNvPicPr preferRelativeResize="0"/>
          <p:nvPr/>
        </p:nvPicPr>
        <p:blipFill>
          <a:blip r:embed="rId3">
            <a:alphaModFix/>
          </a:blip>
          <a:stretch>
            <a:fillRect/>
          </a:stretch>
        </p:blipFill>
        <p:spPr>
          <a:xfrm>
            <a:off x="152400" y="2736771"/>
            <a:ext cx="8839202" cy="15537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457200" y="179205"/>
            <a:ext cx="82296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002060"/>
                </a:solidFill>
                <a:latin typeface="Cabin"/>
                <a:ea typeface="Cabin"/>
                <a:cs typeface="Cabin"/>
                <a:sym typeface="Cabin"/>
              </a:rPr>
              <a:t>Process of Vendor Evaluation</a:t>
            </a:r>
            <a:endParaRPr/>
          </a:p>
        </p:txBody>
      </p:sp>
      <p:grpSp>
        <p:nvGrpSpPr>
          <p:cNvPr id="174" name="Google Shape;174;p25"/>
          <p:cNvGrpSpPr/>
          <p:nvPr/>
        </p:nvGrpSpPr>
        <p:grpSpPr>
          <a:xfrm>
            <a:off x="6038025" y="4265832"/>
            <a:ext cx="2469661" cy="1384500"/>
            <a:chOff x="6038025" y="2598925"/>
            <a:chExt cx="2469661" cy="1384500"/>
          </a:xfrm>
        </p:grpSpPr>
        <p:cxnSp>
          <p:nvCxnSpPr>
            <p:cNvPr id="175" name="Google Shape;175;p25"/>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6" name="Google Shape;176;p25"/>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Roboto"/>
                  <a:ea typeface="Roboto"/>
                  <a:cs typeface="Roboto"/>
                  <a:sym typeface="Roboto"/>
                </a:rPr>
                <a:t>Cost Effectiveness</a:t>
              </a:r>
              <a:endParaRPr b="1"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US" sz="900">
                  <a:solidFill>
                    <a:schemeClr val="dk1"/>
                  </a:solidFill>
                  <a:latin typeface="Roboto"/>
                  <a:ea typeface="Roboto"/>
                  <a:cs typeface="Roboto"/>
                  <a:sym typeface="Roboto"/>
                </a:rPr>
                <a:t>We asked the vendors to provide pricing models and detailed cost data so we can evaluate potential costs-to-benefits for each vendor</a:t>
              </a:r>
              <a:endParaRPr b="1" sz="1200">
                <a:latin typeface="Roboto"/>
                <a:ea typeface="Roboto"/>
                <a:cs typeface="Roboto"/>
                <a:sym typeface="Roboto"/>
              </a:endParaRPr>
            </a:p>
          </p:txBody>
        </p:sp>
        <p:sp>
          <p:nvSpPr>
            <p:cNvPr id="177" name="Google Shape;177;p25"/>
            <p:cNvSpPr/>
            <p:nvPr/>
          </p:nvSpPr>
          <p:spPr>
            <a:xfrm>
              <a:off x="6424027" y="3212150"/>
              <a:ext cx="198600" cy="198300"/>
            </a:xfrm>
            <a:prstGeom prst="ellips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txBox="1"/>
            <p:nvPr/>
          </p:nvSpPr>
          <p:spPr>
            <a:xfrm>
              <a:off x="6399017" y="315610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3</a:t>
              </a:r>
              <a:endParaRPr sz="800">
                <a:solidFill>
                  <a:srgbClr val="FFFFFF"/>
                </a:solidFill>
                <a:latin typeface="Roboto"/>
                <a:ea typeface="Roboto"/>
                <a:cs typeface="Roboto"/>
                <a:sym typeface="Roboto"/>
              </a:endParaRPr>
            </a:p>
          </p:txBody>
        </p:sp>
      </p:grpSp>
      <p:grpSp>
        <p:nvGrpSpPr>
          <p:cNvPr id="179" name="Google Shape;179;p25"/>
          <p:cNvGrpSpPr/>
          <p:nvPr/>
        </p:nvGrpSpPr>
        <p:grpSpPr>
          <a:xfrm>
            <a:off x="636321" y="3493351"/>
            <a:ext cx="2994729" cy="1384500"/>
            <a:chOff x="636321" y="1844098"/>
            <a:chExt cx="2994729" cy="1384500"/>
          </a:xfrm>
        </p:grpSpPr>
        <p:sp>
          <p:nvSpPr>
            <p:cNvPr id="180" name="Google Shape;180;p25"/>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US" sz="1200">
                  <a:solidFill>
                    <a:schemeClr val="dk1"/>
                  </a:solidFill>
                  <a:latin typeface="Roboto"/>
                  <a:ea typeface="Roboto"/>
                  <a:cs typeface="Roboto"/>
                  <a:sym typeface="Roboto"/>
                </a:rPr>
                <a:t>System Administration </a:t>
              </a:r>
              <a:endParaRPr b="1" sz="1200">
                <a:solidFill>
                  <a:schemeClr val="dk1"/>
                </a:solidFill>
                <a:latin typeface="Roboto"/>
                <a:ea typeface="Roboto"/>
                <a:cs typeface="Roboto"/>
                <a:sym typeface="Roboto"/>
              </a:endParaRPr>
            </a:p>
            <a:p>
              <a:pPr indent="0" lvl="0" marL="0" rtl="0" algn="r">
                <a:spcBef>
                  <a:spcPts val="0"/>
                </a:spcBef>
                <a:spcAft>
                  <a:spcPts val="0"/>
                </a:spcAft>
                <a:buClr>
                  <a:schemeClr val="dk1"/>
                </a:buClr>
                <a:buSzPts val="1100"/>
                <a:buFont typeface="Arial"/>
                <a:buNone/>
              </a:pPr>
              <a:r>
                <a:t/>
              </a:r>
              <a:endParaRPr b="1" sz="1200">
                <a:solidFill>
                  <a:schemeClr val="dk1"/>
                </a:solidFill>
                <a:latin typeface="Roboto"/>
                <a:ea typeface="Roboto"/>
                <a:cs typeface="Roboto"/>
                <a:sym typeface="Roboto"/>
              </a:endParaRPr>
            </a:p>
            <a:p>
              <a:pPr indent="0" lvl="0" marL="0" rtl="0" algn="r">
                <a:spcBef>
                  <a:spcPts val="0"/>
                </a:spcBef>
                <a:spcAft>
                  <a:spcPts val="1600"/>
                </a:spcAft>
                <a:buClr>
                  <a:schemeClr val="dk1"/>
                </a:buClr>
                <a:buSzPts val="1100"/>
                <a:buFont typeface="Arial"/>
                <a:buNone/>
              </a:pPr>
              <a:r>
                <a:rPr lang="en-US" sz="900">
                  <a:solidFill>
                    <a:schemeClr val="dk1"/>
                  </a:solidFill>
                  <a:latin typeface="Roboto"/>
                  <a:ea typeface="Roboto"/>
                  <a:cs typeface="Roboto"/>
                  <a:sym typeface="Roboto"/>
                </a:rPr>
                <a:t>We asked specific questions of vendors regarding aspects of System Administration and the Data Transfer process, as well as solicited feedback from </a:t>
              </a:r>
              <a:r>
                <a:rPr lang="en-US" sz="900">
                  <a:solidFill>
                    <a:schemeClr val="dk1"/>
                  </a:solidFill>
                  <a:latin typeface="Roboto"/>
                  <a:ea typeface="Roboto"/>
                  <a:cs typeface="Roboto"/>
                  <a:sym typeface="Roboto"/>
                </a:rPr>
                <a:t>current customer’s data transfer experiences</a:t>
              </a:r>
              <a:endParaRPr b="1" sz="1200">
                <a:latin typeface="Roboto"/>
                <a:ea typeface="Roboto"/>
                <a:cs typeface="Roboto"/>
                <a:sym typeface="Roboto"/>
              </a:endParaRPr>
            </a:p>
          </p:txBody>
        </p:sp>
        <p:cxnSp>
          <p:nvCxnSpPr>
            <p:cNvPr id="181" name="Google Shape;181;p25"/>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82" name="Google Shape;182;p25"/>
            <p:cNvSpPr/>
            <p:nvPr/>
          </p:nvSpPr>
          <p:spPr>
            <a:xfrm>
              <a:off x="2523501" y="2431050"/>
              <a:ext cx="198600" cy="198300"/>
            </a:xfrm>
            <a:prstGeom prst="ellipse">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txBox="1"/>
            <p:nvPr/>
          </p:nvSpPr>
          <p:spPr>
            <a:xfrm>
              <a:off x="2498491" y="237375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2</a:t>
              </a:r>
              <a:endParaRPr sz="800">
                <a:solidFill>
                  <a:srgbClr val="FFFFFF"/>
                </a:solidFill>
                <a:latin typeface="Roboto"/>
                <a:ea typeface="Roboto"/>
                <a:cs typeface="Roboto"/>
                <a:sym typeface="Roboto"/>
              </a:endParaRPr>
            </a:p>
          </p:txBody>
        </p:sp>
      </p:grpSp>
      <p:grpSp>
        <p:nvGrpSpPr>
          <p:cNvPr id="184" name="Google Shape;184;p25"/>
          <p:cNvGrpSpPr/>
          <p:nvPr/>
        </p:nvGrpSpPr>
        <p:grpSpPr>
          <a:xfrm>
            <a:off x="4908100" y="2592168"/>
            <a:ext cx="3599586" cy="1384500"/>
            <a:chOff x="4908100" y="889950"/>
            <a:chExt cx="3599586" cy="1384500"/>
          </a:xfrm>
        </p:grpSpPr>
        <p:cxnSp>
          <p:nvCxnSpPr>
            <p:cNvPr id="185" name="Google Shape;185;p25"/>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86" name="Google Shape;186;p25"/>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Roboto"/>
                  <a:ea typeface="Roboto"/>
                  <a:cs typeface="Roboto"/>
                  <a:sym typeface="Roboto"/>
                </a:rPr>
                <a:t>Community Feedback</a:t>
              </a:r>
              <a:endParaRPr b="1"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US" sz="900">
                  <a:solidFill>
                    <a:schemeClr val="dk1"/>
                  </a:solidFill>
                  <a:latin typeface="Roboto"/>
                  <a:ea typeface="Roboto"/>
                  <a:cs typeface="Roboto"/>
                  <a:sym typeface="Roboto"/>
                </a:rPr>
                <a:t>We collected community feedback via surveys from initial demo participants and a wider population of Case Managers, to seek feedback on user-friendliness. </a:t>
              </a:r>
              <a:endParaRPr b="1" sz="1200">
                <a:latin typeface="Roboto"/>
                <a:ea typeface="Roboto"/>
                <a:cs typeface="Roboto"/>
                <a:sym typeface="Roboto"/>
              </a:endParaRPr>
            </a:p>
          </p:txBody>
        </p:sp>
        <p:sp>
          <p:nvSpPr>
            <p:cNvPr id="187" name="Google Shape;187;p25"/>
            <p:cNvSpPr/>
            <p:nvPr/>
          </p:nvSpPr>
          <p:spPr>
            <a:xfrm>
              <a:off x="6427830" y="1493307"/>
              <a:ext cx="198600" cy="198300"/>
            </a:xfrm>
            <a:prstGeom prst="ellipse">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nvSpPr>
          <p:spPr>
            <a:xfrm>
              <a:off x="6402820" y="1436790"/>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1</a:t>
              </a:r>
              <a:endParaRPr sz="800">
                <a:solidFill>
                  <a:srgbClr val="FFFFFF"/>
                </a:solidFill>
                <a:latin typeface="Roboto"/>
                <a:ea typeface="Roboto"/>
                <a:cs typeface="Roboto"/>
                <a:sym typeface="Roboto"/>
              </a:endParaRPr>
            </a:p>
          </p:txBody>
        </p:sp>
      </p:grpSp>
      <p:grpSp>
        <p:nvGrpSpPr>
          <p:cNvPr id="189" name="Google Shape;189;p25"/>
          <p:cNvGrpSpPr/>
          <p:nvPr/>
        </p:nvGrpSpPr>
        <p:grpSpPr>
          <a:xfrm>
            <a:off x="2292397" y="2018765"/>
            <a:ext cx="4037464" cy="3971346"/>
            <a:chOff x="2991269" y="1153325"/>
            <a:chExt cx="3514811" cy="3252003"/>
          </a:xfrm>
        </p:grpSpPr>
        <p:sp>
          <p:nvSpPr>
            <p:cNvPr id="190" name="Google Shape;190;p25"/>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91" name="Google Shape;191;p25"/>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chemeClr val="dk2"/>
            </a:solidFill>
            <a:ln>
              <a:noFill/>
            </a:ln>
          </p:spPr>
        </p:sp>
        <p:sp>
          <p:nvSpPr>
            <p:cNvPr id="192" name="Google Shape;192;p25"/>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chemeClr val="accent1"/>
            </a:solidFill>
            <a:ln>
              <a:noFill/>
            </a:ln>
          </p:spPr>
        </p:sp>
        <p:sp>
          <p:nvSpPr>
            <p:cNvPr id="193" name="Google Shape;193;p25"/>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94" name="Google Shape;194;p25"/>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dk2"/>
            </a:solidFill>
            <a:ln>
              <a:noFill/>
            </a:ln>
          </p:spPr>
        </p:sp>
        <p:sp>
          <p:nvSpPr>
            <p:cNvPr id="195" name="Google Shape;195;p25"/>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accent1"/>
            </a:solidFill>
            <a:ln>
              <a:noFill/>
            </a:ln>
          </p:spPr>
        </p:sp>
        <p:sp>
          <p:nvSpPr>
            <p:cNvPr id="196" name="Google Shape;196;p25"/>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chemeClr val="dk2"/>
            </a:solidFill>
            <a:ln>
              <a:noFill/>
            </a:ln>
          </p:spPr>
        </p:sp>
        <p:sp>
          <p:nvSpPr>
            <p:cNvPr id="197" name="Google Shape;197;p25"/>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chemeClr val="accent1"/>
            </a:solidFill>
            <a:ln>
              <a:noFill/>
            </a:ln>
          </p:spPr>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HMIS Reviewer Feedback</a:t>
            </a:r>
            <a:endParaRPr/>
          </a:p>
        </p:txBody>
      </p:sp>
      <p:sp>
        <p:nvSpPr>
          <p:cNvPr id="203" name="Google Shape;203;p26"/>
          <p:cNvSpPr txBox="1"/>
          <p:nvPr>
            <p:ph idx="1" type="body"/>
          </p:nvPr>
        </p:nvSpPr>
        <p:spPr>
          <a:xfrm>
            <a:off x="457200" y="1600200"/>
            <a:ext cx="8229600" cy="4526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Reviewer Scoring - Individuals from the community were asked to blind review the RFP response narratives &amp; rate each on </a:t>
            </a:r>
            <a:r>
              <a:rPr lang="en-US"/>
              <a:t>a 5 point</a:t>
            </a:r>
            <a:r>
              <a:rPr lang="en-US"/>
              <a:t> scale. A sample of  the ratings are shown below. (max score 464)</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graphicFrame>
        <p:nvGraphicFramePr>
          <p:cNvPr id="204" name="Google Shape;204;p26"/>
          <p:cNvGraphicFramePr/>
          <p:nvPr/>
        </p:nvGraphicFramePr>
        <p:xfrm>
          <a:off x="1386500" y="2918600"/>
          <a:ext cx="3000000" cy="3000000"/>
        </p:xfrm>
        <a:graphic>
          <a:graphicData uri="http://schemas.openxmlformats.org/drawingml/2006/table">
            <a:tbl>
              <a:tblPr>
                <a:noFill/>
                <a:tableStyleId>{31E11BC3-AE9F-4AA4-B37D-4F628E39C9B8}</a:tableStyleId>
              </a:tblPr>
              <a:tblGrid>
                <a:gridCol w="1693075"/>
                <a:gridCol w="1693075"/>
                <a:gridCol w="1693075"/>
                <a:gridCol w="1693075"/>
              </a:tblGrid>
              <a:tr h="1076025">
                <a:tc>
                  <a:txBody>
                    <a:bodyPr/>
                    <a:lstStyle/>
                    <a:p>
                      <a:pPr indent="0" lvl="0" marL="0" rtl="0" algn="ctr">
                        <a:spcBef>
                          <a:spcPts val="0"/>
                        </a:spcBef>
                        <a:spcAft>
                          <a:spcPts val="0"/>
                        </a:spcAft>
                        <a:buNone/>
                      </a:pPr>
                      <a:r>
                        <a:rPr b="1" lang="en-US" sz="1900"/>
                        <a:t>Reviewer</a:t>
                      </a:r>
                      <a:endParaRPr b="1" sz="1900"/>
                    </a:p>
                  </a:txBody>
                  <a:tcPr marT="121900" marB="121900" marR="91425" marL="91425" anchor="ctr">
                    <a:lnR cap="flat" cmpd="sng" w="9525">
                      <a:solidFill>
                        <a:schemeClr val="dk1"/>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b="1" lang="en-US" sz="1900"/>
                        <a:t>Caseworthy</a:t>
                      </a:r>
                      <a:endParaRPr b="1" sz="1900"/>
                    </a:p>
                  </a:txBody>
                  <a:tcPr marT="121900" marB="121900" marR="91425" marL="91425" anchor="ctr">
                    <a:lnL cap="flat" cmpd="sng" w="9525">
                      <a:solidFill>
                        <a:schemeClr val="dk1"/>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b="1" lang="en-US" sz="1900"/>
                        <a:t>Bitfocus</a:t>
                      </a:r>
                      <a:endParaRPr b="1" sz="1900"/>
                    </a:p>
                  </a:txBody>
                  <a:tcPr marT="121900" marB="121900" marR="91425" marL="91425" anchor="ctr">
                    <a:solidFill>
                      <a:schemeClr val="lt1"/>
                    </a:solidFill>
                  </a:tcPr>
                </a:tc>
                <a:tc>
                  <a:txBody>
                    <a:bodyPr/>
                    <a:lstStyle/>
                    <a:p>
                      <a:pPr indent="0" lvl="0" marL="0" rtl="0" algn="ctr">
                        <a:spcBef>
                          <a:spcPts val="0"/>
                        </a:spcBef>
                        <a:spcAft>
                          <a:spcPts val="0"/>
                        </a:spcAft>
                        <a:buNone/>
                      </a:pPr>
                      <a:r>
                        <a:rPr b="1" lang="en-US" sz="1900"/>
                        <a:t>Eccovia</a:t>
                      </a:r>
                      <a:endParaRPr b="1" sz="1900"/>
                    </a:p>
                  </a:txBody>
                  <a:tcPr marT="121900" marB="121900" marR="91425" marL="91425" anchor="ctr">
                    <a:solidFill>
                      <a:schemeClr val="lt1"/>
                    </a:solidFill>
                  </a:tcPr>
                </a:tc>
              </a:tr>
              <a:tr h="697400">
                <a:tc>
                  <a:txBody>
                    <a:bodyPr/>
                    <a:lstStyle/>
                    <a:p>
                      <a:pPr indent="0" lvl="0" marL="0" rtl="0" algn="ctr">
                        <a:spcBef>
                          <a:spcPts val="0"/>
                        </a:spcBef>
                        <a:spcAft>
                          <a:spcPts val="0"/>
                        </a:spcAft>
                        <a:buNone/>
                      </a:pPr>
                      <a:r>
                        <a:rPr lang="en-US" sz="1900"/>
                        <a:t>#1</a:t>
                      </a:r>
                      <a:endParaRPr sz="1900"/>
                    </a:p>
                  </a:txBody>
                  <a:tcPr marT="121900" marB="121900" marR="91425" marL="91425" anchor="ctr">
                    <a:lnR cap="flat" cmpd="sng" w="9525">
                      <a:solidFill>
                        <a:schemeClr val="dk1"/>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US" sz="1900"/>
                        <a:t>278</a:t>
                      </a:r>
                      <a:endParaRPr sz="1900"/>
                    </a:p>
                  </a:txBody>
                  <a:tcPr marT="121900" marB="121900" marR="91425" marL="91425" anchor="ctr">
                    <a:lnL cap="flat" cmpd="sng" w="9525">
                      <a:solidFill>
                        <a:schemeClr val="dk1"/>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lang="en-US" sz="1900"/>
                        <a:t>312</a:t>
                      </a:r>
                      <a:endParaRPr sz="1900"/>
                    </a:p>
                  </a:txBody>
                  <a:tcPr marT="121900" marB="121900" marR="91425" marL="91425" anchor="ctr">
                    <a:solidFill>
                      <a:schemeClr val="lt1"/>
                    </a:solidFill>
                  </a:tcPr>
                </a:tc>
                <a:tc>
                  <a:txBody>
                    <a:bodyPr/>
                    <a:lstStyle/>
                    <a:p>
                      <a:pPr indent="0" lvl="0" marL="0" rtl="0" algn="ctr">
                        <a:spcBef>
                          <a:spcPts val="0"/>
                        </a:spcBef>
                        <a:spcAft>
                          <a:spcPts val="0"/>
                        </a:spcAft>
                        <a:buNone/>
                      </a:pPr>
                      <a:r>
                        <a:rPr lang="en-US" sz="1900"/>
                        <a:t>232</a:t>
                      </a:r>
                      <a:endParaRPr sz="1900"/>
                    </a:p>
                  </a:txBody>
                  <a:tcPr marT="121900" marB="121900" marR="91425" marL="91425" anchor="ctr">
                    <a:solidFill>
                      <a:schemeClr val="lt1"/>
                    </a:solidFill>
                  </a:tcPr>
                </a:tc>
              </a:tr>
              <a:tr h="697400">
                <a:tc>
                  <a:txBody>
                    <a:bodyPr/>
                    <a:lstStyle/>
                    <a:p>
                      <a:pPr indent="0" lvl="0" marL="0" rtl="0" algn="ctr">
                        <a:spcBef>
                          <a:spcPts val="0"/>
                        </a:spcBef>
                        <a:spcAft>
                          <a:spcPts val="0"/>
                        </a:spcAft>
                        <a:buNone/>
                      </a:pPr>
                      <a:r>
                        <a:rPr lang="en-US" sz="1900"/>
                        <a:t>#2</a:t>
                      </a:r>
                      <a:endParaRPr sz="1900"/>
                    </a:p>
                  </a:txBody>
                  <a:tcPr marT="121900" marB="121900" marR="91425" marL="91425" anchor="ctr">
                    <a:lnR cap="flat" cmpd="sng" w="9525">
                      <a:solidFill>
                        <a:schemeClr val="dk1"/>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US" sz="1900"/>
                        <a:t>405</a:t>
                      </a:r>
                      <a:endParaRPr sz="1900"/>
                    </a:p>
                  </a:txBody>
                  <a:tcPr marT="121900" marB="121900" marR="91425" marL="91425" anchor="ctr">
                    <a:lnL cap="flat" cmpd="sng" w="9525">
                      <a:solidFill>
                        <a:schemeClr val="dk1"/>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lang="en-US" sz="1900"/>
                        <a:t>419</a:t>
                      </a:r>
                      <a:endParaRPr sz="1900"/>
                    </a:p>
                  </a:txBody>
                  <a:tcPr marT="121900" marB="121900" marR="91425" marL="91425" anchor="ctr">
                    <a:solidFill>
                      <a:schemeClr val="lt1"/>
                    </a:solidFill>
                  </a:tcPr>
                </a:tc>
                <a:tc>
                  <a:txBody>
                    <a:bodyPr/>
                    <a:lstStyle/>
                    <a:p>
                      <a:pPr indent="0" lvl="0" marL="0" rtl="0" algn="ctr">
                        <a:spcBef>
                          <a:spcPts val="0"/>
                        </a:spcBef>
                        <a:spcAft>
                          <a:spcPts val="0"/>
                        </a:spcAft>
                        <a:buNone/>
                      </a:pPr>
                      <a:r>
                        <a:rPr lang="en-US" sz="1900"/>
                        <a:t>446</a:t>
                      </a:r>
                      <a:endParaRPr sz="1900"/>
                    </a:p>
                  </a:txBody>
                  <a:tcPr marT="121900" marB="121900" marR="91425" marL="91425" anchor="ctr">
                    <a:solidFill>
                      <a:schemeClr val="lt1"/>
                    </a:solidFill>
                  </a:tcPr>
                </a:tc>
              </a:tr>
              <a:tr h="697400">
                <a:tc>
                  <a:txBody>
                    <a:bodyPr/>
                    <a:lstStyle/>
                    <a:p>
                      <a:pPr indent="0" lvl="0" marL="0" rtl="0" algn="ctr">
                        <a:spcBef>
                          <a:spcPts val="0"/>
                        </a:spcBef>
                        <a:spcAft>
                          <a:spcPts val="0"/>
                        </a:spcAft>
                        <a:buNone/>
                      </a:pPr>
                      <a:r>
                        <a:rPr lang="en-US" sz="1900"/>
                        <a:t>#3</a:t>
                      </a:r>
                      <a:endParaRPr sz="1900"/>
                    </a:p>
                  </a:txBody>
                  <a:tcPr marT="121900" marB="121900" marR="91425" marL="91425" anchor="ctr">
                    <a:lnR cap="flat" cmpd="sng" w="9525">
                      <a:solidFill>
                        <a:schemeClr val="dk1"/>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US" sz="1900"/>
                        <a:t>401</a:t>
                      </a:r>
                      <a:endParaRPr sz="1900"/>
                    </a:p>
                  </a:txBody>
                  <a:tcPr marT="121900" marB="121900" marR="91425" marL="91425" anchor="ctr">
                    <a:lnL cap="flat" cmpd="sng" w="9525">
                      <a:solidFill>
                        <a:schemeClr val="dk1"/>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lang="en-US" sz="1900"/>
                        <a:t>372</a:t>
                      </a:r>
                      <a:endParaRPr sz="1900"/>
                    </a:p>
                  </a:txBody>
                  <a:tcPr marT="121900" marB="121900" marR="91425" marL="91425" anchor="ctr">
                    <a:solidFill>
                      <a:schemeClr val="lt1"/>
                    </a:solidFill>
                  </a:tcPr>
                </a:tc>
                <a:tc>
                  <a:txBody>
                    <a:bodyPr/>
                    <a:lstStyle/>
                    <a:p>
                      <a:pPr indent="0" lvl="0" marL="0" rtl="0" algn="ctr">
                        <a:spcBef>
                          <a:spcPts val="0"/>
                        </a:spcBef>
                        <a:spcAft>
                          <a:spcPts val="0"/>
                        </a:spcAft>
                        <a:buNone/>
                      </a:pPr>
                      <a:r>
                        <a:rPr lang="en-US" sz="1900"/>
                        <a:t>411</a:t>
                      </a:r>
                      <a:endParaRPr sz="1900"/>
                    </a:p>
                  </a:txBody>
                  <a:tcPr marT="121900" marB="121900" marR="91425" marL="91425" anchor="ctr">
                    <a:solidFill>
                      <a:schemeClr val="lt1"/>
                    </a:solidFill>
                  </a:tcPr>
                </a:tc>
              </a:tr>
            </a:tbl>
          </a:graphicData>
        </a:graphic>
      </p:graphicFrame>
      <p:pic>
        <p:nvPicPr>
          <p:cNvPr id="205" name="Google Shape;205;p26"/>
          <p:cNvPicPr preferRelativeResize="0"/>
          <p:nvPr/>
        </p:nvPicPr>
        <p:blipFill>
          <a:blip r:embed="rId3">
            <a:alphaModFix/>
          </a:blip>
          <a:stretch>
            <a:fillRect/>
          </a:stretch>
        </p:blipFill>
        <p:spPr>
          <a:xfrm>
            <a:off x="3079575" y="3247500"/>
            <a:ext cx="1693075" cy="376025"/>
          </a:xfrm>
          <a:prstGeom prst="rect">
            <a:avLst/>
          </a:prstGeom>
          <a:noFill/>
          <a:ln>
            <a:noFill/>
          </a:ln>
        </p:spPr>
      </p:pic>
      <p:pic>
        <p:nvPicPr>
          <p:cNvPr id="206" name="Google Shape;206;p26"/>
          <p:cNvPicPr preferRelativeResize="0"/>
          <p:nvPr/>
        </p:nvPicPr>
        <p:blipFill>
          <a:blip r:embed="rId4">
            <a:alphaModFix/>
          </a:blip>
          <a:stretch>
            <a:fillRect/>
          </a:stretch>
        </p:blipFill>
        <p:spPr>
          <a:xfrm>
            <a:off x="5009939" y="3234459"/>
            <a:ext cx="1281665" cy="389075"/>
          </a:xfrm>
          <a:prstGeom prst="rect">
            <a:avLst/>
          </a:prstGeom>
          <a:noFill/>
          <a:ln>
            <a:noFill/>
          </a:ln>
        </p:spPr>
      </p:pic>
      <p:pic>
        <p:nvPicPr>
          <p:cNvPr id="207" name="Google Shape;207;p26"/>
          <p:cNvPicPr preferRelativeResize="0"/>
          <p:nvPr/>
        </p:nvPicPr>
        <p:blipFill>
          <a:blip r:embed="rId5">
            <a:alphaModFix/>
          </a:blip>
          <a:stretch>
            <a:fillRect/>
          </a:stretch>
        </p:blipFill>
        <p:spPr>
          <a:xfrm>
            <a:off x="6508850" y="3203783"/>
            <a:ext cx="1563350" cy="45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Case Manager Demo Feedback</a:t>
            </a:r>
            <a:endParaRPr/>
          </a:p>
        </p:txBody>
      </p:sp>
      <p:grpSp>
        <p:nvGrpSpPr>
          <p:cNvPr id="213" name="Google Shape;213;p27"/>
          <p:cNvGrpSpPr/>
          <p:nvPr/>
        </p:nvGrpSpPr>
        <p:grpSpPr>
          <a:xfrm>
            <a:off x="3355919" y="1417834"/>
            <a:ext cx="2486829" cy="4948206"/>
            <a:chOff x="1118224" y="283725"/>
            <a:chExt cx="2090826" cy="4076400"/>
          </a:xfrm>
        </p:grpSpPr>
        <p:sp>
          <p:nvSpPr>
            <p:cNvPr id="214" name="Google Shape;214;p27"/>
            <p:cNvSpPr/>
            <p:nvPr/>
          </p:nvSpPr>
          <p:spPr>
            <a:xfrm>
              <a:off x="1178650" y="283725"/>
              <a:ext cx="2030400" cy="407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a:off x="1118224" y="341749"/>
              <a:ext cx="20481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1256140" y="1901603"/>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2"/>
                  </a:solidFill>
                  <a:latin typeface="Roboto Medium"/>
                  <a:ea typeface="Roboto Medium"/>
                  <a:cs typeface="Roboto Medium"/>
                  <a:sym typeface="Roboto Medium"/>
                </a:rPr>
                <a:t>Of respondents agreed that the software would make HMIS data entry easier</a:t>
              </a:r>
              <a:endParaRPr sz="1200">
                <a:solidFill>
                  <a:schemeClr val="dk2"/>
                </a:solidFill>
                <a:latin typeface="Roboto Medium"/>
                <a:ea typeface="Roboto Medium"/>
                <a:cs typeface="Roboto Medium"/>
                <a:sym typeface="Roboto Medium"/>
              </a:endParaRPr>
            </a:p>
            <a:p>
              <a:pPr indent="0" lvl="0" marL="0" rtl="0" algn="l">
                <a:spcBef>
                  <a:spcPts val="0"/>
                </a:spcBef>
                <a:spcAft>
                  <a:spcPts val="0"/>
                </a:spcAft>
                <a:buNone/>
              </a:pPr>
              <a:r>
                <a:t/>
              </a:r>
              <a:endParaRPr sz="1200">
                <a:solidFill>
                  <a:srgbClr val="0D5DDF"/>
                </a:solidFill>
                <a:latin typeface="Roboto Medium"/>
                <a:ea typeface="Roboto Medium"/>
                <a:cs typeface="Roboto Medium"/>
                <a:sym typeface="Roboto Medium"/>
              </a:endParaRPr>
            </a:p>
          </p:txBody>
        </p:sp>
        <p:sp>
          <p:nvSpPr>
            <p:cNvPr id="217" name="Google Shape;217;p27"/>
            <p:cNvSpPr/>
            <p:nvPr/>
          </p:nvSpPr>
          <p:spPr>
            <a:xfrm>
              <a:off x="1256141" y="967798"/>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chemeClr val="dk2"/>
                  </a:solidFill>
                  <a:latin typeface="Roboto"/>
                  <a:ea typeface="Roboto"/>
                  <a:cs typeface="Roboto"/>
                  <a:sym typeface="Roboto"/>
                </a:rPr>
                <a:t>58</a:t>
              </a:r>
              <a:r>
                <a:rPr lang="en-US" sz="4000">
                  <a:solidFill>
                    <a:schemeClr val="dk2"/>
                  </a:solidFill>
                  <a:latin typeface="Roboto Thin"/>
                  <a:ea typeface="Roboto Thin"/>
                  <a:cs typeface="Roboto Thin"/>
                  <a:sym typeface="Roboto Thin"/>
                </a:rPr>
                <a:t>%</a:t>
              </a:r>
              <a:endParaRPr sz="4000">
                <a:solidFill>
                  <a:schemeClr val="dk2"/>
                </a:solidFill>
                <a:latin typeface="Roboto Thin"/>
                <a:ea typeface="Roboto Thin"/>
                <a:cs typeface="Roboto Thin"/>
                <a:sym typeface="Roboto Thin"/>
              </a:endParaRPr>
            </a:p>
          </p:txBody>
        </p:sp>
        <p:sp>
          <p:nvSpPr>
            <p:cNvPr id="218" name="Google Shape;218;p2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“I liked the "Days Active/Inactive" feature.”</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a:t>
              </a:r>
              <a:r>
                <a:rPr lang="en-US" sz="900">
                  <a:solidFill>
                    <a:srgbClr val="FFFFFF"/>
                  </a:solidFill>
                  <a:latin typeface="Roboto"/>
                  <a:ea typeface="Roboto"/>
                  <a:cs typeface="Roboto"/>
                  <a:sym typeface="Roboto"/>
                </a:rPr>
                <a:t>Can it be made more user friendly, more visually appealing[?]”</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Rated highly for being well-organized</a:t>
              </a:r>
              <a:endParaRPr sz="9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FFFFFF"/>
                </a:solidFill>
                <a:latin typeface="Roboto"/>
                <a:ea typeface="Roboto"/>
                <a:cs typeface="Roboto"/>
                <a:sym typeface="Roboto"/>
              </a:endParaRPr>
            </a:p>
          </p:txBody>
        </p:sp>
      </p:grpSp>
      <p:grpSp>
        <p:nvGrpSpPr>
          <p:cNvPr id="220" name="Google Shape;220;p27"/>
          <p:cNvGrpSpPr/>
          <p:nvPr/>
        </p:nvGrpSpPr>
        <p:grpSpPr>
          <a:xfrm>
            <a:off x="5932450" y="1417834"/>
            <a:ext cx="2486829" cy="4948206"/>
            <a:chOff x="1118224" y="283725"/>
            <a:chExt cx="2090826" cy="4076400"/>
          </a:xfrm>
        </p:grpSpPr>
        <p:sp>
          <p:nvSpPr>
            <p:cNvPr id="221" name="Google Shape;221;p27"/>
            <p:cNvSpPr/>
            <p:nvPr/>
          </p:nvSpPr>
          <p:spPr>
            <a:xfrm>
              <a:off x="1178650" y="283725"/>
              <a:ext cx="2030400" cy="407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7"/>
            <p:cNvSpPr/>
            <p:nvPr/>
          </p:nvSpPr>
          <p:spPr>
            <a:xfrm>
              <a:off x="1118224" y="341749"/>
              <a:ext cx="20481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p:nvPr/>
          </p:nvSpPr>
          <p:spPr>
            <a:xfrm>
              <a:off x="1225914" y="1889934"/>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2"/>
                  </a:solidFill>
                  <a:latin typeface="Roboto Medium"/>
                  <a:ea typeface="Roboto Medium"/>
                  <a:cs typeface="Roboto Medium"/>
                  <a:sym typeface="Roboto Medium"/>
                </a:rPr>
                <a:t>Of respondents agreed that the software would make HMIS data entry easier</a:t>
              </a:r>
              <a:endParaRPr sz="1200">
                <a:solidFill>
                  <a:schemeClr val="dk2"/>
                </a:solidFill>
                <a:latin typeface="Roboto Medium"/>
                <a:ea typeface="Roboto Medium"/>
                <a:cs typeface="Roboto Medium"/>
                <a:sym typeface="Roboto Medium"/>
              </a:endParaRPr>
            </a:p>
          </p:txBody>
        </p:sp>
        <p:sp>
          <p:nvSpPr>
            <p:cNvPr id="224" name="Google Shape;224;p27"/>
            <p:cNvSpPr/>
            <p:nvPr/>
          </p:nvSpPr>
          <p:spPr>
            <a:xfrm>
              <a:off x="1256141" y="967798"/>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chemeClr val="dk2"/>
                  </a:solidFill>
                  <a:latin typeface="Roboto"/>
                  <a:ea typeface="Roboto"/>
                  <a:cs typeface="Roboto"/>
                  <a:sym typeface="Roboto"/>
                </a:rPr>
                <a:t>100</a:t>
              </a:r>
              <a:r>
                <a:rPr lang="en-US" sz="4000">
                  <a:solidFill>
                    <a:schemeClr val="dk2"/>
                  </a:solidFill>
                  <a:latin typeface="Roboto Thin"/>
                  <a:ea typeface="Roboto Thin"/>
                  <a:cs typeface="Roboto Thin"/>
                  <a:sym typeface="Roboto Thin"/>
                </a:rPr>
                <a:t>%</a:t>
              </a:r>
              <a:endParaRPr sz="4000">
                <a:solidFill>
                  <a:schemeClr val="dk2"/>
                </a:solidFill>
                <a:latin typeface="Roboto Thin"/>
                <a:ea typeface="Roboto Thin"/>
                <a:cs typeface="Roboto Thin"/>
                <a:sym typeface="Roboto Thin"/>
              </a:endParaRPr>
            </a:p>
          </p:txBody>
        </p:sp>
        <p:sp>
          <p:nvSpPr>
            <p:cNvPr id="225" name="Google Shape;225;p2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US" sz="900">
                  <a:solidFill>
                    <a:srgbClr val="FFFFFF"/>
                  </a:solidFill>
                  <a:latin typeface="Roboto"/>
                  <a:ea typeface="Roboto"/>
                  <a:cs typeface="Roboto"/>
                  <a:sym typeface="Roboto"/>
                </a:rPr>
                <a:t>“Appreciated the program eligibility feature”</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“Excellent software. Very intuitive. Very comprehensive...”</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Rated highly on navigation and organization</a:t>
              </a:r>
              <a:endParaRPr sz="900">
                <a:solidFill>
                  <a:srgbClr val="FFFFFF"/>
                </a:solidFill>
                <a:latin typeface="Roboto"/>
                <a:ea typeface="Roboto"/>
                <a:cs typeface="Roboto"/>
                <a:sym typeface="Roboto"/>
              </a:endParaRPr>
            </a:p>
          </p:txBody>
        </p:sp>
      </p:grpSp>
      <p:grpSp>
        <p:nvGrpSpPr>
          <p:cNvPr id="227" name="Google Shape;227;p27"/>
          <p:cNvGrpSpPr/>
          <p:nvPr/>
        </p:nvGrpSpPr>
        <p:grpSpPr>
          <a:xfrm>
            <a:off x="779388" y="1417834"/>
            <a:ext cx="2486829" cy="4948206"/>
            <a:chOff x="1118224" y="283725"/>
            <a:chExt cx="2090826" cy="4076400"/>
          </a:xfrm>
        </p:grpSpPr>
        <p:sp>
          <p:nvSpPr>
            <p:cNvPr id="228" name="Google Shape;228;p27"/>
            <p:cNvSpPr/>
            <p:nvPr/>
          </p:nvSpPr>
          <p:spPr>
            <a:xfrm>
              <a:off x="1178650" y="283725"/>
              <a:ext cx="2030400" cy="407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p:nvPr/>
          </p:nvSpPr>
          <p:spPr>
            <a:xfrm>
              <a:off x="1118224" y="341749"/>
              <a:ext cx="20481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a:off x="1225914" y="1877755"/>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2"/>
                  </a:solidFill>
                  <a:latin typeface="Roboto Medium"/>
                  <a:ea typeface="Roboto Medium"/>
                  <a:cs typeface="Roboto Medium"/>
                  <a:sym typeface="Roboto Medium"/>
                </a:rPr>
                <a:t>Of respondents agreed that the software would make HMIS data entry easier</a:t>
              </a:r>
              <a:endParaRPr sz="1200">
                <a:solidFill>
                  <a:schemeClr val="dk2"/>
                </a:solidFill>
                <a:latin typeface="Roboto Medium"/>
                <a:ea typeface="Roboto Medium"/>
                <a:cs typeface="Roboto Medium"/>
                <a:sym typeface="Roboto Medium"/>
              </a:endParaRPr>
            </a:p>
            <a:p>
              <a:pPr indent="0" lvl="0" marL="0" rtl="0" algn="l">
                <a:spcBef>
                  <a:spcPts val="0"/>
                </a:spcBef>
                <a:spcAft>
                  <a:spcPts val="0"/>
                </a:spcAft>
                <a:buNone/>
              </a:pPr>
              <a:r>
                <a:t/>
              </a:r>
              <a:endParaRPr sz="1200">
                <a:solidFill>
                  <a:srgbClr val="0D5DDF"/>
                </a:solidFill>
                <a:latin typeface="Roboto Medium"/>
                <a:ea typeface="Roboto Medium"/>
                <a:cs typeface="Roboto Medium"/>
                <a:sym typeface="Roboto Medium"/>
              </a:endParaRPr>
            </a:p>
          </p:txBody>
        </p:sp>
        <p:sp>
          <p:nvSpPr>
            <p:cNvPr id="231" name="Google Shape;231;p27"/>
            <p:cNvSpPr/>
            <p:nvPr/>
          </p:nvSpPr>
          <p:spPr>
            <a:xfrm>
              <a:off x="1234775" y="958710"/>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chemeClr val="dk2"/>
                  </a:solidFill>
                  <a:latin typeface="Roboto"/>
                  <a:ea typeface="Roboto"/>
                  <a:cs typeface="Roboto"/>
                  <a:sym typeface="Roboto"/>
                </a:rPr>
                <a:t>90</a:t>
              </a:r>
              <a:r>
                <a:rPr lang="en-US" sz="4000">
                  <a:solidFill>
                    <a:schemeClr val="dk2"/>
                  </a:solidFill>
                  <a:latin typeface="Roboto Thin"/>
                  <a:ea typeface="Roboto Thin"/>
                  <a:cs typeface="Roboto Thin"/>
                  <a:sym typeface="Roboto Thin"/>
                </a:rPr>
                <a:t>%</a:t>
              </a:r>
              <a:endParaRPr sz="4000">
                <a:solidFill>
                  <a:schemeClr val="dk2"/>
                </a:solidFill>
                <a:latin typeface="Roboto Thin"/>
                <a:ea typeface="Roboto Thin"/>
                <a:cs typeface="Roboto Thin"/>
                <a:sym typeface="Roboto Thin"/>
              </a:endParaRPr>
            </a:p>
          </p:txBody>
        </p:sp>
        <p:sp>
          <p:nvSpPr>
            <p:cNvPr id="232" name="Google Shape;232;p2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“Big fan of the client dashboards. This type of dashboard can be extremely beneficial to case management”</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“I liked the email tool”</a:t>
              </a:r>
              <a:endParaRPr sz="900">
                <a:solidFill>
                  <a:srgbClr val="FFFFFF"/>
                </a:solidFill>
                <a:latin typeface="Roboto"/>
                <a:ea typeface="Roboto"/>
                <a:cs typeface="Roboto"/>
                <a:sym typeface="Roboto"/>
              </a:endParaRPr>
            </a:p>
            <a:p>
              <a:pPr indent="-285750" lvl="0" marL="457200" rtl="0" algn="l">
                <a:lnSpc>
                  <a:spcPct val="115000"/>
                </a:lnSpc>
                <a:spcBef>
                  <a:spcPts val="0"/>
                </a:spcBef>
                <a:spcAft>
                  <a:spcPts val="0"/>
                </a:spcAft>
                <a:buClr>
                  <a:srgbClr val="FFFFFF"/>
                </a:buClr>
                <a:buSzPts val="900"/>
                <a:buFont typeface="Roboto"/>
                <a:buChar char="●"/>
              </a:pPr>
              <a:r>
                <a:rPr lang="en-US" sz="900">
                  <a:solidFill>
                    <a:srgbClr val="FFFFFF"/>
                  </a:solidFill>
                  <a:latin typeface="Roboto"/>
                  <a:ea typeface="Roboto"/>
                  <a:cs typeface="Roboto"/>
                  <a:sym typeface="Roboto"/>
                </a:rPr>
                <a:t>Rated highly for visual appeal</a:t>
              </a:r>
              <a:endParaRPr sz="9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FFFFFF"/>
                </a:solidFill>
                <a:latin typeface="Roboto"/>
                <a:ea typeface="Roboto"/>
                <a:cs typeface="Roboto"/>
                <a:sym typeface="Roboto"/>
              </a:endParaRPr>
            </a:p>
          </p:txBody>
        </p:sp>
        <p:sp>
          <p:nvSpPr>
            <p:cNvPr id="234" name="Google Shape;234;p27"/>
            <p:cNvSpPr/>
            <p:nvPr/>
          </p:nvSpPr>
          <p:spPr>
            <a:xfrm>
              <a:off x="1178643" y="426664"/>
              <a:ext cx="181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800">
                <a:solidFill>
                  <a:srgbClr val="0D5DDF"/>
                </a:solidFill>
                <a:latin typeface="Roboto"/>
                <a:ea typeface="Roboto"/>
                <a:cs typeface="Roboto"/>
                <a:sym typeface="Roboto"/>
              </a:endParaRPr>
            </a:p>
          </p:txBody>
        </p:sp>
      </p:grpSp>
      <p:pic>
        <p:nvPicPr>
          <p:cNvPr id="235" name="Google Shape;235;p27"/>
          <p:cNvPicPr preferRelativeResize="0"/>
          <p:nvPr/>
        </p:nvPicPr>
        <p:blipFill>
          <a:blip r:embed="rId3">
            <a:alphaModFix/>
          </a:blip>
          <a:stretch>
            <a:fillRect/>
          </a:stretch>
        </p:blipFill>
        <p:spPr>
          <a:xfrm>
            <a:off x="779400" y="1471100"/>
            <a:ext cx="2449250" cy="723900"/>
          </a:xfrm>
          <a:prstGeom prst="rect">
            <a:avLst/>
          </a:prstGeom>
          <a:noFill/>
          <a:ln>
            <a:noFill/>
          </a:ln>
        </p:spPr>
      </p:pic>
      <p:pic>
        <p:nvPicPr>
          <p:cNvPr id="236" name="Google Shape;236;p27"/>
          <p:cNvPicPr preferRelativeResize="0"/>
          <p:nvPr/>
        </p:nvPicPr>
        <p:blipFill>
          <a:blip r:embed="rId4">
            <a:alphaModFix/>
          </a:blip>
          <a:stretch>
            <a:fillRect/>
          </a:stretch>
        </p:blipFill>
        <p:spPr>
          <a:xfrm>
            <a:off x="3375613" y="1471100"/>
            <a:ext cx="2409863" cy="723900"/>
          </a:xfrm>
          <a:prstGeom prst="rect">
            <a:avLst/>
          </a:prstGeom>
          <a:noFill/>
          <a:ln>
            <a:noFill/>
          </a:ln>
        </p:spPr>
      </p:pic>
      <p:pic>
        <p:nvPicPr>
          <p:cNvPr id="237" name="Google Shape;237;p27"/>
          <p:cNvPicPr preferRelativeResize="0"/>
          <p:nvPr/>
        </p:nvPicPr>
        <p:blipFill>
          <a:blip r:embed="rId5">
            <a:alphaModFix/>
          </a:blip>
          <a:stretch>
            <a:fillRect/>
          </a:stretch>
        </p:blipFill>
        <p:spPr>
          <a:xfrm>
            <a:off x="5932450" y="1446012"/>
            <a:ext cx="2449250" cy="7740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457200" y="274638"/>
            <a:ext cx="82296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002060"/>
                </a:solidFill>
                <a:latin typeface="Cabin"/>
                <a:ea typeface="Cabin"/>
                <a:cs typeface="Cabin"/>
                <a:sym typeface="Cabin"/>
              </a:rPr>
              <a:t>System Administrator Priorities</a:t>
            </a:r>
            <a:endParaRPr b="1" sz="3600">
              <a:solidFill>
                <a:srgbClr val="002060"/>
              </a:solidFill>
              <a:latin typeface="Cabin"/>
              <a:ea typeface="Cabin"/>
              <a:cs typeface="Cabin"/>
              <a:sym typeface="Cabin"/>
            </a:endParaRPr>
          </a:p>
        </p:txBody>
      </p:sp>
      <p:sp>
        <p:nvSpPr>
          <p:cNvPr id="243" name="Google Shape;243;p28"/>
          <p:cNvSpPr/>
          <p:nvPr/>
        </p:nvSpPr>
        <p:spPr>
          <a:xfrm>
            <a:off x="457200" y="1894112"/>
            <a:ext cx="4881375" cy="498605"/>
          </a:xfrm>
          <a:prstGeom prst="rect">
            <a:avLst/>
          </a:prstGeom>
        </p:spPr>
        <p:txBody>
          <a:bodyPr>
            <a:prstTxWarp prst="textPlain"/>
          </a:bodyPr>
          <a:lstStyle/>
          <a:p>
            <a:pPr lvl="0" algn="ctr"/>
            <a:r>
              <a:rPr b="0" i="0">
                <a:ln cap="flat" cmpd="sng" w="9525">
                  <a:solidFill>
                    <a:srgbClr val="1F497D"/>
                  </a:solidFill>
                  <a:prstDash val="solid"/>
                  <a:round/>
                  <a:headEnd len="sm" w="sm" type="none"/>
                  <a:tailEnd len="sm" w="sm" type="none"/>
                </a:ln>
                <a:solidFill>
                  <a:srgbClr val="002060"/>
                </a:solidFill>
                <a:latin typeface="Montserrat;500"/>
              </a:rPr>
              <a:t>Intuitive, Customizable User Interface</a:t>
            </a:r>
          </a:p>
        </p:txBody>
      </p:sp>
      <p:sp>
        <p:nvSpPr>
          <p:cNvPr id="244" name="Google Shape;244;p28"/>
          <p:cNvSpPr/>
          <p:nvPr/>
        </p:nvSpPr>
        <p:spPr>
          <a:xfrm>
            <a:off x="457212" y="2736812"/>
            <a:ext cx="2720664" cy="420371"/>
          </a:xfrm>
          <a:prstGeom prst="rect">
            <a:avLst/>
          </a:prstGeom>
        </p:spPr>
        <p:txBody>
          <a:bodyPr>
            <a:prstTxWarp prst="textPlain"/>
          </a:bodyPr>
          <a:lstStyle/>
          <a:p>
            <a:pPr lvl="0" algn="ctr"/>
            <a:r>
              <a:rPr b="0" i="0">
                <a:ln cap="flat" cmpd="sng" w="9525">
                  <a:solidFill>
                    <a:srgbClr val="1F497D"/>
                  </a:solidFill>
                  <a:prstDash val="solid"/>
                  <a:round/>
                  <a:headEnd len="sm" w="sm" type="none"/>
                  <a:tailEnd len="sm" w="sm" type="none"/>
                </a:ln>
                <a:solidFill>
                  <a:srgbClr val="002060"/>
                </a:solidFill>
                <a:latin typeface="Montserrat;500"/>
              </a:rPr>
              <a:t>Data Validation Tools</a:t>
            </a:r>
          </a:p>
        </p:txBody>
      </p:sp>
      <p:sp>
        <p:nvSpPr>
          <p:cNvPr id="245" name="Google Shape;245;p28"/>
          <p:cNvSpPr/>
          <p:nvPr/>
        </p:nvSpPr>
        <p:spPr>
          <a:xfrm>
            <a:off x="457212" y="4594400"/>
            <a:ext cx="2279371" cy="527254"/>
          </a:xfrm>
          <a:prstGeom prst="rect">
            <a:avLst/>
          </a:prstGeom>
        </p:spPr>
        <p:txBody>
          <a:bodyPr>
            <a:prstTxWarp prst="textPlain"/>
          </a:bodyPr>
          <a:lstStyle/>
          <a:p>
            <a:pPr lvl="0" algn="ctr"/>
            <a:r>
              <a:rPr b="0" i="0">
                <a:ln cap="flat" cmpd="sng" w="9525">
                  <a:solidFill>
                    <a:srgbClr val="1F497D"/>
                  </a:solidFill>
                  <a:prstDash val="solid"/>
                  <a:round/>
                  <a:headEnd len="sm" w="sm" type="none"/>
                  <a:tailEnd len="sm" w="sm" type="none"/>
                </a:ln>
                <a:solidFill>
                  <a:srgbClr val="002060"/>
                </a:solidFill>
                <a:latin typeface="Montserrat;500"/>
              </a:rPr>
              <a:t>Conditional Logic</a:t>
            </a:r>
          </a:p>
        </p:txBody>
      </p:sp>
      <p:sp>
        <p:nvSpPr>
          <p:cNvPr id="246" name="Google Shape;246;p28"/>
          <p:cNvSpPr/>
          <p:nvPr/>
        </p:nvSpPr>
        <p:spPr>
          <a:xfrm>
            <a:off x="498612" y="3715487"/>
            <a:ext cx="3414532" cy="420371"/>
          </a:xfrm>
          <a:prstGeom prst="rect">
            <a:avLst/>
          </a:prstGeom>
        </p:spPr>
        <p:txBody>
          <a:bodyPr>
            <a:prstTxWarp prst="textPlain"/>
          </a:bodyPr>
          <a:lstStyle/>
          <a:p>
            <a:pPr lvl="0" algn="ctr"/>
            <a:r>
              <a:rPr b="0" i="0">
                <a:ln cap="flat" cmpd="sng" w="9525">
                  <a:solidFill>
                    <a:srgbClr val="1F497D"/>
                  </a:solidFill>
                  <a:prstDash val="solid"/>
                  <a:round/>
                  <a:headEnd len="sm" w="sm" type="none"/>
                  <a:tailEnd len="sm" w="sm" type="none"/>
                </a:ln>
                <a:solidFill>
                  <a:srgbClr val="002060"/>
                </a:solidFill>
                <a:latin typeface="Montserrat;500"/>
              </a:rPr>
              <a:t>Built-In Visualization Tools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pSp>
        <p:nvGrpSpPr>
          <p:cNvPr id="251" name="Google Shape;251;p29"/>
          <p:cNvGrpSpPr/>
          <p:nvPr/>
        </p:nvGrpSpPr>
        <p:grpSpPr>
          <a:xfrm>
            <a:off x="1574350" y="1525500"/>
            <a:ext cx="6014100" cy="5224400"/>
            <a:chOff x="1618950" y="1144125"/>
            <a:chExt cx="6014100" cy="3918300"/>
          </a:xfrm>
        </p:grpSpPr>
        <p:sp>
          <p:nvSpPr>
            <p:cNvPr id="252" name="Google Shape;252;p29"/>
            <p:cNvSpPr/>
            <p:nvPr/>
          </p:nvSpPr>
          <p:spPr>
            <a:xfrm>
              <a:off x="1618950" y="1144125"/>
              <a:ext cx="6014100" cy="3918300"/>
            </a:xfrm>
            <a:prstGeom prst="roundRect">
              <a:avLst>
                <a:gd fmla="val 1444" name="adj"/>
              </a:avLst>
            </a:prstGeom>
            <a:solidFill>
              <a:srgbClr val="FFFFFF"/>
            </a:solidFill>
            <a:ln>
              <a:noFill/>
            </a:ln>
            <a:effectLst>
              <a:outerShdw blurRad="190500" rotWithShape="0" algn="t" dir="5400000" dist="381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Quattrocento Sans"/>
                <a:ea typeface="Quattrocento Sans"/>
                <a:cs typeface="Quattrocento Sans"/>
                <a:sym typeface="Quattrocento Sans"/>
              </a:endParaRPr>
            </a:p>
          </p:txBody>
        </p:sp>
        <p:pic>
          <p:nvPicPr>
            <p:cNvPr id="253" name="Google Shape;253;p29"/>
            <p:cNvPicPr preferRelativeResize="0"/>
            <p:nvPr/>
          </p:nvPicPr>
          <p:blipFill>
            <a:blip r:embed="rId3">
              <a:alphaModFix/>
            </a:blip>
            <a:stretch>
              <a:fillRect/>
            </a:stretch>
          </p:blipFill>
          <p:spPr>
            <a:xfrm>
              <a:off x="3795516" y="1215302"/>
              <a:ext cx="1570335" cy="476700"/>
            </a:xfrm>
            <a:prstGeom prst="rect">
              <a:avLst/>
            </a:prstGeom>
            <a:noFill/>
            <a:ln>
              <a:noFill/>
            </a:ln>
          </p:spPr>
        </p:pic>
        <p:pic>
          <p:nvPicPr>
            <p:cNvPr id="254" name="Google Shape;254;p29"/>
            <p:cNvPicPr preferRelativeResize="0"/>
            <p:nvPr/>
          </p:nvPicPr>
          <p:blipFill>
            <a:blip r:embed="rId4">
              <a:alphaModFix/>
            </a:blip>
            <a:stretch>
              <a:fillRect/>
            </a:stretch>
          </p:blipFill>
          <p:spPr>
            <a:xfrm>
              <a:off x="1726100" y="1266036"/>
              <a:ext cx="1770900" cy="375238"/>
            </a:xfrm>
            <a:prstGeom prst="rect">
              <a:avLst/>
            </a:prstGeom>
            <a:noFill/>
            <a:ln>
              <a:noFill/>
            </a:ln>
          </p:spPr>
        </p:pic>
        <p:pic>
          <p:nvPicPr>
            <p:cNvPr id="255" name="Google Shape;255;p29"/>
            <p:cNvPicPr preferRelativeResize="0"/>
            <p:nvPr/>
          </p:nvPicPr>
          <p:blipFill>
            <a:blip r:embed="rId5">
              <a:alphaModFix/>
            </a:blip>
            <a:stretch>
              <a:fillRect/>
            </a:stretch>
          </p:blipFill>
          <p:spPr>
            <a:xfrm>
              <a:off x="5831049" y="1227450"/>
              <a:ext cx="1570325" cy="452400"/>
            </a:xfrm>
            <a:prstGeom prst="rect">
              <a:avLst/>
            </a:prstGeom>
            <a:noFill/>
            <a:ln>
              <a:noFill/>
            </a:ln>
          </p:spPr>
        </p:pic>
      </p:grpSp>
      <p:sp>
        <p:nvSpPr>
          <p:cNvPr id="256" name="Google Shape;256;p29"/>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1B1ED"/>
              </a:buClr>
              <a:buSzPts val="5400"/>
              <a:buFont typeface="Arial"/>
              <a:buNone/>
            </a:pPr>
            <a:r>
              <a:rPr b="1" lang="en-US" sz="3600">
                <a:solidFill>
                  <a:srgbClr val="002060"/>
                </a:solidFill>
                <a:latin typeface="Cabin"/>
                <a:ea typeface="Cabin"/>
                <a:cs typeface="Cabin"/>
                <a:sym typeface="Cabin"/>
              </a:rPr>
              <a:t>Vendor Costs</a:t>
            </a:r>
            <a:endParaRPr sz="3600"/>
          </a:p>
        </p:txBody>
      </p:sp>
      <p:cxnSp>
        <p:nvCxnSpPr>
          <p:cNvPr id="257" name="Google Shape;257;p29"/>
          <p:cNvCxnSpPr/>
          <p:nvPr/>
        </p:nvCxnSpPr>
        <p:spPr>
          <a:xfrm>
            <a:off x="3555488" y="1525493"/>
            <a:ext cx="0" cy="5224400"/>
          </a:xfrm>
          <a:prstGeom prst="straightConnector1">
            <a:avLst/>
          </a:prstGeom>
          <a:noFill/>
          <a:ln cap="flat" cmpd="sng" w="9525">
            <a:solidFill>
              <a:srgbClr val="F2F2F2"/>
            </a:solidFill>
            <a:prstDash val="solid"/>
            <a:round/>
            <a:headEnd len="sm" w="sm" type="none"/>
            <a:tailEnd len="sm" w="sm" type="none"/>
          </a:ln>
        </p:spPr>
      </p:cxnSp>
      <p:cxnSp>
        <p:nvCxnSpPr>
          <p:cNvPr id="258" name="Google Shape;258;p29"/>
          <p:cNvCxnSpPr/>
          <p:nvPr/>
        </p:nvCxnSpPr>
        <p:spPr>
          <a:xfrm>
            <a:off x="5598438" y="1525493"/>
            <a:ext cx="0" cy="5224400"/>
          </a:xfrm>
          <a:prstGeom prst="straightConnector1">
            <a:avLst/>
          </a:prstGeom>
          <a:noFill/>
          <a:ln cap="flat" cmpd="sng" w="9525">
            <a:solidFill>
              <a:srgbClr val="F2F2F2"/>
            </a:solidFill>
            <a:prstDash val="solid"/>
            <a:round/>
            <a:headEnd len="sm" w="sm" type="none"/>
            <a:tailEnd len="sm" w="sm" type="none"/>
          </a:ln>
        </p:spPr>
      </p:cxnSp>
      <p:sp>
        <p:nvSpPr>
          <p:cNvPr id="259" name="Google Shape;259;p29"/>
          <p:cNvSpPr/>
          <p:nvPr/>
        </p:nvSpPr>
        <p:spPr>
          <a:xfrm>
            <a:off x="1779418" y="3135056"/>
            <a:ext cx="1511400" cy="497600"/>
          </a:xfrm>
          <a:prstGeom prst="rect">
            <a:avLst/>
          </a:prstGeom>
          <a:noFill/>
          <a:ln>
            <a:noFill/>
          </a:ln>
        </p:spPr>
        <p:txBody>
          <a:bodyPr anchorCtr="0" anchor="ctr" bIns="45700" lIns="0" spcFirstLastPara="1" rIns="0" wrap="square" tIns="45700">
            <a:noAutofit/>
          </a:bodyPr>
          <a:lstStyle/>
          <a:p>
            <a:pPr indent="0" lvl="0" marL="0" marR="0" rtl="0" algn="ctr">
              <a:lnSpc>
                <a:spcPct val="110000"/>
              </a:lnSpc>
              <a:spcBef>
                <a:spcPts val="0"/>
              </a:spcBef>
              <a:spcAft>
                <a:spcPts val="0"/>
              </a:spcAft>
              <a:buNone/>
            </a:pPr>
            <a:r>
              <a:rPr lang="en-US" sz="1200">
                <a:solidFill>
                  <a:srgbClr val="7F7F7F"/>
                </a:solidFill>
                <a:latin typeface="Quattrocento Sans"/>
                <a:ea typeface="Quattrocento Sans"/>
                <a:cs typeface="Quattrocento Sans"/>
                <a:sym typeface="Quattrocento Sans"/>
              </a:rPr>
              <a:t>Cost is per user/per year</a:t>
            </a:r>
            <a:endParaRPr/>
          </a:p>
        </p:txBody>
      </p:sp>
      <p:sp>
        <p:nvSpPr>
          <p:cNvPr id="260" name="Google Shape;260;p29"/>
          <p:cNvSpPr/>
          <p:nvPr/>
        </p:nvSpPr>
        <p:spPr>
          <a:xfrm>
            <a:off x="3825467" y="3135056"/>
            <a:ext cx="1511400" cy="497600"/>
          </a:xfrm>
          <a:prstGeom prst="rect">
            <a:avLst/>
          </a:prstGeom>
          <a:noFill/>
          <a:ln>
            <a:noFill/>
          </a:ln>
        </p:spPr>
        <p:txBody>
          <a:bodyPr anchorCtr="0" anchor="ctr" bIns="45700" lIns="0" spcFirstLastPara="1" rIns="0" wrap="square" tIns="45700">
            <a:noAutofit/>
          </a:bodyPr>
          <a:lstStyle/>
          <a:p>
            <a:pPr indent="0" lvl="0" marL="0" rtl="0" algn="ctr">
              <a:lnSpc>
                <a:spcPct val="110000"/>
              </a:lnSpc>
              <a:spcBef>
                <a:spcPts val="0"/>
              </a:spcBef>
              <a:spcAft>
                <a:spcPts val="0"/>
              </a:spcAft>
              <a:buClr>
                <a:schemeClr val="dk1"/>
              </a:buClr>
              <a:buFont typeface="Arial"/>
              <a:buNone/>
            </a:pPr>
            <a:r>
              <a:rPr lang="en-US" sz="1200">
                <a:solidFill>
                  <a:srgbClr val="7F7F7F"/>
                </a:solidFill>
                <a:latin typeface="Quattrocento Sans"/>
                <a:ea typeface="Quattrocento Sans"/>
                <a:cs typeface="Quattrocento Sans"/>
                <a:sym typeface="Quattrocento Sans"/>
              </a:rPr>
              <a:t>Cost is per user/per year</a:t>
            </a:r>
            <a:endParaRPr/>
          </a:p>
        </p:txBody>
      </p:sp>
      <p:sp>
        <p:nvSpPr>
          <p:cNvPr id="261" name="Google Shape;261;p29"/>
          <p:cNvSpPr/>
          <p:nvPr/>
        </p:nvSpPr>
        <p:spPr>
          <a:xfrm>
            <a:off x="5863698" y="3135056"/>
            <a:ext cx="1511400" cy="497600"/>
          </a:xfrm>
          <a:prstGeom prst="rect">
            <a:avLst/>
          </a:prstGeom>
          <a:noFill/>
          <a:ln>
            <a:noFill/>
          </a:ln>
        </p:spPr>
        <p:txBody>
          <a:bodyPr anchorCtr="0" anchor="ctr" bIns="45700" lIns="0" spcFirstLastPara="1" rIns="0" wrap="square" tIns="45700">
            <a:noAutofit/>
          </a:bodyPr>
          <a:lstStyle/>
          <a:p>
            <a:pPr indent="0" lvl="0" marL="0" rtl="0" algn="ctr">
              <a:lnSpc>
                <a:spcPct val="110000"/>
              </a:lnSpc>
              <a:spcBef>
                <a:spcPts val="0"/>
              </a:spcBef>
              <a:spcAft>
                <a:spcPts val="0"/>
              </a:spcAft>
              <a:buClr>
                <a:schemeClr val="dk1"/>
              </a:buClr>
              <a:buFont typeface="Arial"/>
              <a:buNone/>
            </a:pPr>
            <a:r>
              <a:rPr lang="en-US" sz="1200">
                <a:solidFill>
                  <a:srgbClr val="7F7F7F"/>
                </a:solidFill>
                <a:latin typeface="Quattrocento Sans"/>
                <a:ea typeface="Quattrocento Sans"/>
                <a:cs typeface="Quattrocento Sans"/>
                <a:sym typeface="Quattrocento Sans"/>
              </a:rPr>
              <a:t>Cost is per user/per year</a:t>
            </a:r>
            <a:endParaRPr/>
          </a:p>
        </p:txBody>
      </p:sp>
      <p:sp>
        <p:nvSpPr>
          <p:cNvPr id="262" name="Google Shape;262;p29"/>
          <p:cNvSpPr/>
          <p:nvPr/>
        </p:nvSpPr>
        <p:spPr>
          <a:xfrm>
            <a:off x="2176695" y="3762939"/>
            <a:ext cx="717300" cy="46400"/>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Quattrocento Sans"/>
              <a:ea typeface="Quattrocento Sans"/>
              <a:cs typeface="Quattrocento Sans"/>
              <a:sym typeface="Quattrocento Sans"/>
            </a:endParaRPr>
          </a:p>
        </p:txBody>
      </p:sp>
      <p:sp>
        <p:nvSpPr>
          <p:cNvPr id="263" name="Google Shape;263;p29"/>
          <p:cNvSpPr/>
          <p:nvPr/>
        </p:nvSpPr>
        <p:spPr>
          <a:xfrm>
            <a:off x="3601125" y="4099110"/>
            <a:ext cx="1412700" cy="635700"/>
          </a:xfrm>
          <a:prstGeom prst="rect">
            <a:avLst/>
          </a:prstGeom>
          <a:noFill/>
          <a:ln>
            <a:noFill/>
          </a:ln>
        </p:spPr>
        <p:txBody>
          <a:bodyPr anchorCtr="0" anchor="ctr" bIns="45700" lIns="0" spcFirstLastPara="1" rIns="0" wrap="square" tIns="45700">
            <a:noAutofit/>
          </a:bodyPr>
          <a:lstStyle/>
          <a:p>
            <a:pPr indent="-171450" lvl="0" marL="171450" marR="0" rtl="0" algn="l">
              <a:lnSpc>
                <a:spcPct val="90000"/>
              </a:lnSpc>
              <a:spcBef>
                <a:spcPts val="0"/>
              </a:spcBef>
              <a:spcAft>
                <a:spcPts val="0"/>
              </a:spcAft>
              <a:buClr>
                <a:srgbClr val="595959"/>
              </a:buClr>
              <a:buSzPts val="1200"/>
              <a:buFont typeface="Quattrocento Sans"/>
              <a:buChar char="•"/>
            </a:pPr>
            <a:r>
              <a:rPr lang="en-US" sz="1200">
                <a:solidFill>
                  <a:srgbClr val="595959"/>
                </a:solidFill>
                <a:latin typeface="Quattrocento Sans"/>
                <a:ea typeface="Quattrocento Sans"/>
                <a:cs typeface="Quattrocento Sans"/>
                <a:sym typeface="Quattrocento Sans"/>
              </a:rPr>
              <a:t>$120 Cost per new agency/per year</a:t>
            </a:r>
            <a:endParaRPr sz="1200">
              <a:solidFill>
                <a:srgbClr val="595959"/>
              </a:solidFill>
              <a:latin typeface="Quattrocento Sans"/>
              <a:ea typeface="Quattrocento Sans"/>
              <a:cs typeface="Quattrocento Sans"/>
              <a:sym typeface="Quattrocento Sans"/>
            </a:endParaRPr>
          </a:p>
        </p:txBody>
      </p:sp>
      <p:sp>
        <p:nvSpPr>
          <p:cNvPr id="264" name="Google Shape;264;p29"/>
          <p:cNvSpPr/>
          <p:nvPr/>
        </p:nvSpPr>
        <p:spPr>
          <a:xfrm>
            <a:off x="4222744" y="3762939"/>
            <a:ext cx="717300" cy="46400"/>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Quattrocento Sans"/>
              <a:ea typeface="Quattrocento Sans"/>
              <a:cs typeface="Quattrocento Sans"/>
              <a:sym typeface="Quattrocento Sans"/>
            </a:endParaRPr>
          </a:p>
        </p:txBody>
      </p:sp>
      <p:sp>
        <p:nvSpPr>
          <p:cNvPr id="265" name="Google Shape;265;p29"/>
          <p:cNvSpPr/>
          <p:nvPr/>
        </p:nvSpPr>
        <p:spPr>
          <a:xfrm>
            <a:off x="6260974" y="3762939"/>
            <a:ext cx="717300" cy="46400"/>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Quattrocento Sans"/>
              <a:ea typeface="Quattrocento Sans"/>
              <a:cs typeface="Quattrocento Sans"/>
              <a:sym typeface="Quattrocento Sans"/>
            </a:endParaRPr>
          </a:p>
        </p:txBody>
      </p:sp>
      <p:sp>
        <p:nvSpPr>
          <p:cNvPr id="266" name="Google Shape;266;p29"/>
          <p:cNvSpPr txBox="1"/>
          <p:nvPr/>
        </p:nvSpPr>
        <p:spPr>
          <a:xfrm>
            <a:off x="1521600" y="2225437"/>
            <a:ext cx="2027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accent6"/>
                </a:solidFill>
                <a:latin typeface="Open Sans"/>
                <a:ea typeface="Open Sans"/>
                <a:cs typeface="Open Sans"/>
                <a:sym typeface="Open Sans"/>
              </a:rPr>
              <a:t>$</a:t>
            </a:r>
            <a:r>
              <a:rPr b="1" lang="en-US" sz="4000">
                <a:solidFill>
                  <a:schemeClr val="accent6"/>
                </a:solidFill>
                <a:latin typeface="Open Sans"/>
                <a:ea typeface="Open Sans"/>
                <a:cs typeface="Open Sans"/>
                <a:sym typeface="Open Sans"/>
              </a:rPr>
              <a:t>300</a:t>
            </a:r>
            <a:endParaRPr b="1" sz="4000">
              <a:solidFill>
                <a:schemeClr val="accent6"/>
              </a:solidFill>
              <a:latin typeface="Open Sans"/>
              <a:ea typeface="Open Sans"/>
              <a:cs typeface="Open Sans"/>
              <a:sym typeface="Open Sans"/>
            </a:endParaRPr>
          </a:p>
        </p:txBody>
      </p:sp>
      <p:sp>
        <p:nvSpPr>
          <p:cNvPr id="267" name="Google Shape;267;p29"/>
          <p:cNvSpPr txBox="1"/>
          <p:nvPr/>
        </p:nvSpPr>
        <p:spPr>
          <a:xfrm>
            <a:off x="3567649" y="2225437"/>
            <a:ext cx="2027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6"/>
                </a:solidFill>
                <a:latin typeface="Open Sans"/>
                <a:ea typeface="Open Sans"/>
                <a:cs typeface="Open Sans"/>
                <a:sym typeface="Open Sans"/>
              </a:rPr>
              <a:t>$</a:t>
            </a:r>
            <a:r>
              <a:rPr b="1" lang="en-US" sz="4000">
                <a:solidFill>
                  <a:schemeClr val="accent6"/>
                </a:solidFill>
                <a:latin typeface="Open Sans"/>
                <a:ea typeface="Open Sans"/>
                <a:cs typeface="Open Sans"/>
                <a:sym typeface="Open Sans"/>
              </a:rPr>
              <a:t>420</a:t>
            </a:r>
            <a:endParaRPr b="1" sz="1800">
              <a:solidFill>
                <a:schemeClr val="accent6"/>
              </a:solidFill>
              <a:latin typeface="Open Sans"/>
              <a:ea typeface="Open Sans"/>
              <a:cs typeface="Open Sans"/>
              <a:sym typeface="Open Sans"/>
            </a:endParaRPr>
          </a:p>
        </p:txBody>
      </p:sp>
      <p:sp>
        <p:nvSpPr>
          <p:cNvPr id="268" name="Google Shape;268;p29"/>
          <p:cNvSpPr txBox="1"/>
          <p:nvPr/>
        </p:nvSpPr>
        <p:spPr>
          <a:xfrm>
            <a:off x="5605879" y="2225437"/>
            <a:ext cx="2027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6"/>
                </a:solidFill>
                <a:latin typeface="Open Sans"/>
                <a:ea typeface="Open Sans"/>
                <a:cs typeface="Open Sans"/>
                <a:sym typeface="Open Sans"/>
              </a:rPr>
              <a:t>$</a:t>
            </a:r>
            <a:r>
              <a:rPr b="1" lang="en-US" sz="4000">
                <a:solidFill>
                  <a:schemeClr val="accent6"/>
                </a:solidFill>
                <a:latin typeface="Open Sans"/>
                <a:ea typeface="Open Sans"/>
                <a:cs typeface="Open Sans"/>
                <a:sym typeface="Open Sans"/>
              </a:rPr>
              <a:t>300</a:t>
            </a:r>
            <a:endParaRPr b="1" sz="1800">
              <a:solidFill>
                <a:schemeClr val="accent6"/>
              </a:solidFill>
              <a:latin typeface="Open Sans"/>
              <a:ea typeface="Open Sans"/>
              <a:cs typeface="Open Sans"/>
              <a:sym typeface="Open Sans"/>
            </a:endParaRPr>
          </a:p>
        </p:txBody>
      </p:sp>
      <p:sp>
        <p:nvSpPr>
          <p:cNvPr id="269" name="Google Shape;269;p29"/>
          <p:cNvSpPr/>
          <p:nvPr/>
        </p:nvSpPr>
        <p:spPr>
          <a:xfrm>
            <a:off x="5860025" y="5722200"/>
            <a:ext cx="1412700" cy="492400"/>
          </a:xfrm>
          <a:prstGeom prst="rect">
            <a:avLst/>
          </a:prstGeom>
          <a:no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595959"/>
                </a:solidFill>
                <a:latin typeface="Quattrocento Sans"/>
                <a:ea typeface="Quattrocento Sans"/>
                <a:cs typeface="Quattrocento Sans"/>
                <a:sym typeface="Quattrocento Sans"/>
              </a:rPr>
              <a:t>Up front cost</a:t>
            </a:r>
            <a:endParaRPr/>
          </a:p>
        </p:txBody>
      </p:sp>
      <p:sp>
        <p:nvSpPr>
          <p:cNvPr id="270" name="Google Shape;270;p29"/>
          <p:cNvSpPr/>
          <p:nvPr/>
        </p:nvSpPr>
        <p:spPr>
          <a:xfrm>
            <a:off x="5594750" y="4140633"/>
            <a:ext cx="1770900" cy="635600"/>
          </a:xfrm>
          <a:prstGeom prst="rect">
            <a:avLst/>
          </a:prstGeom>
          <a:noFill/>
          <a:ln>
            <a:noFill/>
          </a:ln>
        </p:spPr>
        <p:txBody>
          <a:bodyPr anchorCtr="0" anchor="ctr" bIns="45700" lIns="0" spcFirstLastPara="1" rIns="0" wrap="square" tIns="45700">
            <a:noAutofit/>
          </a:bodyPr>
          <a:lstStyle/>
          <a:p>
            <a:pPr indent="-171450" lvl="0" marL="171450" marR="0" rtl="0" algn="l">
              <a:lnSpc>
                <a:spcPct val="90000"/>
              </a:lnSpc>
              <a:spcBef>
                <a:spcPts val="0"/>
              </a:spcBef>
              <a:spcAft>
                <a:spcPts val="0"/>
              </a:spcAft>
              <a:buClr>
                <a:srgbClr val="595959"/>
              </a:buClr>
              <a:buSzPts val="1200"/>
              <a:buFont typeface="Quattrocento Sans"/>
              <a:buChar char="•"/>
            </a:pPr>
            <a:r>
              <a:rPr lang="en-US" sz="1200">
                <a:solidFill>
                  <a:srgbClr val="7F7F7F"/>
                </a:solidFill>
                <a:latin typeface="Quattrocento Sans"/>
                <a:ea typeface="Quattrocento Sans"/>
                <a:cs typeface="Quattrocento Sans"/>
                <a:sym typeface="Quattrocento Sans"/>
              </a:rPr>
              <a:t>$2340 </a:t>
            </a:r>
            <a:r>
              <a:rPr lang="en-US" sz="1200">
                <a:solidFill>
                  <a:srgbClr val="7F7F7F"/>
                </a:solidFill>
                <a:latin typeface="Quattrocento Sans"/>
                <a:ea typeface="Quattrocento Sans"/>
                <a:cs typeface="Quattrocento Sans"/>
                <a:sym typeface="Quattrocento Sans"/>
              </a:rPr>
              <a:t>Cost per </a:t>
            </a:r>
            <a:r>
              <a:rPr lang="en-US" sz="1200">
                <a:solidFill>
                  <a:srgbClr val="7F7F7F"/>
                </a:solidFill>
                <a:latin typeface="Quattrocento Sans"/>
                <a:ea typeface="Quattrocento Sans"/>
                <a:cs typeface="Quattrocento Sans"/>
                <a:sym typeface="Quattrocento Sans"/>
              </a:rPr>
              <a:t>system</a:t>
            </a:r>
            <a:r>
              <a:rPr lang="en-US" sz="1200">
                <a:solidFill>
                  <a:srgbClr val="7F7F7F"/>
                </a:solidFill>
                <a:latin typeface="Quattrocento Sans"/>
                <a:ea typeface="Quattrocento Sans"/>
                <a:cs typeface="Quattrocento Sans"/>
                <a:sym typeface="Quattrocento Sans"/>
              </a:rPr>
              <a:t> administrator/per </a:t>
            </a:r>
            <a:r>
              <a:rPr lang="en-US" sz="1200">
                <a:solidFill>
                  <a:srgbClr val="595959"/>
                </a:solidFill>
                <a:latin typeface="Quattrocento Sans"/>
                <a:ea typeface="Quattrocento Sans"/>
                <a:cs typeface="Quattrocento Sans"/>
                <a:sym typeface="Quattrocento Sans"/>
              </a:rPr>
              <a:t>year</a:t>
            </a:r>
            <a:endParaRPr/>
          </a:p>
        </p:txBody>
      </p:sp>
      <p:sp>
        <p:nvSpPr>
          <p:cNvPr id="271" name="Google Shape;271;p29"/>
          <p:cNvSpPr txBox="1"/>
          <p:nvPr/>
        </p:nvSpPr>
        <p:spPr>
          <a:xfrm>
            <a:off x="1574025" y="5024604"/>
            <a:ext cx="20271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accent6"/>
                </a:solidFill>
                <a:latin typeface="Open Sans"/>
                <a:ea typeface="Open Sans"/>
                <a:cs typeface="Open Sans"/>
                <a:sym typeface="Open Sans"/>
              </a:rPr>
              <a:t>$</a:t>
            </a:r>
            <a:r>
              <a:rPr b="1" lang="en-US" sz="2800">
                <a:solidFill>
                  <a:schemeClr val="accent6"/>
                </a:solidFill>
                <a:latin typeface="Open Sans"/>
                <a:ea typeface="Open Sans"/>
                <a:cs typeface="Open Sans"/>
                <a:sym typeface="Open Sans"/>
              </a:rPr>
              <a:t>343,725</a:t>
            </a:r>
            <a:endParaRPr b="1" sz="2800">
              <a:solidFill>
                <a:schemeClr val="accent6"/>
              </a:solidFill>
              <a:latin typeface="Open Sans"/>
              <a:ea typeface="Open Sans"/>
              <a:cs typeface="Open Sans"/>
              <a:sym typeface="Open Sans"/>
            </a:endParaRPr>
          </a:p>
        </p:txBody>
      </p:sp>
      <p:sp>
        <p:nvSpPr>
          <p:cNvPr id="272" name="Google Shape;272;p29"/>
          <p:cNvSpPr txBox="1"/>
          <p:nvPr/>
        </p:nvSpPr>
        <p:spPr>
          <a:xfrm>
            <a:off x="3567850" y="5024587"/>
            <a:ext cx="2027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2400">
                <a:solidFill>
                  <a:schemeClr val="accent6"/>
                </a:solidFill>
                <a:latin typeface="Open Sans"/>
                <a:ea typeface="Open Sans"/>
                <a:cs typeface="Open Sans"/>
                <a:sym typeface="Open Sans"/>
              </a:rPr>
              <a:t>$</a:t>
            </a:r>
            <a:r>
              <a:rPr b="1" lang="en-US" sz="2800">
                <a:solidFill>
                  <a:schemeClr val="accent6"/>
                </a:solidFill>
                <a:latin typeface="Open Sans"/>
                <a:ea typeface="Open Sans"/>
                <a:cs typeface="Open Sans"/>
                <a:sym typeface="Open Sans"/>
              </a:rPr>
              <a:t>60,000</a:t>
            </a:r>
            <a:endParaRPr b="1" sz="4000">
              <a:solidFill>
                <a:schemeClr val="accent6"/>
              </a:solidFill>
              <a:latin typeface="Open Sans"/>
              <a:ea typeface="Open Sans"/>
              <a:cs typeface="Open Sans"/>
              <a:sym typeface="Open Sans"/>
            </a:endParaRPr>
          </a:p>
        </p:txBody>
      </p:sp>
      <p:sp>
        <p:nvSpPr>
          <p:cNvPr id="273" name="Google Shape;273;p29"/>
          <p:cNvSpPr txBox="1"/>
          <p:nvPr/>
        </p:nvSpPr>
        <p:spPr>
          <a:xfrm>
            <a:off x="5552825" y="5024604"/>
            <a:ext cx="2027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2400">
                <a:solidFill>
                  <a:schemeClr val="accent6"/>
                </a:solidFill>
                <a:latin typeface="Open Sans"/>
                <a:ea typeface="Open Sans"/>
                <a:cs typeface="Open Sans"/>
                <a:sym typeface="Open Sans"/>
              </a:rPr>
              <a:t>$</a:t>
            </a:r>
            <a:r>
              <a:rPr b="1" lang="en-US" sz="2800">
                <a:solidFill>
                  <a:schemeClr val="accent6"/>
                </a:solidFill>
                <a:latin typeface="Open Sans"/>
                <a:ea typeface="Open Sans"/>
                <a:cs typeface="Open Sans"/>
                <a:sym typeface="Open Sans"/>
              </a:rPr>
              <a:t>117,700</a:t>
            </a:r>
            <a:endParaRPr b="1" sz="4000">
              <a:solidFill>
                <a:schemeClr val="accent6"/>
              </a:solidFill>
              <a:latin typeface="Open Sans"/>
              <a:ea typeface="Open Sans"/>
              <a:cs typeface="Open Sans"/>
              <a:sym typeface="Open Sans"/>
            </a:endParaRPr>
          </a:p>
        </p:txBody>
      </p:sp>
      <p:sp>
        <p:nvSpPr>
          <p:cNvPr id="274" name="Google Shape;274;p29"/>
          <p:cNvSpPr/>
          <p:nvPr/>
        </p:nvSpPr>
        <p:spPr>
          <a:xfrm>
            <a:off x="3870625" y="5722200"/>
            <a:ext cx="1412700" cy="492400"/>
          </a:xfrm>
          <a:prstGeom prst="rect">
            <a:avLst/>
          </a:prstGeom>
          <a:no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595959"/>
                </a:solidFill>
                <a:latin typeface="Quattrocento Sans"/>
                <a:ea typeface="Quattrocento Sans"/>
                <a:cs typeface="Quattrocento Sans"/>
                <a:sym typeface="Quattrocento Sans"/>
              </a:rPr>
              <a:t>Up front cost</a:t>
            </a:r>
            <a:endParaRPr/>
          </a:p>
        </p:txBody>
      </p:sp>
      <p:sp>
        <p:nvSpPr>
          <p:cNvPr id="275" name="Google Shape;275;p29"/>
          <p:cNvSpPr/>
          <p:nvPr/>
        </p:nvSpPr>
        <p:spPr>
          <a:xfrm>
            <a:off x="1881225" y="5722200"/>
            <a:ext cx="1412700" cy="492400"/>
          </a:xfrm>
          <a:prstGeom prst="rect">
            <a:avLst/>
          </a:prstGeom>
          <a:no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595959"/>
                </a:solidFill>
                <a:latin typeface="Quattrocento Sans"/>
                <a:ea typeface="Quattrocento Sans"/>
                <a:cs typeface="Quattrocento Sans"/>
                <a:sym typeface="Quattrocento Sans"/>
              </a:rPr>
              <a:t>Up front cost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462175" y="533100"/>
            <a:ext cx="8656500" cy="1546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81" name="Google Shape;281;p30"/>
          <p:cNvSpPr txBox="1"/>
          <p:nvPr>
            <p:ph idx="1" type="body"/>
          </p:nvPr>
        </p:nvSpPr>
        <p:spPr>
          <a:xfrm>
            <a:off x="784700" y="1856567"/>
            <a:ext cx="7524300" cy="267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For More RFP Information Visit:</a:t>
            </a:r>
            <a:endParaRPr sz="3500"/>
          </a:p>
          <a:p>
            <a:pPr indent="0" lvl="0" marL="342900" rtl="0" algn="ctr">
              <a:lnSpc>
                <a:spcPct val="90000"/>
              </a:lnSpc>
              <a:spcBef>
                <a:spcPts val="640"/>
              </a:spcBef>
              <a:spcAft>
                <a:spcPts val="0"/>
              </a:spcAft>
              <a:buNone/>
            </a:pPr>
            <a:r>
              <a:rPr lang="en-US" sz="3500" u="sng">
                <a:solidFill>
                  <a:schemeClr val="hlink"/>
                </a:solidFill>
                <a:hlinkClick r:id="rId3"/>
              </a:rPr>
              <a:t>https://hsncfl.org/funding</a:t>
            </a:r>
            <a:endParaRPr sz="3500"/>
          </a:p>
          <a:p>
            <a:pPr indent="0" lvl="0" marL="342900" rtl="0" algn="ctr">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1"/>
          <p:cNvSpPr txBox="1"/>
          <p:nvPr>
            <p:ph type="title"/>
          </p:nvPr>
        </p:nvSpPr>
        <p:spPr>
          <a:xfrm>
            <a:off x="457200" y="274638"/>
            <a:ext cx="82296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002060"/>
                </a:solidFill>
                <a:latin typeface="Cabin"/>
                <a:ea typeface="Cabin"/>
                <a:cs typeface="Cabin"/>
                <a:sym typeface="Cabin"/>
              </a:rPr>
              <a:t>Vendor Recommendation</a:t>
            </a:r>
            <a:endParaRPr/>
          </a:p>
        </p:txBody>
      </p:sp>
      <p:sp>
        <p:nvSpPr>
          <p:cNvPr id="287" name="Google Shape;287;p31"/>
          <p:cNvSpPr txBox="1"/>
          <p:nvPr>
            <p:ph idx="1" type="body"/>
          </p:nvPr>
        </p:nvSpPr>
        <p:spPr>
          <a:xfrm>
            <a:off x="457200" y="1660500"/>
            <a:ext cx="4402800" cy="3955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3600"/>
              <a:t>Eccovia</a:t>
            </a:r>
            <a:endParaRPr b="1" sz="3600"/>
          </a:p>
          <a:p>
            <a:pPr indent="0" lvl="0" marL="0" rtl="0" algn="l">
              <a:spcBef>
                <a:spcPts val="360"/>
              </a:spcBef>
              <a:spcAft>
                <a:spcPts val="0"/>
              </a:spcAft>
              <a:buNone/>
            </a:pPr>
            <a:r>
              <a:rPr lang="en-US" sz="2200"/>
              <a:t>After thoughtful consideration of the data, financial impact and functionality demonstrated, we would like to move forward with recommendations to the HSN Board. </a:t>
            </a:r>
            <a:endParaRPr sz="2200"/>
          </a:p>
          <a:p>
            <a:pPr indent="0" lvl="0" marL="0" rtl="0" algn="l">
              <a:spcBef>
                <a:spcPts val="360"/>
              </a:spcBef>
              <a:spcAft>
                <a:spcPts val="0"/>
              </a:spcAft>
              <a:buNone/>
            </a:pPr>
            <a:r>
              <a:rPr lang="en-US" sz="2200"/>
              <a:t>We, the HMIS Lead Team are recommending Eccovia’s ClientTrack as the future HMIS software vendor for COC FL-507.</a:t>
            </a:r>
            <a:endParaRPr sz="2200"/>
          </a:p>
          <a:p>
            <a:pPr indent="0" lvl="0" marL="0" rtl="0" algn="l">
              <a:spcBef>
                <a:spcPts val="360"/>
              </a:spcBef>
              <a:spcAft>
                <a:spcPts val="0"/>
              </a:spcAft>
              <a:buNone/>
            </a:pPr>
            <a:r>
              <a:t/>
            </a:r>
            <a:endParaRPr/>
          </a:p>
        </p:txBody>
      </p:sp>
      <p:pic>
        <p:nvPicPr>
          <p:cNvPr id="288" name="Google Shape;288;p31"/>
          <p:cNvPicPr preferRelativeResize="0"/>
          <p:nvPr/>
        </p:nvPicPr>
        <p:blipFill>
          <a:blip r:embed="rId3">
            <a:alphaModFix/>
          </a:blip>
          <a:stretch>
            <a:fillRect/>
          </a:stretch>
        </p:blipFill>
        <p:spPr>
          <a:xfrm>
            <a:off x="4987900" y="3134325"/>
            <a:ext cx="3525200" cy="134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68" name="Google Shape;68;p14"/>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HMIS Advisory Committee Purpose</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HMIS Mission Statement</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Nomination for Official Committee Members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Latoya Sheffield</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Charter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Request for Proposal (RFP) Presentation</a:t>
            </a:r>
            <a:endParaRPr b="1" sz="1600">
              <a:solidFill>
                <a:schemeClr val="dk1"/>
              </a:solidFill>
            </a:endParaRPr>
          </a:p>
          <a:p>
            <a:pPr indent="-330200" lvl="0" marL="342900" marR="0" rtl="0" algn="l">
              <a:lnSpc>
                <a:spcPct val="150000"/>
              </a:lnSpc>
              <a:spcBef>
                <a:spcPts val="0"/>
              </a:spcBef>
              <a:spcAft>
                <a:spcPts val="0"/>
              </a:spcAft>
              <a:buSzPts val="1600"/>
              <a:buChar char="●"/>
            </a:pPr>
            <a:r>
              <a:rPr b="1" lang="en-US" sz="1600">
                <a:solidFill>
                  <a:schemeClr val="dk1"/>
                </a:solidFill>
              </a:rPr>
              <a:t>Data Quality Plan (DQP)</a:t>
            </a:r>
            <a:endParaRPr b="1" sz="13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0" lvl="0" marL="342900" rtl="0" algn="l">
              <a:lnSpc>
                <a:spcPct val="150000"/>
              </a:lnSpc>
              <a:spcBef>
                <a:spcPts val="640"/>
              </a:spcBef>
              <a:spcAft>
                <a:spcPts val="0"/>
              </a:spcAft>
              <a:buNone/>
            </a:pPr>
            <a:r>
              <a:t/>
            </a:r>
            <a:endParaRPr b="1" sz="1600">
              <a:solidFill>
                <a:schemeClr val="dk1"/>
              </a:solidFill>
            </a:endParaRPr>
          </a:p>
          <a:p>
            <a:pPr indent="0" lvl="0" marL="0" rtl="0" algn="l">
              <a:lnSpc>
                <a:spcPct val="150000"/>
              </a:lnSpc>
              <a:spcBef>
                <a:spcPts val="640"/>
              </a:spcBef>
              <a:spcAft>
                <a:spcPts val="0"/>
              </a:spcAft>
              <a:buNone/>
            </a:pPr>
            <a:r>
              <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Data Quality Plan (DQP) </a:t>
            </a:r>
            <a:endParaRPr/>
          </a:p>
        </p:txBody>
      </p:sp>
      <p:sp>
        <p:nvSpPr>
          <p:cNvPr id="294" name="Google Shape;294;p32"/>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Process for FY 21-22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is the Data Quality Plan?</a:t>
            </a:r>
            <a:endParaRPr b="1" sz="3600">
              <a:solidFill>
                <a:srgbClr val="002060"/>
              </a:solidFill>
              <a:latin typeface="Cabin"/>
              <a:ea typeface="Cabin"/>
              <a:cs typeface="Cabin"/>
              <a:sym typeface="Cabin"/>
            </a:endParaRPr>
          </a:p>
        </p:txBody>
      </p:sp>
      <p:sp>
        <p:nvSpPr>
          <p:cNvPr id="300" name="Google Shape;300;p3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SzPts val="2400"/>
              <a:buChar char="●"/>
            </a:pPr>
            <a:r>
              <a:rPr lang="en-US" sz="2000"/>
              <a:t>Each year the HMIS Lead Agency along with the CoC and key stakeholders reviews and approves the Data Quality Plan (DQP)</a:t>
            </a:r>
            <a:endParaRPr sz="2000"/>
          </a:p>
          <a:p>
            <a:pPr indent="-355600" lvl="0" marL="457200" rtl="0" algn="l">
              <a:spcBef>
                <a:spcPts val="0"/>
              </a:spcBef>
              <a:spcAft>
                <a:spcPts val="0"/>
              </a:spcAft>
              <a:buSzPts val="2000"/>
              <a:buChar char="●"/>
            </a:pPr>
            <a:r>
              <a:rPr lang="en-US" sz="2000"/>
              <a:t>The DQP outlines expectations and processes that support high data quality</a:t>
            </a:r>
            <a:endParaRPr sz="2000"/>
          </a:p>
          <a:p>
            <a:pPr indent="-355600" lvl="2" marL="1371600" rtl="0" algn="l">
              <a:spcBef>
                <a:spcPts val="0"/>
              </a:spcBef>
              <a:spcAft>
                <a:spcPts val="0"/>
              </a:spcAft>
              <a:buSzPts val="2000"/>
              <a:buChar char="■"/>
            </a:pPr>
            <a:r>
              <a:rPr lang="en-US" sz="2000"/>
              <a:t>HMIS data is used to inform CoC, local stakeholders, etc</a:t>
            </a:r>
            <a:endParaRPr sz="2000"/>
          </a:p>
          <a:p>
            <a:pPr indent="-355600" lvl="2" marL="1371600" rtl="0" algn="l">
              <a:spcBef>
                <a:spcPts val="0"/>
              </a:spcBef>
              <a:spcAft>
                <a:spcPts val="0"/>
              </a:spcAft>
              <a:buSzPts val="2000"/>
              <a:buChar char="■"/>
            </a:pPr>
            <a:r>
              <a:rPr lang="en-US" sz="2000"/>
              <a:t>High data quality is imperative to the mission of ending homelessness</a:t>
            </a:r>
            <a:endParaRPr sz="2000"/>
          </a:p>
          <a:p>
            <a:pPr indent="0" lvl="0" marL="1371600" rtl="0" algn="l">
              <a:spcBef>
                <a:spcPts val="360"/>
              </a:spcBef>
              <a:spcAft>
                <a:spcPts val="0"/>
              </a:spcAft>
              <a:buNone/>
            </a:pPr>
            <a:r>
              <a:t/>
            </a:r>
            <a:endParaRPr sz="2000"/>
          </a:p>
          <a:p>
            <a:pPr indent="-381000" lvl="0" marL="457200" rtl="0" algn="l">
              <a:spcBef>
                <a:spcPts val="360"/>
              </a:spcBef>
              <a:spcAft>
                <a:spcPts val="0"/>
              </a:spcAft>
              <a:buSzPts val="2400"/>
              <a:buChar char="●"/>
            </a:pPr>
            <a:r>
              <a:rPr lang="en-US" sz="2000"/>
              <a:t>The DQP outlines the steps which will be taken to ensure that data quality meets the standards (benchmarks) we set for the fiscal year</a:t>
            </a:r>
            <a:endParaRPr sz="2000"/>
          </a:p>
          <a:p>
            <a:pPr indent="-368300" lvl="1" marL="914400" rtl="0" algn="l">
              <a:spcBef>
                <a:spcPts val="0"/>
              </a:spcBef>
              <a:spcAft>
                <a:spcPts val="0"/>
              </a:spcAft>
              <a:buSzPts val="2200"/>
              <a:buChar char="○"/>
            </a:pPr>
            <a:r>
              <a:rPr lang="en-US" sz="1800"/>
              <a:t>The data in HMIS is reviewed:</a:t>
            </a:r>
            <a:endParaRPr sz="1800"/>
          </a:p>
          <a:p>
            <a:pPr indent="-368300" lvl="2" marL="1371600" rtl="0" algn="l">
              <a:spcBef>
                <a:spcPts val="0"/>
              </a:spcBef>
              <a:spcAft>
                <a:spcPts val="0"/>
              </a:spcAft>
              <a:buSzPts val="2200"/>
              <a:buChar char="■"/>
            </a:pPr>
            <a:r>
              <a:rPr lang="en-US" sz="1800"/>
              <a:t>Monthly</a:t>
            </a:r>
            <a:endParaRPr sz="1800"/>
          </a:p>
          <a:p>
            <a:pPr indent="-368300" lvl="2" marL="1371600" rtl="0" algn="l">
              <a:spcBef>
                <a:spcPts val="0"/>
              </a:spcBef>
              <a:spcAft>
                <a:spcPts val="0"/>
              </a:spcAft>
              <a:buSzPts val="2200"/>
              <a:buChar char="■"/>
            </a:pPr>
            <a:r>
              <a:rPr lang="en-US" sz="1800"/>
              <a:t>On a project level basis</a:t>
            </a:r>
            <a:endParaRPr sz="1800"/>
          </a:p>
          <a:p>
            <a:pPr indent="-368300" lvl="2" marL="1371600" rtl="0" algn="l">
              <a:spcBef>
                <a:spcPts val="0"/>
              </a:spcBef>
              <a:spcAft>
                <a:spcPts val="0"/>
              </a:spcAft>
              <a:buSzPts val="2200"/>
              <a:buChar char="■"/>
            </a:pPr>
            <a:r>
              <a:rPr lang="en-US" sz="1800"/>
              <a:t>With benchmarks set by project type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457200" rtl="0" algn="ctr">
              <a:spcBef>
                <a:spcPts val="360"/>
              </a:spcBef>
              <a:spcAft>
                <a:spcPts val="0"/>
              </a:spcAft>
              <a:buClr>
                <a:schemeClr val="dk1"/>
              </a:buClr>
              <a:buSzPts val="1100"/>
              <a:buFont typeface="Arial"/>
              <a:buNone/>
            </a:pPr>
            <a:r>
              <a:rPr b="1" lang="en-US" sz="3600">
                <a:solidFill>
                  <a:srgbClr val="002060"/>
                </a:solidFill>
                <a:latin typeface="Cabin"/>
                <a:ea typeface="Cabin"/>
                <a:cs typeface="Cabin"/>
                <a:sym typeface="Cabin"/>
              </a:rPr>
              <a:t>Primary Indicators of Data Quality</a:t>
            </a:r>
            <a:endParaRPr b="1" sz="3600">
              <a:solidFill>
                <a:srgbClr val="002060"/>
              </a:solidFill>
              <a:latin typeface="Cabin"/>
              <a:ea typeface="Cabin"/>
              <a:cs typeface="Cabin"/>
              <a:sym typeface="Cabin"/>
            </a:endParaRPr>
          </a:p>
        </p:txBody>
      </p:sp>
      <p:sp>
        <p:nvSpPr>
          <p:cNvPr id="306" name="Google Shape;306;p34"/>
          <p:cNvSpPr txBox="1"/>
          <p:nvPr>
            <p:ph idx="1" type="body"/>
          </p:nvPr>
        </p:nvSpPr>
        <p:spPr>
          <a:xfrm>
            <a:off x="457201" y="1362500"/>
            <a:ext cx="8229600" cy="5322300"/>
          </a:xfrm>
          <a:prstGeom prst="rect">
            <a:avLst/>
          </a:prstGeom>
        </p:spPr>
        <p:txBody>
          <a:bodyPr anchorCtr="0" anchor="t" bIns="45700" lIns="91425" spcFirstLastPara="1" rIns="91425" wrap="square" tIns="45700">
            <a:noAutofit/>
          </a:bodyPr>
          <a:lstStyle/>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sz="1800"/>
          </a:p>
        </p:txBody>
      </p:sp>
      <p:grpSp>
        <p:nvGrpSpPr>
          <p:cNvPr id="307" name="Google Shape;307;p34"/>
          <p:cNvGrpSpPr/>
          <p:nvPr/>
        </p:nvGrpSpPr>
        <p:grpSpPr>
          <a:xfrm>
            <a:off x="102975" y="2208893"/>
            <a:ext cx="2726700" cy="4095466"/>
            <a:chOff x="0" y="1189989"/>
            <a:chExt cx="2726700" cy="3482836"/>
          </a:xfrm>
        </p:grpSpPr>
        <p:sp>
          <p:nvSpPr>
            <p:cNvPr id="308" name="Google Shape;308;p34"/>
            <p:cNvSpPr/>
            <p:nvPr/>
          </p:nvSpPr>
          <p:spPr>
            <a:xfrm>
              <a:off x="0" y="1189989"/>
              <a:ext cx="2726700" cy="669000"/>
            </a:xfrm>
            <a:prstGeom prst="homePlate">
              <a:avLst>
                <a:gd fmla="val 50000" name="adj"/>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Timeliness</a:t>
              </a:r>
              <a:endParaRPr>
                <a:solidFill>
                  <a:srgbClr val="FFFFFF"/>
                </a:solidFill>
                <a:latin typeface="Roboto"/>
                <a:ea typeface="Roboto"/>
                <a:cs typeface="Roboto"/>
                <a:sym typeface="Roboto"/>
              </a:endParaRPr>
            </a:p>
          </p:txBody>
        </p:sp>
        <p:sp>
          <p:nvSpPr>
            <p:cNvPr id="309" name="Google Shape;309;p34"/>
            <p:cNvSpPr txBox="1"/>
            <p:nvPr/>
          </p:nvSpPr>
          <p:spPr>
            <a:xfrm>
              <a:off x="410850"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500">
                  <a:solidFill>
                    <a:schemeClr val="dk1"/>
                  </a:solidFill>
                </a:rPr>
                <a:t>The length of time between the initial data collection and the entry of that data into HMIS</a:t>
              </a:r>
              <a:endParaRPr sz="700">
                <a:latin typeface="Roboto"/>
                <a:ea typeface="Roboto"/>
                <a:cs typeface="Roboto"/>
                <a:sym typeface="Roboto"/>
              </a:endParaRPr>
            </a:p>
          </p:txBody>
        </p:sp>
      </p:grpSp>
      <p:grpSp>
        <p:nvGrpSpPr>
          <p:cNvPr id="310" name="Google Shape;310;p34"/>
          <p:cNvGrpSpPr/>
          <p:nvPr/>
        </p:nvGrpSpPr>
        <p:grpSpPr>
          <a:xfrm>
            <a:off x="2366400" y="2208641"/>
            <a:ext cx="2541300" cy="4095718"/>
            <a:chOff x="2263425" y="1189775"/>
            <a:chExt cx="2541300" cy="3483050"/>
          </a:xfrm>
        </p:grpSpPr>
        <p:sp>
          <p:nvSpPr>
            <p:cNvPr id="311" name="Google Shape;311;p34"/>
            <p:cNvSpPr/>
            <p:nvPr/>
          </p:nvSpPr>
          <p:spPr>
            <a:xfrm>
              <a:off x="2263425" y="1189775"/>
              <a:ext cx="2541300" cy="669000"/>
            </a:xfrm>
            <a:prstGeom prst="chevron">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Completeness</a:t>
              </a:r>
              <a:endParaRPr>
                <a:solidFill>
                  <a:srgbClr val="FFFFFF"/>
                </a:solidFill>
                <a:latin typeface="Roboto"/>
                <a:ea typeface="Roboto"/>
                <a:cs typeface="Roboto"/>
                <a:sym typeface="Roboto"/>
              </a:endParaRPr>
            </a:p>
          </p:txBody>
        </p:sp>
        <p:sp>
          <p:nvSpPr>
            <p:cNvPr id="312" name="Google Shape;312;p34"/>
            <p:cNvSpPr txBox="1"/>
            <p:nvPr/>
          </p:nvSpPr>
          <p:spPr>
            <a:xfrm>
              <a:off x="2512202"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a:solidFill>
                    <a:schemeClr val="dk1"/>
                  </a:solidFill>
                </a:rPr>
                <a:t>The degree to which all Universal Data Elements (UDEs) are known and documented</a:t>
              </a:r>
              <a:endParaRPr>
                <a:solidFill>
                  <a:schemeClr val="dk1"/>
                </a:solidFill>
              </a:endParaRPr>
            </a:p>
            <a:p>
              <a:pPr indent="-304800" lvl="1" marL="342900" rtl="0" algn="l">
                <a:spcBef>
                  <a:spcPts val="360"/>
                </a:spcBef>
                <a:spcAft>
                  <a:spcPts val="0"/>
                </a:spcAft>
                <a:buClr>
                  <a:schemeClr val="dk1"/>
                </a:buClr>
                <a:buSzPts val="1200"/>
                <a:buChar char="○"/>
              </a:pPr>
              <a:r>
                <a:rPr lang="en-US" sz="1200">
                  <a:solidFill>
                    <a:schemeClr val="dk1"/>
                  </a:solidFill>
                </a:rPr>
                <a:t>Name</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SSN</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Race</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Gender</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etc.</a:t>
              </a:r>
              <a:endParaRPr sz="1200">
                <a:solidFill>
                  <a:schemeClr val="dk1"/>
                </a:solidFill>
              </a:endParaRPr>
            </a:p>
          </p:txBody>
        </p:sp>
      </p:grpSp>
      <p:grpSp>
        <p:nvGrpSpPr>
          <p:cNvPr id="313" name="Google Shape;313;p34"/>
          <p:cNvGrpSpPr/>
          <p:nvPr/>
        </p:nvGrpSpPr>
        <p:grpSpPr>
          <a:xfrm>
            <a:off x="4432949" y="2208641"/>
            <a:ext cx="2541300" cy="4095718"/>
            <a:chOff x="4329974" y="1189775"/>
            <a:chExt cx="2541300" cy="3483050"/>
          </a:xfrm>
        </p:grpSpPr>
        <p:sp>
          <p:nvSpPr>
            <p:cNvPr id="314" name="Google Shape;314;p34"/>
            <p:cNvSpPr/>
            <p:nvPr/>
          </p:nvSpPr>
          <p:spPr>
            <a:xfrm>
              <a:off x="4329974" y="1189775"/>
              <a:ext cx="2541300" cy="669000"/>
            </a:xfrm>
            <a:prstGeom prst="chevron">
              <a:avLst>
                <a:gd fmla="val 50000" name="adj"/>
              </a:avLst>
            </a:prstGeom>
            <a:solidFill>
              <a:srgbClr val="4141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Accuracy</a:t>
              </a:r>
              <a:endParaRPr>
                <a:solidFill>
                  <a:srgbClr val="FFFFFF"/>
                </a:solidFill>
                <a:latin typeface="Roboto"/>
                <a:ea typeface="Roboto"/>
                <a:cs typeface="Roboto"/>
                <a:sym typeface="Roboto"/>
              </a:endParaRPr>
            </a:p>
          </p:txBody>
        </p:sp>
        <p:sp>
          <p:nvSpPr>
            <p:cNvPr id="315" name="Google Shape;315;p34"/>
            <p:cNvSpPr txBox="1"/>
            <p:nvPr/>
          </p:nvSpPr>
          <p:spPr>
            <a:xfrm>
              <a:off x="4613553"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300">
                  <a:solidFill>
                    <a:schemeClr val="dk1"/>
                  </a:solidFill>
                </a:rPr>
                <a:t>The degree to which all Universal Data Elements (UDEs) are reflective of reality as determined by sufficient and verifiable information</a:t>
              </a:r>
              <a:endParaRPr sz="1300">
                <a:solidFill>
                  <a:schemeClr val="dk1"/>
                </a:solidFill>
              </a:endParaRPr>
            </a:p>
            <a:p>
              <a:pPr indent="-304800" lvl="1" marL="342900" marR="0" rtl="0" algn="l">
                <a:lnSpc>
                  <a:spcPct val="100000"/>
                </a:lnSpc>
                <a:spcBef>
                  <a:spcPts val="360"/>
                </a:spcBef>
                <a:spcAft>
                  <a:spcPts val="0"/>
                </a:spcAft>
                <a:buClr>
                  <a:schemeClr val="dk1"/>
                </a:buClr>
                <a:buSzPts val="1200"/>
                <a:buChar char="○"/>
              </a:pPr>
              <a:r>
                <a:rPr lang="en-US" sz="1200">
                  <a:solidFill>
                    <a:schemeClr val="dk1"/>
                  </a:solidFill>
                </a:rPr>
                <a:t>Income</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Disabling Condition</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Domestic Violence</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etc</a:t>
              </a:r>
              <a:r>
                <a:rPr lang="en-US" sz="1300">
                  <a:solidFill>
                    <a:schemeClr val="dk1"/>
                  </a:solidFill>
                </a:rPr>
                <a:t>.</a:t>
              </a:r>
              <a:endParaRPr sz="1300">
                <a:solidFill>
                  <a:schemeClr val="dk1"/>
                </a:solidFill>
              </a:endParaRPr>
            </a:p>
          </p:txBody>
        </p:sp>
      </p:grpSp>
      <p:grpSp>
        <p:nvGrpSpPr>
          <p:cNvPr id="316" name="Google Shape;316;p34"/>
          <p:cNvGrpSpPr/>
          <p:nvPr/>
        </p:nvGrpSpPr>
        <p:grpSpPr>
          <a:xfrm>
            <a:off x="6499714" y="2208641"/>
            <a:ext cx="2541300" cy="4095718"/>
            <a:chOff x="6396739" y="1189775"/>
            <a:chExt cx="2541300" cy="3483050"/>
          </a:xfrm>
        </p:grpSpPr>
        <p:sp>
          <p:nvSpPr>
            <p:cNvPr id="317" name="Google Shape;317;p34"/>
            <p:cNvSpPr/>
            <p:nvPr/>
          </p:nvSpPr>
          <p:spPr>
            <a:xfrm>
              <a:off x="6396739" y="1189775"/>
              <a:ext cx="2541300" cy="669000"/>
            </a:xfrm>
            <a:prstGeom prst="chevron">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Consistency</a:t>
              </a:r>
              <a:endParaRPr>
                <a:solidFill>
                  <a:srgbClr val="FFFFFF"/>
                </a:solidFill>
                <a:latin typeface="Roboto"/>
                <a:ea typeface="Roboto"/>
                <a:cs typeface="Roboto"/>
                <a:sym typeface="Roboto"/>
              </a:endParaRPr>
            </a:p>
          </p:txBody>
        </p:sp>
        <p:sp>
          <p:nvSpPr>
            <p:cNvPr id="318" name="Google Shape;318;p34"/>
            <p:cNvSpPr txBox="1"/>
            <p:nvPr/>
          </p:nvSpPr>
          <p:spPr>
            <a:xfrm>
              <a:off x="6714905"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300">
                  <a:solidFill>
                    <a:schemeClr val="dk1"/>
                  </a:solidFill>
                </a:rPr>
                <a:t>The adherence to standard operating procedures regarding HMIS use, measured by the degree to which HMIS users are utilizing their login credentials to update and maintain data in HMIS</a:t>
              </a:r>
              <a:endParaRPr sz="500">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5"/>
          <p:cNvSpPr txBox="1"/>
          <p:nvPr>
            <p:ph type="title"/>
          </p:nvPr>
        </p:nvSpPr>
        <p:spPr>
          <a:xfrm>
            <a:off x="547600" y="2859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Who reviews DQP data?</a:t>
            </a:r>
            <a:endParaRPr b="1" sz="3600">
              <a:solidFill>
                <a:srgbClr val="002060"/>
              </a:solidFill>
              <a:latin typeface="Cabin"/>
              <a:ea typeface="Cabin"/>
              <a:cs typeface="Cabin"/>
              <a:sym typeface="Cabin"/>
            </a:endParaRPr>
          </a:p>
        </p:txBody>
      </p:sp>
      <p:grpSp>
        <p:nvGrpSpPr>
          <p:cNvPr id="324" name="Google Shape;324;p35"/>
          <p:cNvGrpSpPr/>
          <p:nvPr/>
        </p:nvGrpSpPr>
        <p:grpSpPr>
          <a:xfrm>
            <a:off x="2710967" y="1844019"/>
            <a:ext cx="3919149" cy="3829609"/>
            <a:chOff x="2820225" y="891450"/>
            <a:chExt cx="3175200" cy="3175200"/>
          </a:xfrm>
        </p:grpSpPr>
        <p:sp>
          <p:nvSpPr>
            <p:cNvPr id="325" name="Google Shape;325;p35"/>
            <p:cNvSpPr/>
            <p:nvPr/>
          </p:nvSpPr>
          <p:spPr>
            <a:xfrm rot="10800000">
              <a:off x="2820225" y="891450"/>
              <a:ext cx="3175200" cy="3175200"/>
            </a:xfrm>
            <a:prstGeom prst="blockArc">
              <a:avLst>
                <a:gd fmla="val 5399801" name="adj1"/>
                <a:gd fmla="val 3012680" name="adj2"/>
                <a:gd fmla="val 6939" name="adj3"/>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5"/>
            <p:cNvSpPr/>
            <p:nvPr/>
          </p:nvSpPr>
          <p:spPr>
            <a:xfrm rot="10800000">
              <a:off x="3175023" y="1179900"/>
              <a:ext cx="450600" cy="450600"/>
            </a:xfrm>
            <a:prstGeom prst="rtTriangle">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35"/>
          <p:cNvGrpSpPr/>
          <p:nvPr/>
        </p:nvGrpSpPr>
        <p:grpSpPr>
          <a:xfrm>
            <a:off x="5783768" y="3267237"/>
            <a:ext cx="1980064" cy="1103220"/>
            <a:chOff x="5130375" y="2071477"/>
            <a:chExt cx="1332300" cy="914700"/>
          </a:xfrm>
        </p:grpSpPr>
        <p:sp>
          <p:nvSpPr>
            <p:cNvPr id="328" name="Google Shape;328;p35"/>
            <p:cNvSpPr/>
            <p:nvPr/>
          </p:nvSpPr>
          <p:spPr>
            <a:xfrm>
              <a:off x="5130375" y="2356477"/>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System Administrator analyzes consistency data each month</a:t>
              </a:r>
              <a:endParaRPr sz="1000">
                <a:solidFill>
                  <a:srgbClr val="FFFFFF"/>
                </a:solidFill>
                <a:latin typeface="Roboto"/>
                <a:ea typeface="Roboto"/>
                <a:cs typeface="Roboto"/>
                <a:sym typeface="Roboto"/>
              </a:endParaRPr>
            </a:p>
          </p:txBody>
        </p:sp>
        <p:sp>
          <p:nvSpPr>
            <p:cNvPr id="329" name="Google Shape;329;p35"/>
            <p:cNvSpPr/>
            <p:nvPr/>
          </p:nvSpPr>
          <p:spPr>
            <a:xfrm>
              <a:off x="5130375" y="2071477"/>
              <a:ext cx="1332300" cy="285000"/>
            </a:xfrm>
            <a:prstGeom prst="round1Rect">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System Administrator</a:t>
              </a:r>
              <a:endParaRPr sz="1000">
                <a:solidFill>
                  <a:srgbClr val="FFFFFF"/>
                </a:solidFill>
              </a:endParaRPr>
            </a:p>
          </p:txBody>
        </p:sp>
      </p:grpSp>
      <p:grpSp>
        <p:nvGrpSpPr>
          <p:cNvPr id="330" name="Google Shape;330;p35"/>
          <p:cNvGrpSpPr/>
          <p:nvPr/>
        </p:nvGrpSpPr>
        <p:grpSpPr>
          <a:xfrm>
            <a:off x="3720262" y="1428945"/>
            <a:ext cx="1980079" cy="1532831"/>
            <a:chOff x="3798075" y="775532"/>
            <a:chExt cx="1332310" cy="1017006"/>
          </a:xfrm>
        </p:grpSpPr>
        <p:sp>
          <p:nvSpPr>
            <p:cNvPr id="331" name="Google Shape;331;p35"/>
            <p:cNvSpPr/>
            <p:nvPr/>
          </p:nvSpPr>
          <p:spPr>
            <a:xfrm>
              <a:off x="3798085" y="1060538"/>
              <a:ext cx="1332300" cy="732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Data</a:t>
              </a:r>
              <a:r>
                <a:rPr lang="en-US" sz="2200">
                  <a:solidFill>
                    <a:schemeClr val="dk1"/>
                  </a:solidFill>
                </a:rPr>
                <a:t> </a:t>
              </a:r>
              <a:r>
                <a:rPr lang="en-US" sz="1000">
                  <a:solidFill>
                    <a:srgbClr val="FFFFFF"/>
                  </a:solidFill>
                  <a:latin typeface="Roboto"/>
                  <a:ea typeface="Roboto"/>
                  <a:cs typeface="Roboto"/>
                  <a:sym typeface="Roboto"/>
                </a:rPr>
                <a:t>analysts</a:t>
              </a:r>
              <a:r>
                <a:rPr lang="en-US" sz="2200">
                  <a:solidFill>
                    <a:schemeClr val="dk1"/>
                  </a:solidFill>
                </a:rPr>
                <a:t> </a:t>
              </a:r>
              <a:r>
                <a:rPr lang="en-US" sz="1000">
                  <a:solidFill>
                    <a:srgbClr val="FFFFFF"/>
                  </a:solidFill>
                  <a:latin typeface="Roboto"/>
                  <a:ea typeface="Roboto"/>
                  <a:cs typeface="Roboto"/>
                  <a:sym typeface="Roboto"/>
                </a:rPr>
                <a:t>pull and review data for timeliness, completeness, and accuracy each month</a:t>
              </a:r>
              <a:endParaRPr sz="10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332" name="Google Shape;332;p35"/>
            <p:cNvSpPr/>
            <p:nvPr/>
          </p:nvSpPr>
          <p:spPr>
            <a:xfrm>
              <a:off x="3798075" y="775532"/>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Data Analyst</a:t>
              </a:r>
              <a:endParaRPr sz="1000">
                <a:solidFill>
                  <a:srgbClr val="FFFFFF"/>
                </a:solidFill>
              </a:endParaRPr>
            </a:p>
          </p:txBody>
        </p:sp>
      </p:grpSp>
      <p:grpSp>
        <p:nvGrpSpPr>
          <p:cNvPr id="333" name="Google Shape;333;p35"/>
          <p:cNvGrpSpPr/>
          <p:nvPr/>
        </p:nvGrpSpPr>
        <p:grpSpPr>
          <a:xfrm>
            <a:off x="1380184" y="3172814"/>
            <a:ext cx="2063599" cy="1292105"/>
            <a:chOff x="2465775" y="2071477"/>
            <a:chExt cx="1332300" cy="914700"/>
          </a:xfrm>
        </p:grpSpPr>
        <p:sp>
          <p:nvSpPr>
            <p:cNvPr id="334" name="Google Shape;334;p35"/>
            <p:cNvSpPr/>
            <p:nvPr/>
          </p:nvSpPr>
          <p:spPr>
            <a:xfrm>
              <a:off x="2465775" y="2356477"/>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Agency</a:t>
              </a:r>
              <a:r>
                <a:rPr lang="en-US" sz="2200">
                  <a:solidFill>
                    <a:schemeClr val="dk1"/>
                  </a:solidFill>
                </a:rPr>
                <a:t> </a:t>
              </a:r>
              <a:r>
                <a:rPr lang="en-US" sz="1000">
                  <a:solidFill>
                    <a:srgbClr val="FFFFFF"/>
                  </a:solidFill>
                  <a:latin typeface="Roboto"/>
                  <a:ea typeface="Roboto"/>
                  <a:cs typeface="Roboto"/>
                  <a:sym typeface="Roboto"/>
                </a:rPr>
                <a:t>Liaisons work with the Partner Success Specialist and Users to improve data quality</a:t>
              </a:r>
              <a:endParaRPr sz="10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335" name="Google Shape;335;p35"/>
            <p:cNvSpPr/>
            <p:nvPr/>
          </p:nvSpPr>
          <p:spPr>
            <a:xfrm>
              <a:off x="2465775" y="2071477"/>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Agency Liaisons</a:t>
              </a:r>
              <a:endParaRPr sz="1000">
                <a:solidFill>
                  <a:srgbClr val="FFFFFF"/>
                </a:solidFill>
              </a:endParaRPr>
            </a:p>
          </p:txBody>
        </p:sp>
      </p:grpSp>
      <p:grpSp>
        <p:nvGrpSpPr>
          <p:cNvPr id="336" name="Google Shape;336;p35"/>
          <p:cNvGrpSpPr/>
          <p:nvPr/>
        </p:nvGrpSpPr>
        <p:grpSpPr>
          <a:xfrm>
            <a:off x="3720175" y="4838451"/>
            <a:ext cx="2063599" cy="1686249"/>
            <a:chOff x="3798075" y="3373802"/>
            <a:chExt cx="1332300" cy="914700"/>
          </a:xfrm>
        </p:grpSpPr>
        <p:sp>
          <p:nvSpPr>
            <p:cNvPr id="337" name="Google Shape;337;p35"/>
            <p:cNvSpPr/>
            <p:nvPr/>
          </p:nvSpPr>
          <p:spPr>
            <a:xfrm>
              <a:off x="3798075" y="3658802"/>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Partner success specialist compiles data to disseminate to Agency Liaisons on a </a:t>
              </a:r>
              <a:r>
                <a:rPr lang="en-US" sz="1000">
                  <a:solidFill>
                    <a:srgbClr val="FFFFFF"/>
                  </a:solidFill>
                  <a:latin typeface="Roboto"/>
                  <a:ea typeface="Roboto"/>
                  <a:cs typeface="Roboto"/>
                  <a:sym typeface="Roboto"/>
                </a:rPr>
                <a:t>quarterly basis</a:t>
              </a:r>
              <a:r>
                <a:rPr lang="en-US" sz="1000">
                  <a:solidFill>
                    <a:srgbClr val="FFFFFF"/>
                  </a:solidFill>
                  <a:latin typeface="Roboto"/>
                  <a:ea typeface="Roboto"/>
                  <a:cs typeface="Roboto"/>
                  <a:sym typeface="Roboto"/>
                </a:rPr>
                <a:t> during Data Quality Monitors</a:t>
              </a:r>
              <a:endParaRPr sz="1000">
                <a:solidFill>
                  <a:srgbClr val="FFFFFF"/>
                </a:solidFill>
                <a:latin typeface="Roboto"/>
                <a:ea typeface="Roboto"/>
                <a:cs typeface="Roboto"/>
                <a:sym typeface="Roboto"/>
              </a:endParaRPr>
            </a:p>
          </p:txBody>
        </p:sp>
        <p:sp>
          <p:nvSpPr>
            <p:cNvPr id="338" name="Google Shape;338;p35"/>
            <p:cNvSpPr/>
            <p:nvPr/>
          </p:nvSpPr>
          <p:spPr>
            <a:xfrm>
              <a:off x="3798075" y="3373802"/>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Partner Success Specialist</a:t>
              </a:r>
              <a:endParaRPr sz="1000">
                <a:solidFill>
                  <a:srgbClr val="FFFFFF"/>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How Benchmarks Are Defined</a:t>
            </a:r>
            <a:endParaRPr b="1" sz="3600">
              <a:solidFill>
                <a:srgbClr val="002060"/>
              </a:solidFill>
              <a:latin typeface="Cabin"/>
              <a:ea typeface="Cabin"/>
              <a:cs typeface="Cabin"/>
              <a:sym typeface="Cabin"/>
            </a:endParaRPr>
          </a:p>
        </p:txBody>
      </p:sp>
      <p:sp>
        <p:nvSpPr>
          <p:cNvPr id="344" name="Google Shape;344;p3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000"/>
              <a:t>Benchmarks are set for each of the primary indicators of data quality which have been:</a:t>
            </a:r>
            <a:endParaRPr sz="2000"/>
          </a:p>
          <a:p>
            <a:pPr indent="-342900" lvl="1" marL="914400" rtl="0" algn="l">
              <a:spcBef>
                <a:spcPts val="0"/>
              </a:spcBef>
              <a:spcAft>
                <a:spcPts val="0"/>
              </a:spcAft>
              <a:buSzPts val="1800"/>
              <a:buChar char="○"/>
            </a:pPr>
            <a:r>
              <a:rPr lang="en-US" sz="1800"/>
              <a:t>Broken down by Project Type (ES, TH, </a:t>
            </a:r>
            <a:r>
              <a:rPr lang="en-US" sz="1800"/>
              <a:t>PSH</a:t>
            </a:r>
            <a:r>
              <a:rPr lang="en-US" sz="1800"/>
              <a:t>, RRH, SO, HP)</a:t>
            </a:r>
            <a:endParaRPr sz="1800"/>
          </a:p>
          <a:p>
            <a:pPr indent="-342900" lvl="1" marL="914400" rtl="0" algn="l">
              <a:spcBef>
                <a:spcPts val="0"/>
              </a:spcBef>
              <a:spcAft>
                <a:spcPts val="0"/>
              </a:spcAft>
              <a:buSzPts val="1800"/>
              <a:buChar char="○"/>
            </a:pPr>
            <a:r>
              <a:rPr lang="en-US" sz="1800"/>
              <a:t>Proposed based on past year’s data quality review</a:t>
            </a:r>
            <a:endParaRPr sz="1800"/>
          </a:p>
          <a:p>
            <a:pPr indent="-342900" lvl="1" marL="914400" rtl="0" algn="l">
              <a:spcBef>
                <a:spcPts val="0"/>
              </a:spcBef>
              <a:spcAft>
                <a:spcPts val="0"/>
              </a:spcAft>
              <a:buSzPts val="1800"/>
              <a:buChar char="○"/>
            </a:pPr>
            <a:r>
              <a:rPr lang="en-US" sz="1800"/>
              <a:t>Set to encourage all user of HMIS to strive for the least possible %error for data quality</a:t>
            </a:r>
            <a:endParaRPr sz="1800"/>
          </a:p>
          <a:p>
            <a:pPr indent="0" lvl="0" marL="457200" rtl="0" algn="l">
              <a:spcBef>
                <a:spcPts val="360"/>
              </a:spcBef>
              <a:spcAft>
                <a:spcPts val="0"/>
              </a:spcAft>
              <a:buNone/>
            </a:pPr>
            <a:r>
              <a:t/>
            </a:r>
            <a:endParaRPr sz="1800"/>
          </a:p>
          <a:p>
            <a:pPr indent="-342900" lvl="0" marL="457200" rtl="0" algn="l">
              <a:spcBef>
                <a:spcPts val="360"/>
              </a:spcBef>
              <a:spcAft>
                <a:spcPts val="0"/>
              </a:spcAft>
              <a:buSzPts val="1800"/>
              <a:buChar char="●"/>
            </a:pPr>
            <a:r>
              <a:rPr lang="en-US" sz="1800"/>
              <a:t>Additionally, benchmarks:</a:t>
            </a:r>
            <a:endParaRPr sz="1800"/>
          </a:p>
          <a:p>
            <a:pPr indent="-342900" lvl="1" marL="914400" rtl="0" algn="l">
              <a:spcBef>
                <a:spcPts val="0"/>
              </a:spcBef>
              <a:spcAft>
                <a:spcPts val="0"/>
              </a:spcAft>
              <a:buSzPts val="1800"/>
              <a:buChar char="○"/>
            </a:pPr>
            <a:r>
              <a:rPr lang="en-US" sz="1800"/>
              <a:t>Support federal and local reporting requirements: PIT/HIC, LSA, ESG-CV</a:t>
            </a:r>
            <a:endParaRPr sz="2000"/>
          </a:p>
          <a:p>
            <a:pPr indent="-342900" lvl="1" marL="914400" rtl="0" algn="l">
              <a:spcBef>
                <a:spcPts val="0"/>
              </a:spcBef>
              <a:spcAft>
                <a:spcPts val="0"/>
              </a:spcAft>
              <a:buSzPts val="1800"/>
              <a:buChar char="○"/>
            </a:pPr>
            <a:r>
              <a:rPr lang="en-US" sz="1800"/>
              <a:t>Support our transition to the newly proposed software vendor, which will require a high level of clean data</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are the Benchmarks</a:t>
            </a:r>
            <a:endParaRPr b="1" sz="3600">
              <a:solidFill>
                <a:srgbClr val="002060"/>
              </a:solidFill>
              <a:latin typeface="Cabin"/>
              <a:ea typeface="Cabin"/>
              <a:cs typeface="Cabin"/>
              <a:sym typeface="Cabin"/>
            </a:endParaRPr>
          </a:p>
        </p:txBody>
      </p:sp>
      <p:sp>
        <p:nvSpPr>
          <p:cNvPr id="350" name="Google Shape;350;p3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300">
                <a:solidFill>
                  <a:schemeClr val="dk2"/>
                </a:solidFill>
              </a:rPr>
              <a:t>Timeliness</a:t>
            </a:r>
            <a:endParaRPr b="1" sz="2300">
              <a:solidFill>
                <a:schemeClr val="dk2"/>
              </a:solidFill>
            </a:endParaRPr>
          </a:p>
          <a:p>
            <a:pPr indent="0" lvl="0" marL="0" rtl="0" algn="l">
              <a:spcBef>
                <a:spcPts val="360"/>
              </a:spcBef>
              <a:spcAft>
                <a:spcPts val="0"/>
              </a:spcAft>
              <a:buNone/>
            </a:pPr>
            <a:r>
              <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t/>
            </a:r>
            <a:endParaRPr sz="2000"/>
          </a:p>
          <a:p>
            <a:pPr indent="-355600" lvl="0" marL="457200" rtl="0" algn="l">
              <a:spcBef>
                <a:spcPts val="360"/>
              </a:spcBef>
              <a:spcAft>
                <a:spcPts val="0"/>
              </a:spcAft>
              <a:buSzPts val="2000"/>
              <a:buChar char="●"/>
            </a:pPr>
            <a:r>
              <a:rPr lang="en-US" sz="2000"/>
              <a:t>The goal is to enter data within 3 days, with an error rate of less than 15% (data entered beyond 3 days)</a:t>
            </a:r>
            <a:endParaRPr sz="1800"/>
          </a:p>
        </p:txBody>
      </p:sp>
      <p:graphicFrame>
        <p:nvGraphicFramePr>
          <p:cNvPr id="351" name="Google Shape;351;p37"/>
          <p:cNvGraphicFramePr/>
          <p:nvPr/>
        </p:nvGraphicFramePr>
        <p:xfrm>
          <a:off x="1600188" y="2274925"/>
          <a:ext cx="3000000" cy="3000000"/>
        </p:xfrm>
        <a:graphic>
          <a:graphicData uri="http://schemas.openxmlformats.org/drawingml/2006/table">
            <a:tbl>
              <a:tblPr>
                <a:noFill/>
                <a:tableStyleId>{C302B015-A530-4172-81F9-EF6778077A3B}</a:tableStyleId>
              </a:tblPr>
              <a:tblGrid>
                <a:gridCol w="876300"/>
                <a:gridCol w="742950"/>
                <a:gridCol w="864875"/>
                <a:gridCol w="864875"/>
                <a:gridCol w="864875"/>
                <a:gridCol w="864875"/>
                <a:gridCol w="864875"/>
              </a:tblGrid>
              <a:tr h="127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ES</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TH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PSH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RRH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SO</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HP</a:t>
                      </a:r>
                      <a:endParaRPr b="1"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Benchmark Error Rate</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are the Benchmarks</a:t>
            </a:r>
            <a:endParaRPr b="1" sz="3600">
              <a:solidFill>
                <a:srgbClr val="002060"/>
              </a:solidFill>
              <a:latin typeface="Cabin"/>
              <a:ea typeface="Cabin"/>
              <a:cs typeface="Cabin"/>
              <a:sym typeface="Cabin"/>
            </a:endParaRPr>
          </a:p>
        </p:txBody>
      </p:sp>
      <p:sp>
        <p:nvSpPr>
          <p:cNvPr id="357" name="Google Shape;357;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300">
                <a:solidFill>
                  <a:schemeClr val="dk2"/>
                </a:solidFill>
              </a:rPr>
              <a:t>Completeness</a:t>
            </a:r>
            <a:endParaRPr sz="1800"/>
          </a:p>
        </p:txBody>
      </p:sp>
      <p:graphicFrame>
        <p:nvGraphicFramePr>
          <p:cNvPr id="358" name="Google Shape;358;p38"/>
          <p:cNvGraphicFramePr/>
          <p:nvPr/>
        </p:nvGraphicFramePr>
        <p:xfrm>
          <a:off x="1600188" y="2274925"/>
          <a:ext cx="3000000" cy="3000000"/>
        </p:xfrm>
        <a:graphic>
          <a:graphicData uri="http://schemas.openxmlformats.org/drawingml/2006/table">
            <a:tbl>
              <a:tblPr>
                <a:noFill/>
                <a:tableStyleId>{C302B015-A530-4172-81F9-EF6778077A3B}</a:tableStyleId>
              </a:tblPr>
              <a:tblGrid>
                <a:gridCol w="876300"/>
                <a:gridCol w="742950"/>
                <a:gridCol w="864875"/>
                <a:gridCol w="864875"/>
                <a:gridCol w="864875"/>
                <a:gridCol w="864875"/>
                <a:gridCol w="864875"/>
              </a:tblGrid>
              <a:tr h="127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ES</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TH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PSH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RRH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SO</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HP</a:t>
                      </a:r>
                      <a:endParaRPr b="1"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Name</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SSN</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DoB</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Race</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Ethnicity</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Gender</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Veteran Status</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Exit Destination</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Chronicity</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are the Benchmarks</a:t>
            </a:r>
            <a:endParaRPr b="1" sz="3600">
              <a:solidFill>
                <a:srgbClr val="002060"/>
              </a:solidFill>
              <a:latin typeface="Cabin"/>
              <a:ea typeface="Cabin"/>
              <a:cs typeface="Cabin"/>
              <a:sym typeface="Cabin"/>
            </a:endParaRPr>
          </a:p>
        </p:txBody>
      </p:sp>
      <p:sp>
        <p:nvSpPr>
          <p:cNvPr id="364" name="Google Shape;364;p3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300">
                <a:solidFill>
                  <a:schemeClr val="dk2"/>
                </a:solidFill>
              </a:rPr>
              <a:t>Accuracy</a:t>
            </a:r>
            <a:endParaRPr sz="1800"/>
          </a:p>
        </p:txBody>
      </p:sp>
      <p:graphicFrame>
        <p:nvGraphicFramePr>
          <p:cNvPr id="365" name="Google Shape;365;p39"/>
          <p:cNvGraphicFramePr/>
          <p:nvPr/>
        </p:nvGraphicFramePr>
        <p:xfrm>
          <a:off x="1458688" y="2274925"/>
          <a:ext cx="3000000" cy="3000000"/>
        </p:xfrm>
        <a:graphic>
          <a:graphicData uri="http://schemas.openxmlformats.org/drawingml/2006/table">
            <a:tbl>
              <a:tblPr>
                <a:noFill/>
                <a:tableStyleId>{C302B015-A530-4172-81F9-EF6778077A3B}</a:tableStyleId>
              </a:tblPr>
              <a:tblGrid>
                <a:gridCol w="1017800"/>
                <a:gridCol w="742950"/>
                <a:gridCol w="864875"/>
                <a:gridCol w="864875"/>
                <a:gridCol w="864875"/>
                <a:gridCol w="864875"/>
                <a:gridCol w="864875"/>
              </a:tblGrid>
              <a:tr h="127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ES</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TH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PSH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RRH</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SO</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US" sz="1200">
                          <a:latin typeface="Calibri"/>
                          <a:ea typeface="Calibri"/>
                          <a:cs typeface="Calibri"/>
                          <a:sym typeface="Calibri"/>
                        </a:rPr>
                        <a:t>HP</a:t>
                      </a:r>
                      <a:endParaRPr b="1" sz="1200">
                        <a:latin typeface="Calibri"/>
                        <a:ea typeface="Calibri"/>
                        <a:cs typeface="Calibri"/>
                        <a:sym typeface="Calibri"/>
                      </a:endParaRPr>
                    </a:p>
                  </a:txBody>
                  <a:tcPr marT="63500" marB="63500" marR="63500" marL="63500"/>
                </a:tc>
              </a:tr>
              <a:tr h="12700">
                <a:tc>
                  <a:txBody>
                    <a:bodyPr/>
                    <a:lstStyle/>
                    <a:p>
                      <a:pPr indent="0" lvl="0" marL="0" rtl="0" algn="l">
                        <a:spcBef>
                          <a:spcPts val="0"/>
                        </a:spcBef>
                        <a:spcAft>
                          <a:spcPts val="0"/>
                        </a:spcAft>
                        <a:buNone/>
                      </a:pPr>
                      <a:r>
                        <a:rPr b="1" lang="en-US" sz="1200">
                          <a:latin typeface="Calibri"/>
                          <a:ea typeface="Calibri"/>
                          <a:cs typeface="Calibri"/>
                          <a:sym typeface="Calibri"/>
                        </a:rPr>
                        <a:t>Disabling Condition</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Income at Start</a:t>
                      </a:r>
                      <a:endParaRPr b="1" sz="1200">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Income at Annual</a:t>
                      </a:r>
                      <a:endParaRPr b="1" sz="1200">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Income at Exit</a:t>
                      </a:r>
                      <a:endParaRPr b="1" sz="1200">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Domestic Violence</a:t>
                      </a:r>
                      <a:endParaRPr b="1" sz="1200">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nchor="ctr"/>
                </a:tc>
              </a:tr>
              <a:tr h="12700">
                <a:tc>
                  <a:txBody>
                    <a:bodyPr/>
                    <a:lstStyle/>
                    <a:p>
                      <a:pPr indent="0" lvl="0" marL="0" rtl="0" algn="l">
                        <a:spcBef>
                          <a:spcPts val="0"/>
                        </a:spcBef>
                        <a:spcAft>
                          <a:spcPts val="0"/>
                        </a:spcAft>
                        <a:buNone/>
                      </a:pPr>
                      <a:r>
                        <a:rPr b="1" lang="en-US" sz="1200">
                          <a:latin typeface="Calibri"/>
                          <a:ea typeface="Calibri"/>
                          <a:cs typeface="Calibri"/>
                          <a:sym typeface="Calibri"/>
                        </a:rPr>
                        <a:t>Relationship to Head of Household</a:t>
                      </a:r>
                      <a:endParaRPr b="1" sz="12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a:t>
                      </a:r>
                      <a:endParaRPr/>
                    </a:p>
                  </a:txBody>
                  <a:tcPr marT="63500" marB="63500" marR="63500" marL="63500" anchor="ct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a:t>
                      </a:r>
                      <a:endParaRPr sz="1200">
                        <a:latin typeface="Calibri"/>
                        <a:ea typeface="Calibri"/>
                        <a:cs typeface="Calibri"/>
                        <a:sym typeface="Calibri"/>
                      </a:endParaRPr>
                    </a:p>
                  </a:txBody>
                  <a:tcPr marT="63500" marB="63500" marR="63500" marL="63500"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are the Benchmarks</a:t>
            </a:r>
            <a:endParaRPr b="1" sz="3600">
              <a:solidFill>
                <a:srgbClr val="002060"/>
              </a:solidFill>
              <a:latin typeface="Cabin"/>
              <a:ea typeface="Cabin"/>
              <a:cs typeface="Cabin"/>
              <a:sym typeface="Cabin"/>
            </a:endParaRPr>
          </a:p>
        </p:txBody>
      </p:sp>
      <p:sp>
        <p:nvSpPr>
          <p:cNvPr id="371" name="Google Shape;371;p4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300">
                <a:solidFill>
                  <a:schemeClr val="dk2"/>
                </a:solidFill>
              </a:rPr>
              <a:t>Consistency</a:t>
            </a:r>
            <a:endParaRPr b="1" sz="2300">
              <a:solidFill>
                <a:schemeClr val="dk2"/>
              </a:solidFill>
            </a:endParaRPr>
          </a:p>
          <a:p>
            <a:pPr indent="0" lvl="0" marL="0" marR="0" rtl="0" algn="l">
              <a:lnSpc>
                <a:spcPct val="100000"/>
              </a:lnSpc>
              <a:spcBef>
                <a:spcPts val="360"/>
              </a:spcBef>
              <a:spcAft>
                <a:spcPts val="0"/>
              </a:spcAft>
              <a:buNone/>
            </a:pPr>
            <a:r>
              <a:t/>
            </a:r>
            <a:endParaRPr b="1" sz="2300">
              <a:solidFill>
                <a:schemeClr val="dk2"/>
              </a:solidFill>
            </a:endParaRPr>
          </a:p>
          <a:p>
            <a:pPr indent="-355600" lvl="0" marL="457200" marR="0" rtl="0" algn="l">
              <a:lnSpc>
                <a:spcPct val="100000"/>
              </a:lnSpc>
              <a:spcBef>
                <a:spcPts val="360"/>
              </a:spcBef>
              <a:spcAft>
                <a:spcPts val="0"/>
              </a:spcAft>
              <a:buSzPts val="2000"/>
              <a:buChar char="●"/>
            </a:pPr>
            <a:r>
              <a:rPr lang="en-US" sz="2000"/>
              <a:t>Users with data entry responsibilities who have not logged into HMIS for 30 days will be identified </a:t>
            </a:r>
            <a:endParaRPr sz="2000"/>
          </a:p>
          <a:p>
            <a:pPr indent="-355600" lvl="0" marL="457200" marR="0" rtl="0" algn="l">
              <a:lnSpc>
                <a:spcPct val="100000"/>
              </a:lnSpc>
              <a:spcBef>
                <a:spcPts val="0"/>
              </a:spcBef>
              <a:spcAft>
                <a:spcPts val="0"/>
              </a:spcAft>
              <a:buSzPts val="2000"/>
              <a:buChar char="●"/>
            </a:pPr>
            <a:r>
              <a:rPr lang="en-US" sz="2000"/>
              <a:t>Agency Liaisons will be notified of users who have not logged in</a:t>
            </a:r>
            <a:endParaRPr sz="2000"/>
          </a:p>
          <a:p>
            <a:pPr indent="-355600" lvl="0" marL="457200" marR="0" rtl="0" algn="l">
              <a:lnSpc>
                <a:spcPct val="100000"/>
              </a:lnSpc>
              <a:spcBef>
                <a:spcPts val="0"/>
              </a:spcBef>
              <a:spcAft>
                <a:spcPts val="0"/>
              </a:spcAft>
              <a:buSzPts val="2000"/>
              <a:buChar char="●"/>
            </a:pPr>
            <a:r>
              <a:rPr lang="en-US" sz="2000"/>
              <a:t>Users who do not log into HMIS within a 90 day period with no response from the Agency Liaison will have their user license suspended</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400600" y="293513"/>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Data Quality Improvement Plan</a:t>
            </a:r>
            <a:endParaRPr/>
          </a:p>
        </p:txBody>
      </p:sp>
      <p:sp>
        <p:nvSpPr>
          <p:cNvPr id="377" name="Google Shape;377;p41"/>
          <p:cNvSpPr txBox="1"/>
          <p:nvPr>
            <p:ph idx="1" type="body"/>
          </p:nvPr>
        </p:nvSpPr>
        <p:spPr>
          <a:xfrm>
            <a:off x="570175" y="1165950"/>
            <a:ext cx="8229600" cy="4526100"/>
          </a:xfrm>
          <a:prstGeom prst="rect">
            <a:avLst/>
          </a:prstGeom>
        </p:spPr>
        <p:txBody>
          <a:bodyPr anchorCtr="0" anchor="t" bIns="45700" lIns="91425" spcFirstLastPara="1" rIns="91425" wrap="square" tIns="45700">
            <a:noAutofit/>
          </a:bodyPr>
          <a:lstStyle/>
          <a:p>
            <a:pPr indent="-355600" lvl="0" marL="457200" marR="0" rtl="0" algn="l">
              <a:lnSpc>
                <a:spcPct val="100000"/>
              </a:lnSpc>
              <a:spcBef>
                <a:spcPts val="360"/>
              </a:spcBef>
              <a:spcAft>
                <a:spcPts val="0"/>
              </a:spcAft>
              <a:buSzPts val="2000"/>
              <a:buChar char="●"/>
            </a:pPr>
            <a:r>
              <a:rPr lang="en-US" sz="2000"/>
              <a:t>The Data Quality Improvement Plan (DQIP) is a way for the HMIS lead agency to work with projects who are struggling to meet benchmarks</a:t>
            </a:r>
            <a:endParaRPr sz="2000"/>
          </a:p>
          <a:p>
            <a:pPr indent="-355600" lvl="1" marL="914400" marR="0" rtl="0" algn="l">
              <a:lnSpc>
                <a:spcPct val="100000"/>
              </a:lnSpc>
              <a:spcBef>
                <a:spcPts val="0"/>
              </a:spcBef>
              <a:spcAft>
                <a:spcPts val="0"/>
              </a:spcAft>
              <a:buSzPts val="2000"/>
              <a:buChar char="○"/>
            </a:pPr>
            <a:r>
              <a:rPr lang="en-US" sz="2000"/>
              <a:t>The DQIP is a specialized plan made with ALs</a:t>
            </a:r>
            <a:endParaRPr sz="2000"/>
          </a:p>
          <a:p>
            <a:pPr indent="0" lvl="0" marL="914400" marR="0" rtl="0" algn="l">
              <a:lnSpc>
                <a:spcPct val="100000"/>
              </a:lnSpc>
              <a:spcBef>
                <a:spcPts val="360"/>
              </a:spcBef>
              <a:spcAft>
                <a:spcPts val="0"/>
              </a:spcAft>
              <a:buNone/>
            </a:pPr>
            <a:r>
              <a:t/>
            </a:r>
            <a:endParaRPr sz="2000"/>
          </a:p>
          <a:p>
            <a:pPr indent="-355600" lvl="0" marL="457200" marR="0" rtl="0" algn="l">
              <a:lnSpc>
                <a:spcPct val="100000"/>
              </a:lnSpc>
              <a:spcBef>
                <a:spcPts val="360"/>
              </a:spcBef>
              <a:spcAft>
                <a:spcPts val="0"/>
              </a:spcAft>
              <a:buSzPts val="2000"/>
              <a:buChar char="●"/>
            </a:pPr>
            <a:r>
              <a:rPr lang="en-US" sz="2000"/>
              <a:t>If a DQIP is needed, plans to improve data quality will be discussed during quarterly Data Quality Monitoring meetings with the Partner Success Specialist</a:t>
            </a:r>
            <a:endParaRPr sz="2000"/>
          </a:p>
          <a:p>
            <a:pPr indent="0" lvl="0" marL="457200" marR="0" rtl="0" algn="l">
              <a:lnSpc>
                <a:spcPct val="100000"/>
              </a:lnSpc>
              <a:spcBef>
                <a:spcPts val="360"/>
              </a:spcBef>
              <a:spcAft>
                <a:spcPts val="0"/>
              </a:spcAft>
              <a:buNone/>
            </a:pPr>
            <a:r>
              <a:t/>
            </a:r>
            <a:endParaRPr sz="2000"/>
          </a:p>
          <a:p>
            <a:pPr indent="-355600" lvl="0" marL="457200" marR="0" rtl="0" algn="l">
              <a:lnSpc>
                <a:spcPct val="100000"/>
              </a:lnSpc>
              <a:spcBef>
                <a:spcPts val="360"/>
              </a:spcBef>
              <a:spcAft>
                <a:spcPts val="0"/>
              </a:spcAft>
              <a:buSzPts val="2000"/>
              <a:buChar char="●"/>
            </a:pPr>
            <a:r>
              <a:rPr lang="en-US" sz="2000"/>
              <a:t>Projects which are on a DQIP will be provided support and monitored for improvement in identified areas</a:t>
            </a:r>
            <a:endParaRPr/>
          </a:p>
          <a:p>
            <a:pPr indent="-355600" lvl="1" marL="914400" marR="0" rtl="0" algn="l">
              <a:lnSpc>
                <a:spcPct val="100000"/>
              </a:lnSpc>
              <a:spcBef>
                <a:spcPts val="0"/>
              </a:spcBef>
              <a:spcAft>
                <a:spcPts val="0"/>
              </a:spcAft>
              <a:buSzPts val="2000"/>
              <a:buChar char="○"/>
            </a:pPr>
            <a:r>
              <a:rPr lang="en-US" sz="2000"/>
              <a:t>Monthly Data Quality Interim Alerts may be sent when more immediate data quality concerns are identified</a:t>
            </a:r>
            <a:endParaRPr sz="2000"/>
          </a:p>
          <a:p>
            <a:pPr indent="-355600" lvl="2" marL="1371600" marR="0" rtl="0" algn="l">
              <a:lnSpc>
                <a:spcPct val="100000"/>
              </a:lnSpc>
              <a:spcBef>
                <a:spcPts val="0"/>
              </a:spcBef>
              <a:spcAft>
                <a:spcPts val="0"/>
              </a:spcAft>
              <a:buSzPts val="2000"/>
              <a:buChar char="■"/>
            </a:pPr>
            <a:r>
              <a:rPr lang="en-US" sz="2000"/>
              <a:t>This allows for faster improvement, before a formal DQIP is needed</a:t>
            </a:r>
            <a:endParaRPr sz="2000"/>
          </a:p>
          <a:p>
            <a:pPr indent="0" lvl="0" marL="457200" marR="0" rtl="0" algn="l">
              <a:lnSpc>
                <a:spcPct val="100000"/>
              </a:lnSpc>
              <a:spcBef>
                <a:spcPts val="360"/>
              </a:spcBef>
              <a:spcAft>
                <a:spcPts val="0"/>
              </a:spcAft>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4" name="Google Shape;74;p15"/>
          <p:cNvSpPr txBox="1"/>
          <p:nvPr>
            <p:ph idx="1" type="body"/>
          </p:nvPr>
        </p:nvSpPr>
        <p:spPr>
          <a:xfrm>
            <a:off x="751800" y="2922450"/>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a:p>
        </p:txBody>
      </p:sp>
      <p:sp>
        <p:nvSpPr>
          <p:cNvPr id="383" name="Google Shape;383;p4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t/>
            </a:r>
            <a:endParaRPr sz="3500"/>
          </a:p>
          <a:p>
            <a:pPr indent="0" lvl="0" marL="0" rtl="0" algn="ctr">
              <a:spcBef>
                <a:spcPts val="360"/>
              </a:spcBef>
              <a:spcAft>
                <a:spcPts val="0"/>
              </a:spcAft>
              <a:buNone/>
            </a:pPr>
            <a:r>
              <a:t/>
            </a:r>
            <a:endParaRPr sz="3500"/>
          </a:p>
          <a:p>
            <a:pPr indent="0" lvl="0" marL="0" rtl="0" algn="ctr">
              <a:spcBef>
                <a:spcPts val="360"/>
              </a:spcBef>
              <a:spcAft>
                <a:spcPts val="0"/>
              </a:spcAft>
              <a:buNone/>
            </a:pPr>
            <a:r>
              <a:rPr lang="en-US" sz="3500"/>
              <a:t>What questions do you have about the Data Quality Plan </a:t>
            </a:r>
            <a:r>
              <a:rPr lang="en-US" sz="3500"/>
              <a:t>components</a:t>
            </a:r>
            <a:r>
              <a:rPr lang="en-US" sz="3500"/>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APR Overview</a:t>
            </a:r>
            <a:endParaRPr b="1" sz="3600">
              <a:solidFill>
                <a:srgbClr val="002060"/>
              </a:solidFill>
              <a:latin typeface="Cabin"/>
              <a:ea typeface="Cabin"/>
              <a:cs typeface="Cabin"/>
              <a:sym typeface="Cabin"/>
            </a:endParaRPr>
          </a:p>
          <a:p>
            <a:pPr indent="0" lvl="0" marL="0" rtl="0" algn="ctr">
              <a:spcBef>
                <a:spcPts val="0"/>
              </a:spcBef>
              <a:spcAft>
                <a:spcPts val="0"/>
              </a:spcAft>
              <a:buNone/>
            </a:pPr>
            <a:r>
              <a:rPr b="1" lang="en-US" sz="3600">
                <a:solidFill>
                  <a:srgbClr val="002060"/>
                </a:solidFill>
                <a:latin typeface="Cabin"/>
                <a:ea typeface="Cabin"/>
                <a:cs typeface="Cabin"/>
                <a:sym typeface="Cabin"/>
              </a:rPr>
              <a:t>Data Quality Scorecard</a:t>
            </a:r>
            <a:endParaRPr b="1" sz="3600">
              <a:solidFill>
                <a:srgbClr val="002060"/>
              </a:solidFill>
              <a:latin typeface="Cabin"/>
              <a:ea typeface="Cabin"/>
              <a:cs typeface="Cabin"/>
              <a:sym typeface="Cabin"/>
            </a:endParaRPr>
          </a:p>
        </p:txBody>
      </p:sp>
      <p:sp>
        <p:nvSpPr>
          <p:cNvPr id="389" name="Google Shape;389;p43"/>
          <p:cNvSpPr txBox="1"/>
          <p:nvPr>
            <p:ph idx="1" type="body"/>
          </p:nvPr>
        </p:nvSpPr>
        <p:spPr>
          <a:xfrm>
            <a:off x="457200" y="1600200"/>
            <a:ext cx="8229600" cy="4889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0" name="Google Shape;390;p43"/>
          <p:cNvSpPr/>
          <p:nvPr/>
        </p:nvSpPr>
        <p:spPr>
          <a:xfrm>
            <a:off x="982650" y="20267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Personal Identifying Information (PII)</a:t>
            </a:r>
            <a:endParaRPr sz="2200"/>
          </a:p>
          <a:p>
            <a:pPr indent="0" lvl="0" marL="0" rtl="0" algn="ctr">
              <a:spcBef>
                <a:spcPts val="0"/>
              </a:spcBef>
              <a:spcAft>
                <a:spcPts val="0"/>
              </a:spcAft>
              <a:buNone/>
            </a:pPr>
            <a:r>
              <a:rPr lang="en-US" sz="1600"/>
              <a:t>Q6a - Overall (25)</a:t>
            </a:r>
            <a:endParaRPr sz="1600"/>
          </a:p>
        </p:txBody>
      </p:sp>
      <p:sp>
        <p:nvSpPr>
          <p:cNvPr id="391" name="Google Shape;391;p43"/>
          <p:cNvSpPr/>
          <p:nvPr/>
        </p:nvSpPr>
        <p:spPr>
          <a:xfrm>
            <a:off x="982650" y="34290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Universal Data Elements (UDEs)</a:t>
            </a:r>
            <a:endParaRPr sz="2200"/>
          </a:p>
          <a:p>
            <a:pPr indent="0" lvl="0" marL="0" rtl="0" algn="ctr">
              <a:spcBef>
                <a:spcPts val="0"/>
              </a:spcBef>
              <a:spcAft>
                <a:spcPts val="0"/>
              </a:spcAft>
              <a:buNone/>
            </a:pPr>
            <a:r>
              <a:rPr lang="en-US" sz="1600"/>
              <a:t>Q6b (20)</a:t>
            </a:r>
            <a:endParaRPr sz="1600"/>
          </a:p>
        </p:txBody>
      </p:sp>
      <p:sp>
        <p:nvSpPr>
          <p:cNvPr id="392" name="Google Shape;392;p43"/>
          <p:cNvSpPr/>
          <p:nvPr/>
        </p:nvSpPr>
        <p:spPr>
          <a:xfrm>
            <a:off x="982650" y="48313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Chronic Homeless Questions</a:t>
            </a:r>
            <a:endParaRPr sz="2200"/>
          </a:p>
          <a:p>
            <a:pPr indent="0" lvl="0" marL="0" rtl="0" algn="ctr">
              <a:spcBef>
                <a:spcPts val="0"/>
              </a:spcBef>
              <a:spcAft>
                <a:spcPts val="0"/>
              </a:spcAft>
              <a:buNone/>
            </a:pPr>
            <a:r>
              <a:rPr lang="en-US" sz="1600"/>
              <a:t>Q6d (20)</a:t>
            </a:r>
            <a:endParaRPr sz="1600"/>
          </a:p>
        </p:txBody>
      </p:sp>
      <p:sp>
        <p:nvSpPr>
          <p:cNvPr id="393" name="Google Shape;393;p43"/>
          <p:cNvSpPr/>
          <p:nvPr/>
        </p:nvSpPr>
        <p:spPr>
          <a:xfrm>
            <a:off x="5024650" y="2158625"/>
            <a:ext cx="3204900" cy="141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Income Data: </a:t>
            </a:r>
            <a:endParaRPr sz="2200"/>
          </a:p>
          <a:p>
            <a:pPr indent="0" lvl="0" marL="0" rtl="0" algn="ctr">
              <a:spcBef>
                <a:spcPts val="0"/>
              </a:spcBef>
              <a:spcAft>
                <a:spcPts val="0"/>
              </a:spcAft>
              <a:buNone/>
            </a:pPr>
            <a:r>
              <a:rPr lang="en-US" sz="1700"/>
              <a:t>@Start + @Annual + @Exit</a:t>
            </a:r>
            <a:endParaRPr sz="1700"/>
          </a:p>
          <a:p>
            <a:pPr indent="0" lvl="0" marL="0" rtl="0" algn="ctr">
              <a:spcBef>
                <a:spcPts val="0"/>
              </a:spcBef>
              <a:spcAft>
                <a:spcPts val="0"/>
              </a:spcAft>
              <a:buNone/>
            </a:pPr>
            <a:r>
              <a:rPr lang="en-US" sz="1600"/>
              <a:t>Q6c (15)</a:t>
            </a:r>
            <a:endParaRPr sz="1600"/>
          </a:p>
        </p:txBody>
      </p:sp>
      <p:sp>
        <p:nvSpPr>
          <p:cNvPr id="394" name="Google Shape;394;p43"/>
          <p:cNvSpPr/>
          <p:nvPr/>
        </p:nvSpPr>
        <p:spPr>
          <a:xfrm>
            <a:off x="5024650" y="4042600"/>
            <a:ext cx="3204900" cy="141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Data Entry Timeliness</a:t>
            </a:r>
            <a:r>
              <a:rPr lang="en-US" sz="2200"/>
              <a:t> </a:t>
            </a:r>
            <a:endParaRPr sz="2200"/>
          </a:p>
          <a:p>
            <a:pPr indent="0" lvl="0" marL="0" rtl="0" algn="ctr">
              <a:spcBef>
                <a:spcPts val="0"/>
              </a:spcBef>
              <a:spcAft>
                <a:spcPts val="0"/>
              </a:spcAft>
              <a:buNone/>
            </a:pPr>
            <a:r>
              <a:rPr lang="en-US" sz="1700"/>
              <a:t>@Start + @Exit</a:t>
            </a:r>
            <a:endParaRPr sz="1700"/>
          </a:p>
          <a:p>
            <a:pPr indent="0" lvl="0" marL="0" rtl="0" algn="ctr">
              <a:spcBef>
                <a:spcPts val="0"/>
              </a:spcBef>
              <a:spcAft>
                <a:spcPts val="0"/>
              </a:spcAft>
              <a:buNone/>
            </a:pPr>
            <a:r>
              <a:rPr lang="en-US" sz="1600"/>
              <a:t>Q6c (20)</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HMIS Report/Score Card</a:t>
            </a:r>
            <a:endParaRPr b="1" sz="3600">
              <a:solidFill>
                <a:srgbClr val="002060"/>
              </a:solidFill>
              <a:latin typeface="Cabin"/>
              <a:ea typeface="Cabin"/>
              <a:cs typeface="Cabin"/>
              <a:sym typeface="Cabin"/>
            </a:endParaRPr>
          </a:p>
          <a:p>
            <a:pPr indent="0" lvl="0" marL="0" rtl="0" algn="ctr">
              <a:spcBef>
                <a:spcPts val="0"/>
              </a:spcBef>
              <a:spcAft>
                <a:spcPts val="0"/>
              </a:spcAft>
              <a:buNone/>
            </a:pPr>
            <a:r>
              <a:rPr b="1" lang="en-US" sz="3600">
                <a:solidFill>
                  <a:srgbClr val="002060"/>
                </a:solidFill>
                <a:latin typeface="Cabin"/>
                <a:ea typeface="Cabin"/>
                <a:cs typeface="Cabin"/>
                <a:sym typeface="Cabin"/>
              </a:rPr>
              <a:t>Project Type Specific</a:t>
            </a:r>
            <a:endParaRPr b="1" sz="3600">
              <a:solidFill>
                <a:srgbClr val="002060"/>
              </a:solidFill>
              <a:latin typeface="Cabin"/>
              <a:ea typeface="Cabin"/>
              <a:cs typeface="Cabin"/>
              <a:sym typeface="Cabin"/>
            </a:endParaRPr>
          </a:p>
        </p:txBody>
      </p:sp>
      <p:sp>
        <p:nvSpPr>
          <p:cNvPr id="400" name="Google Shape;400;p44"/>
          <p:cNvSpPr txBox="1"/>
          <p:nvPr>
            <p:ph idx="1" type="body"/>
          </p:nvPr>
        </p:nvSpPr>
        <p:spPr>
          <a:xfrm>
            <a:off x="457200" y="1620650"/>
            <a:ext cx="8229600" cy="4991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sz="1600"/>
          </a:p>
          <a:p>
            <a:pPr indent="0" lvl="0" marL="0" rtl="0" algn="l">
              <a:spcBef>
                <a:spcPts val="360"/>
              </a:spcBef>
              <a:spcAft>
                <a:spcPts val="0"/>
              </a:spcAft>
              <a:buNone/>
            </a:pPr>
            <a:r>
              <a:t/>
            </a:r>
            <a:endParaRPr/>
          </a:p>
        </p:txBody>
      </p:sp>
      <p:sp>
        <p:nvSpPr>
          <p:cNvPr id="401" name="Google Shape;401;p44"/>
          <p:cNvSpPr/>
          <p:nvPr/>
        </p:nvSpPr>
        <p:spPr>
          <a:xfrm>
            <a:off x="982650" y="20267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Living Situation @ Entry Enrollment</a:t>
            </a:r>
            <a:endParaRPr sz="1600"/>
          </a:p>
        </p:txBody>
      </p:sp>
      <p:sp>
        <p:nvSpPr>
          <p:cNvPr id="402" name="Google Shape;402;p44"/>
          <p:cNvSpPr/>
          <p:nvPr/>
        </p:nvSpPr>
        <p:spPr>
          <a:xfrm>
            <a:off x="982650" y="36326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Change in Income/Benefits</a:t>
            </a:r>
            <a:endParaRPr sz="1600"/>
          </a:p>
        </p:txBody>
      </p:sp>
      <p:sp>
        <p:nvSpPr>
          <p:cNvPr id="403" name="Google Shape;403;p44"/>
          <p:cNvSpPr/>
          <p:nvPr/>
        </p:nvSpPr>
        <p:spPr>
          <a:xfrm>
            <a:off x="982650" y="52385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RRH / PSH Housing Stability</a:t>
            </a:r>
            <a:endParaRPr sz="1600"/>
          </a:p>
        </p:txBody>
      </p:sp>
      <p:sp>
        <p:nvSpPr>
          <p:cNvPr id="404" name="Google Shape;404;p44"/>
          <p:cNvSpPr/>
          <p:nvPr/>
        </p:nvSpPr>
        <p:spPr>
          <a:xfrm>
            <a:off x="4881350" y="20267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Exit Destinations</a:t>
            </a:r>
            <a:endParaRPr sz="1600"/>
          </a:p>
        </p:txBody>
      </p:sp>
      <p:sp>
        <p:nvSpPr>
          <p:cNvPr id="405" name="Google Shape;405;p44"/>
          <p:cNvSpPr/>
          <p:nvPr/>
        </p:nvSpPr>
        <p:spPr>
          <a:xfrm>
            <a:off x="4881350" y="36326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Bed Utilization</a:t>
            </a:r>
            <a:endParaRPr sz="1600"/>
          </a:p>
        </p:txBody>
      </p:sp>
      <p:sp>
        <p:nvSpPr>
          <p:cNvPr id="406" name="Google Shape;406;p44"/>
          <p:cNvSpPr/>
          <p:nvPr/>
        </p:nvSpPr>
        <p:spPr>
          <a:xfrm>
            <a:off x="4881350" y="5238500"/>
            <a:ext cx="28251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Length of Participation</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0" name="Shape 410"/>
        <p:cNvGrpSpPr/>
        <p:nvPr/>
      </p:nvGrpSpPr>
      <p:grpSpPr>
        <a:xfrm>
          <a:off x="0" y="0"/>
          <a:ext cx="0" cy="0"/>
          <a:chOff x="0" y="0"/>
          <a:chExt cx="0" cy="0"/>
        </a:xfrm>
      </p:grpSpPr>
      <p:sp>
        <p:nvSpPr>
          <p:cNvPr id="411" name="Google Shape;411;p4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3600">
                <a:solidFill>
                  <a:srgbClr val="002060"/>
                </a:solidFill>
                <a:latin typeface="Cabin"/>
                <a:ea typeface="Cabin"/>
                <a:cs typeface="Cabin"/>
                <a:sym typeface="Cabin"/>
              </a:rPr>
              <a:t>APR Overview</a:t>
            </a:r>
            <a:endParaRPr b="1" sz="3600">
              <a:solidFill>
                <a:srgbClr val="002060"/>
              </a:solidFill>
              <a:latin typeface="Cabin"/>
              <a:ea typeface="Cabin"/>
              <a:cs typeface="Cabin"/>
              <a:sym typeface="Cabin"/>
            </a:endParaRPr>
          </a:p>
          <a:p>
            <a:pPr indent="0" lvl="0" marL="0" rtl="0" algn="ctr">
              <a:spcBef>
                <a:spcPts val="0"/>
              </a:spcBef>
              <a:spcAft>
                <a:spcPts val="0"/>
              </a:spcAft>
              <a:buNone/>
            </a:pPr>
            <a:r>
              <a:rPr b="1" lang="en-US" sz="3600">
                <a:solidFill>
                  <a:srgbClr val="002060"/>
                </a:solidFill>
                <a:latin typeface="Cabin"/>
                <a:ea typeface="Cabin"/>
                <a:cs typeface="Cabin"/>
                <a:sym typeface="Cabin"/>
              </a:rPr>
              <a:t>Type of Information Available</a:t>
            </a:r>
            <a:endParaRPr b="1" sz="3600">
              <a:solidFill>
                <a:srgbClr val="002060"/>
              </a:solidFill>
              <a:latin typeface="Cabin"/>
              <a:ea typeface="Cabin"/>
              <a:cs typeface="Cabin"/>
              <a:sym typeface="Cabin"/>
            </a:endParaRPr>
          </a:p>
        </p:txBody>
      </p:sp>
      <p:sp>
        <p:nvSpPr>
          <p:cNvPr id="412" name="Google Shape;412;p45"/>
          <p:cNvSpPr txBox="1"/>
          <p:nvPr>
            <p:ph idx="1" type="body"/>
          </p:nvPr>
        </p:nvSpPr>
        <p:spPr>
          <a:xfrm>
            <a:off x="457200" y="1620650"/>
            <a:ext cx="8229600" cy="4991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sz="1600"/>
          </a:p>
          <a:p>
            <a:pPr indent="0" lvl="0" marL="0" rtl="0" algn="l">
              <a:spcBef>
                <a:spcPts val="360"/>
              </a:spcBef>
              <a:spcAft>
                <a:spcPts val="0"/>
              </a:spcAft>
              <a:buNone/>
            </a:pPr>
            <a:r>
              <a:t/>
            </a:r>
            <a:endParaRPr/>
          </a:p>
        </p:txBody>
      </p:sp>
      <p:sp>
        <p:nvSpPr>
          <p:cNvPr id="413" name="Google Shape;413;p45"/>
          <p:cNvSpPr/>
          <p:nvPr/>
        </p:nvSpPr>
        <p:spPr>
          <a:xfrm>
            <a:off x="675575" y="2026700"/>
            <a:ext cx="35007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Enrollment Status</a:t>
            </a:r>
            <a:endParaRPr sz="2200"/>
          </a:p>
          <a:p>
            <a:pPr indent="0" lvl="0" marL="0" rtl="0" algn="ctr">
              <a:spcBef>
                <a:spcPts val="0"/>
              </a:spcBef>
              <a:spcAft>
                <a:spcPts val="0"/>
              </a:spcAft>
              <a:buNone/>
            </a:pPr>
            <a:r>
              <a:rPr lang="en-US" sz="1500"/>
              <a:t>Stayers</a:t>
            </a:r>
            <a:endParaRPr sz="1500"/>
          </a:p>
          <a:p>
            <a:pPr indent="0" lvl="0" marL="0" rtl="0" algn="ctr">
              <a:spcBef>
                <a:spcPts val="0"/>
              </a:spcBef>
              <a:spcAft>
                <a:spcPts val="0"/>
              </a:spcAft>
              <a:buNone/>
            </a:pPr>
            <a:r>
              <a:rPr lang="en-US" sz="1500"/>
              <a:t>Leavers</a:t>
            </a:r>
            <a:endParaRPr sz="1500"/>
          </a:p>
        </p:txBody>
      </p:sp>
      <p:sp>
        <p:nvSpPr>
          <p:cNvPr id="414" name="Google Shape;414;p45"/>
          <p:cNvSpPr/>
          <p:nvPr/>
        </p:nvSpPr>
        <p:spPr>
          <a:xfrm>
            <a:off x="593550" y="3632600"/>
            <a:ext cx="35826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Participant Demographics</a:t>
            </a:r>
            <a:endParaRPr sz="1600"/>
          </a:p>
        </p:txBody>
      </p:sp>
      <p:sp>
        <p:nvSpPr>
          <p:cNvPr id="415" name="Google Shape;415;p45"/>
          <p:cNvSpPr/>
          <p:nvPr/>
        </p:nvSpPr>
        <p:spPr>
          <a:xfrm>
            <a:off x="593675" y="5238500"/>
            <a:ext cx="35826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Summaries of Participants Disabilities, Income, Benefits, Insurance</a:t>
            </a:r>
            <a:endParaRPr sz="1600"/>
          </a:p>
        </p:txBody>
      </p:sp>
      <p:sp>
        <p:nvSpPr>
          <p:cNvPr id="416" name="Google Shape;416;p45"/>
          <p:cNvSpPr/>
          <p:nvPr/>
        </p:nvSpPr>
        <p:spPr>
          <a:xfrm>
            <a:off x="4881350" y="2026700"/>
            <a:ext cx="34098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Household Type Analysis</a:t>
            </a:r>
            <a:endParaRPr sz="1600"/>
          </a:p>
        </p:txBody>
      </p:sp>
      <p:sp>
        <p:nvSpPr>
          <p:cNvPr id="417" name="Google Shape;417;p45"/>
          <p:cNvSpPr/>
          <p:nvPr/>
        </p:nvSpPr>
        <p:spPr>
          <a:xfrm>
            <a:off x="4881350" y="3632600"/>
            <a:ext cx="34098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Special Populations: Veterans, Chronic, Youth</a:t>
            </a:r>
            <a:endParaRPr sz="1600"/>
          </a:p>
        </p:txBody>
      </p:sp>
      <p:sp>
        <p:nvSpPr>
          <p:cNvPr id="418" name="Google Shape;418;p45"/>
          <p:cNvSpPr/>
          <p:nvPr/>
        </p:nvSpPr>
        <p:spPr>
          <a:xfrm>
            <a:off x="4881350" y="5238500"/>
            <a:ext cx="3409800" cy="114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Performance Outcome</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6"/>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424" name="Google Shape;424;p46"/>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US" sz="2400"/>
              <a:t>What to expect?</a:t>
            </a:r>
            <a:endParaRPr b="1" sz="2400"/>
          </a:p>
          <a:p>
            <a:pPr indent="-355600" lvl="0" marL="457200" marR="0" rtl="0" algn="l">
              <a:lnSpc>
                <a:spcPct val="100000"/>
              </a:lnSpc>
              <a:spcBef>
                <a:spcPts val="1000"/>
              </a:spcBef>
              <a:spcAft>
                <a:spcPts val="0"/>
              </a:spcAft>
              <a:buSzPts val="2000"/>
              <a:buChar char="●"/>
            </a:pPr>
            <a:r>
              <a:rPr lang="en-US" sz="2000"/>
              <a:t>Data Quality Monitors Scheduled for 2021</a:t>
            </a:r>
            <a:endParaRPr sz="2000"/>
          </a:p>
          <a:p>
            <a:pPr indent="-228600" lvl="2" marL="1143000" rtl="0" algn="l">
              <a:lnSpc>
                <a:spcPct val="115000"/>
              </a:lnSpc>
              <a:spcBef>
                <a:spcPts val="0"/>
              </a:spcBef>
              <a:spcAft>
                <a:spcPts val="0"/>
              </a:spcAft>
              <a:buSzPts val="1800"/>
              <a:buChar char="■"/>
            </a:pPr>
            <a:r>
              <a:rPr b="1" lang="en-US" sz="1800"/>
              <a:t>Communicated via agency liaisons</a:t>
            </a:r>
            <a:endParaRPr b="1" sz="1800"/>
          </a:p>
          <a:p>
            <a:pPr indent="-228600" lvl="2" marL="1143000" rtl="0" algn="l">
              <a:lnSpc>
                <a:spcPct val="115000"/>
              </a:lnSpc>
              <a:spcBef>
                <a:spcPts val="1000"/>
              </a:spcBef>
              <a:spcAft>
                <a:spcPts val="0"/>
              </a:spcAft>
              <a:buSzPts val="1800"/>
              <a:buChar char="■"/>
            </a:pPr>
            <a:r>
              <a:rPr b="1" lang="en-US" sz="1800"/>
              <a:t>Primarily focuses on the CoC APR</a:t>
            </a:r>
            <a:endParaRPr b="1" sz="1800"/>
          </a:p>
          <a:p>
            <a:pPr indent="-285750" lvl="1" marL="742950" rtl="0" algn="l">
              <a:lnSpc>
                <a:spcPct val="115000"/>
              </a:lnSpc>
              <a:spcBef>
                <a:spcPts val="1000"/>
              </a:spcBef>
              <a:spcAft>
                <a:spcPts val="0"/>
              </a:spcAft>
              <a:buSzPts val="1800"/>
              <a:buChar char="○"/>
            </a:pPr>
            <a:r>
              <a:rPr b="1" lang="en-US" sz="1800"/>
              <a:t>Recommendations for improvements and a timeline for addressing data quality issues</a:t>
            </a:r>
            <a:endParaRPr b="1" sz="1800"/>
          </a:p>
          <a:p>
            <a:pPr indent="-285750" lvl="1" marL="742950" rtl="0" algn="l">
              <a:lnSpc>
                <a:spcPct val="115000"/>
              </a:lnSpc>
              <a:spcBef>
                <a:spcPts val="1000"/>
              </a:spcBef>
              <a:spcAft>
                <a:spcPts val="0"/>
              </a:spcAft>
              <a:buSzPts val="1800"/>
              <a:buChar char="○"/>
            </a:pPr>
            <a:r>
              <a:rPr b="1" lang="en-US" sz="1800"/>
              <a:t>Follow up with a scorecard (grading system)</a:t>
            </a:r>
            <a:endParaRPr b="1" sz="1800"/>
          </a:p>
          <a:p>
            <a:pPr indent="-228600" lvl="2" marL="1143000" rtl="0" algn="l">
              <a:lnSpc>
                <a:spcPct val="115000"/>
              </a:lnSpc>
              <a:spcBef>
                <a:spcPts val="1000"/>
              </a:spcBef>
              <a:spcAft>
                <a:spcPts val="0"/>
              </a:spcAft>
              <a:buSzPts val="1800"/>
              <a:buChar char="■"/>
            </a:pPr>
            <a:r>
              <a:rPr b="1" lang="en-US" sz="1800"/>
              <a:t>Would like to publicize on our site</a:t>
            </a:r>
            <a:endParaRPr b="1" sz="1800"/>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425" name="Google Shape;425;p46">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7"/>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431" name="Google Shape;431;p47"/>
          <p:cNvSpPr txBox="1"/>
          <p:nvPr>
            <p:ph idx="1" type="body"/>
          </p:nvPr>
        </p:nvSpPr>
        <p:spPr>
          <a:xfrm>
            <a:off x="759900" y="957300"/>
            <a:ext cx="7926900" cy="3371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2000"/>
              <a:t>Upcoming CoC-Wide Refresher Sessions (Nov/Dec)</a:t>
            </a:r>
            <a:endParaRPr b="1" sz="2000"/>
          </a:p>
          <a:p>
            <a:pPr indent="0" lvl="0" marL="0" rtl="0" algn="l">
              <a:lnSpc>
                <a:spcPct val="115000"/>
              </a:lnSpc>
              <a:spcBef>
                <a:spcPts val="640"/>
              </a:spcBef>
              <a:spcAft>
                <a:spcPts val="0"/>
              </a:spcAft>
              <a:buNone/>
            </a:pPr>
            <a:r>
              <a:rPr i="1" lang="en-US" sz="1500"/>
              <a:t>*Invites will be extended to all applicable partners*</a:t>
            </a:r>
            <a:endParaRPr b="1" sz="1800">
              <a:solidFill>
                <a:srgbClr val="FF0000"/>
              </a:solidFill>
            </a:endParaRPr>
          </a:p>
          <a:p>
            <a:pPr indent="0" lvl="0" marL="0" rtl="0" algn="l">
              <a:lnSpc>
                <a:spcPct val="115000"/>
              </a:lnSpc>
              <a:spcBef>
                <a:spcPts val="640"/>
              </a:spcBef>
              <a:spcAft>
                <a:spcPts val="0"/>
              </a:spcAft>
              <a:buNone/>
            </a:pPr>
            <a:r>
              <a:rPr b="1" lang="en-US" sz="1800">
                <a:solidFill>
                  <a:srgbClr val="FF0000"/>
                </a:solidFill>
              </a:rPr>
              <a:t>HMIS 102: RRH (for CMs)</a:t>
            </a:r>
            <a:endParaRPr b="1" sz="1800">
              <a:solidFill>
                <a:srgbClr val="FF0000"/>
              </a:solidFill>
            </a:endParaRPr>
          </a:p>
          <a:p>
            <a:pPr indent="-336550" lvl="0" marL="457200" rtl="0" algn="l">
              <a:lnSpc>
                <a:spcPct val="115000"/>
              </a:lnSpc>
              <a:spcBef>
                <a:spcPts val="640"/>
              </a:spcBef>
              <a:spcAft>
                <a:spcPts val="0"/>
              </a:spcAft>
              <a:buSzPts val="1700"/>
              <a:buChar char="-"/>
            </a:pPr>
            <a:r>
              <a:rPr b="1" lang="en-US" sz="1700"/>
              <a:t>Scheduled per agency </a:t>
            </a:r>
            <a:endParaRPr b="1" sz="1700"/>
          </a:p>
          <a:p>
            <a:pPr indent="-336550" lvl="0" marL="457200" rtl="0" algn="l">
              <a:lnSpc>
                <a:spcPct val="115000"/>
              </a:lnSpc>
              <a:spcBef>
                <a:spcPts val="0"/>
              </a:spcBef>
              <a:spcAft>
                <a:spcPts val="0"/>
              </a:spcAft>
              <a:buSzPts val="1700"/>
              <a:buChar char="-"/>
            </a:pPr>
            <a:r>
              <a:rPr b="1" lang="en-US" sz="1700"/>
              <a:t>Required for all RRH CMs</a:t>
            </a:r>
            <a:endParaRPr b="1" sz="1700"/>
          </a:p>
          <a:p>
            <a:pPr indent="-323850" lvl="1" marL="914400" rtl="0" algn="l">
              <a:lnSpc>
                <a:spcPct val="115000"/>
              </a:lnSpc>
              <a:spcBef>
                <a:spcPts val="0"/>
              </a:spcBef>
              <a:spcAft>
                <a:spcPts val="0"/>
              </a:spcAft>
              <a:buSzPts val="1500"/>
              <a:buChar char="-"/>
            </a:pPr>
            <a:r>
              <a:rPr i="1" lang="en-US" sz="1500"/>
              <a:t>will address key areas that are contributing to poor data quality and measurement outcomes</a:t>
            </a:r>
            <a:endParaRPr i="1" sz="1500"/>
          </a:p>
          <a:p>
            <a:pPr indent="0" lvl="0" marL="0" rtl="0" algn="l">
              <a:lnSpc>
                <a:spcPct val="115000"/>
              </a:lnSpc>
              <a:spcBef>
                <a:spcPts val="640"/>
              </a:spcBef>
              <a:spcAft>
                <a:spcPts val="0"/>
              </a:spcAft>
              <a:buNone/>
            </a:pPr>
            <a:r>
              <a:rPr b="1" lang="en-US" sz="1600">
                <a:solidFill>
                  <a:schemeClr val="dk1"/>
                </a:solidFill>
              </a:rPr>
              <a:t>Routine monthly sessions: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Tuesday: HMIS 101 New User Training</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Wednesday: HMIS 101/102 Refreshers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Thursday: HMIS 101/102/103 Reports Training</a:t>
            </a:r>
            <a:endParaRPr sz="1900">
              <a:solidFill>
                <a:schemeClr val="dk1"/>
              </a:solidFill>
            </a:endParaRPr>
          </a:p>
          <a:p>
            <a:pPr indent="0" lvl="0" marL="0" rtl="0" algn="l">
              <a:lnSpc>
                <a:spcPct val="115000"/>
              </a:lnSpc>
              <a:spcBef>
                <a:spcPts val="640"/>
              </a:spcBef>
              <a:spcAft>
                <a:spcPts val="0"/>
              </a:spcAft>
              <a:buNone/>
            </a:pPr>
            <a:r>
              <a:rPr i="1" lang="en-US">
                <a:solidFill>
                  <a:schemeClr val="dk1"/>
                </a:solidFill>
              </a:rPr>
              <a:t>* Additional training sessions may be requested as needed.</a:t>
            </a:r>
            <a:endParaRPr i="1" sz="1600">
              <a:solidFill>
                <a:schemeClr val="dk1"/>
              </a:solidFill>
            </a:endParaRPr>
          </a:p>
          <a:p>
            <a:pPr indent="0" lvl="0" marL="0" rtl="0" algn="l">
              <a:lnSpc>
                <a:spcPct val="115000"/>
              </a:lnSpc>
              <a:spcBef>
                <a:spcPts val="640"/>
              </a:spcBef>
              <a:spcAft>
                <a:spcPts val="0"/>
              </a:spcAft>
              <a:buNone/>
            </a:pPr>
            <a:r>
              <a:t/>
            </a:r>
            <a:endParaRPr i="1" sz="300">
              <a:solidFill>
                <a:schemeClr val="dk1"/>
              </a:solidFill>
            </a:endParaRPr>
          </a:p>
          <a:p>
            <a:pPr indent="0" lvl="0" marL="0" rtl="0" algn="l">
              <a:lnSpc>
                <a:spcPct val="115000"/>
              </a:lnSpc>
              <a:spcBef>
                <a:spcPts val="640"/>
              </a:spcBef>
              <a:spcAft>
                <a:spcPts val="0"/>
              </a:spcAft>
              <a:buNone/>
            </a:pPr>
            <a:r>
              <a:rPr lang="en-US" u="sng">
                <a:solidFill>
                  <a:schemeClr val="hlink"/>
                </a:solidFill>
                <a:hlinkClick r:id="rId3"/>
              </a:rPr>
              <a:t>Join</a:t>
            </a:r>
            <a:r>
              <a:rPr lang="en-US">
                <a:solidFill>
                  <a:schemeClr val="dk1"/>
                </a:solidFill>
              </a:rPr>
              <a:t> us for our office hours M/W from 1p - 2p for additional one-on-one HMIS support.</a:t>
            </a:r>
            <a:endParaRPr>
              <a:solidFill>
                <a:schemeClr val="dk1"/>
              </a:solidFill>
            </a:endParaRPr>
          </a:p>
          <a:p>
            <a:pPr indent="0" lvl="0" marL="0" rtl="0" algn="l">
              <a:lnSpc>
                <a:spcPct val="115000"/>
              </a:lnSpc>
              <a:spcBef>
                <a:spcPts val="640"/>
              </a:spcBef>
              <a:spcAft>
                <a:spcPts val="0"/>
              </a:spcAft>
              <a:buNone/>
            </a:pPr>
            <a:r>
              <a:t/>
            </a:r>
            <a:endParaRPr b="1" sz="300">
              <a:solidFill>
                <a:srgbClr val="FF0000"/>
              </a:solidFill>
            </a:endParaRPr>
          </a:p>
          <a:p>
            <a:pPr indent="0" lvl="0" marL="0" rtl="0" algn="l">
              <a:lnSpc>
                <a:spcPct val="115000"/>
              </a:lnSpc>
              <a:spcBef>
                <a:spcPts val="640"/>
              </a:spcBef>
              <a:spcAft>
                <a:spcPts val="0"/>
              </a:spcAft>
              <a:buNone/>
            </a:pPr>
            <a:r>
              <a:rPr b="1" lang="en-US">
                <a:solidFill>
                  <a:srgbClr val="FF0000"/>
                </a:solidFill>
              </a:rPr>
              <a:t>Reminder:</a:t>
            </a:r>
            <a:r>
              <a:rPr b="1" lang="en-US">
                <a:solidFill>
                  <a:schemeClr val="dk1"/>
                </a:solidFill>
              </a:rPr>
              <a:t> </a:t>
            </a:r>
            <a:endParaRPr b="1">
              <a:solidFill>
                <a:schemeClr val="dk1"/>
              </a:solidFill>
            </a:endParaRPr>
          </a:p>
          <a:p>
            <a:pPr indent="0" lvl="0" marL="0" rtl="0" algn="l">
              <a:lnSpc>
                <a:spcPct val="115000"/>
              </a:lnSpc>
              <a:spcBef>
                <a:spcPts val="640"/>
              </a:spcBef>
              <a:spcAft>
                <a:spcPts val="0"/>
              </a:spcAft>
              <a:buNone/>
            </a:pPr>
            <a:r>
              <a:rPr i="1" lang="en-US">
                <a:solidFill>
                  <a:schemeClr val="dk1"/>
                </a:solidFill>
              </a:rPr>
              <a:t>All </a:t>
            </a:r>
            <a:r>
              <a:rPr b="1" i="1" lang="en-US">
                <a:solidFill>
                  <a:schemeClr val="dk1"/>
                </a:solidFill>
              </a:rPr>
              <a:t>new user</a:t>
            </a:r>
            <a:r>
              <a:rPr i="1" lang="en-US">
                <a:solidFill>
                  <a:schemeClr val="dk1"/>
                </a:solidFill>
              </a:rPr>
              <a:t> training requests must come through the Agency Liaison.</a:t>
            </a:r>
            <a:endParaRPr sz="1500"/>
          </a:p>
          <a:p>
            <a:pPr indent="0" lvl="0" marL="0" rtl="0" algn="l">
              <a:lnSpc>
                <a:spcPct val="115000"/>
              </a:lnSpc>
              <a:spcBef>
                <a:spcPts val="640"/>
              </a:spcBef>
              <a:spcAft>
                <a:spcPts val="0"/>
              </a:spcAft>
              <a:buNone/>
            </a:pPr>
            <a:r>
              <a:t/>
            </a:r>
            <a:endParaRPr i="1"/>
          </a:p>
        </p:txBody>
      </p:sp>
      <p:pic>
        <p:nvPicPr>
          <p:cNvPr id="432" name="Google Shape;432;p47">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8"/>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438" name="Google Shape;438;p48"/>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a:t>
            </a:r>
            <a:r>
              <a:rPr b="1" lang="en-US" sz="3500"/>
              <a:t>, January 11, 2022</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439" name="Google Shape;439;p48"/>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445" name="Google Shape;445;p49"/>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Contractor Support</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446" name="Google Shape;446;p49"/>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80" name="Google Shape;80;p16"/>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Open Discussion</a:t>
            </a:r>
            <a:endParaRPr b="1" sz="2000"/>
          </a:p>
          <a:p>
            <a:pPr indent="-355600" lvl="0" marL="457200" rtl="0" algn="l">
              <a:lnSpc>
                <a:spcPct val="150000"/>
              </a:lnSpc>
              <a:spcBef>
                <a:spcPts val="640"/>
              </a:spcBef>
              <a:spcAft>
                <a:spcPts val="0"/>
              </a:spcAft>
              <a:buSzPts val="2000"/>
              <a:buChar char="●"/>
            </a:pPr>
            <a:r>
              <a:rPr b="1" lang="en-US" sz="2000"/>
              <a:t>Keywords</a:t>
            </a:r>
            <a:r>
              <a:rPr b="1" lang="en-US" sz="2000"/>
              <a:t> for Mission Statement</a:t>
            </a:r>
            <a:endParaRPr b="1" sz="2000"/>
          </a:p>
          <a:p>
            <a:pPr indent="-355600" lvl="0" marL="457200" rtl="0" algn="l">
              <a:lnSpc>
                <a:spcPct val="150000"/>
              </a:lnSpc>
              <a:spcBef>
                <a:spcPts val="0"/>
              </a:spcBef>
              <a:spcAft>
                <a:spcPts val="0"/>
              </a:spcAft>
              <a:buSzPts val="2000"/>
              <a:buChar char="●"/>
            </a:pPr>
            <a:r>
              <a:rPr b="1" lang="en-US" sz="2000"/>
              <a:t>Vote next meeting</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 name="Shape 84"/>
        <p:cNvGrpSpPr/>
        <p:nvPr/>
      </p:nvGrpSpPr>
      <p:grpSpPr>
        <a:xfrm>
          <a:off x="0" y="0"/>
          <a:ext cx="0" cy="0"/>
          <a:chOff x="0" y="0"/>
          <a:chExt cx="0" cy="0"/>
        </a:xfrm>
      </p:grpSpPr>
      <p:sp>
        <p:nvSpPr>
          <p:cNvPr id="85" name="Google Shape;85;p1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Structure</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Officers</a:t>
            </a:r>
            <a:endParaRPr b="1" sz="3600">
              <a:solidFill>
                <a:srgbClr val="002060"/>
              </a:solidFill>
              <a:latin typeface="Cabin"/>
              <a:ea typeface="Cabin"/>
              <a:cs typeface="Cabin"/>
              <a:sym typeface="Cabin"/>
            </a:endParaRPr>
          </a:p>
        </p:txBody>
      </p:sp>
      <p:sp>
        <p:nvSpPr>
          <p:cNvPr id="86" name="Google Shape;86;p17"/>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t/>
            </a:r>
            <a:endParaRPr>
              <a:solidFill>
                <a:schemeClr val="dk1"/>
              </a:solidFill>
            </a:endParaRPr>
          </a:p>
          <a:p>
            <a:pPr indent="0" lvl="0" marL="0" rtl="0" algn="l">
              <a:spcBef>
                <a:spcPts val="360"/>
              </a:spcBef>
              <a:spcAft>
                <a:spcPts val="0"/>
              </a:spcAft>
              <a:buNone/>
            </a:pPr>
            <a:r>
              <a:rPr lang="en-US" sz="1800">
                <a:solidFill>
                  <a:srgbClr val="00B8B8"/>
                </a:solidFill>
              </a:rPr>
              <a:t>Committee Chair: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Reports to CFCH Board </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Presides over HMIS Advisory Committee Meetings</a:t>
            </a:r>
            <a:endParaRPr sz="1800">
              <a:solidFill>
                <a:schemeClr val="dk1"/>
              </a:solidFill>
            </a:endParaRPr>
          </a:p>
          <a:p>
            <a:pPr indent="0" lvl="0" marL="0" rtl="0" algn="l">
              <a:spcBef>
                <a:spcPts val="360"/>
              </a:spcBef>
              <a:spcAft>
                <a:spcPts val="0"/>
              </a:spcAft>
              <a:buNone/>
            </a:pPr>
            <a:r>
              <a:rPr lang="en-US" sz="1800">
                <a:solidFill>
                  <a:srgbClr val="00B8B8"/>
                </a:solidFill>
              </a:rPr>
              <a:t>Committee Vice Chair: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Presides over HMIS Committee Meetings in the Chair’s absence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Onboards and manages committee members and structure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sz="1800">
              <a:solidFill>
                <a:schemeClr val="dk1"/>
              </a:solidFill>
            </a:endParaRPr>
          </a:p>
          <a:p>
            <a:pPr indent="0" lvl="0" marL="0" rtl="0" algn="l">
              <a:spcBef>
                <a:spcPts val="360"/>
              </a:spcBef>
              <a:spcAft>
                <a:spcPts val="0"/>
              </a:spcAft>
              <a:buNone/>
            </a:pPr>
            <a:r>
              <a:rPr lang="en-US" sz="1800">
                <a:solidFill>
                  <a:srgbClr val="00B8B8"/>
                </a:solidFill>
              </a:rPr>
              <a:t>Committee Secretary/Recorder:</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Sends tentative meeting agendas to committee members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Drafts meeting minutes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Accepts and disseminates committee documents in final form</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b="1"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 name="Shape 90"/>
        <p:cNvGrpSpPr/>
        <p:nvPr/>
      </p:nvGrpSpPr>
      <p:grpSpPr>
        <a:xfrm>
          <a:off x="0" y="0"/>
          <a:ext cx="0" cy="0"/>
          <a:chOff x="0" y="0"/>
          <a:chExt cx="0" cy="0"/>
        </a:xfrm>
      </p:grpSpPr>
      <p:sp>
        <p:nvSpPr>
          <p:cNvPr id="91" name="Google Shape;91;p1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Structure</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Voting Members</a:t>
            </a:r>
            <a:endParaRPr b="1" sz="3600">
              <a:solidFill>
                <a:srgbClr val="002060"/>
              </a:solidFill>
              <a:latin typeface="Cabin"/>
              <a:ea typeface="Cabin"/>
              <a:cs typeface="Cabin"/>
              <a:sym typeface="Cabin"/>
            </a:endParaRPr>
          </a:p>
        </p:txBody>
      </p:sp>
      <p:sp>
        <p:nvSpPr>
          <p:cNvPr id="92" name="Google Shape;92;p18"/>
          <p:cNvSpPr txBox="1"/>
          <p:nvPr>
            <p:ph idx="1" type="body"/>
          </p:nvPr>
        </p:nvSpPr>
        <p:spPr>
          <a:xfrm>
            <a:off x="540375" y="1409150"/>
            <a:ext cx="7640400" cy="4940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lang="en-US" sz="1700">
                <a:solidFill>
                  <a:schemeClr val="dk1"/>
                </a:solidFill>
              </a:rPr>
              <a:t>Voting members are nominated (either by someone or themselves) and accepted by vote of the officers.</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0" lvl="0" marL="0" rtl="0" algn="l">
              <a:spcBef>
                <a:spcPts val="360"/>
              </a:spcBef>
              <a:spcAft>
                <a:spcPts val="0"/>
              </a:spcAft>
              <a:buNone/>
            </a:pPr>
            <a:r>
              <a:rPr lang="en-US" sz="1700">
                <a:solidFill>
                  <a:schemeClr val="dk1"/>
                </a:solidFill>
              </a:rPr>
              <a:t>Committee will comprise five (5) external stakeholders from various groups</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HMIS end-users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Agency Liaisons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Program Managers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Case Managers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beneficiaries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Clients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Community Members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funders</a:t>
            </a:r>
            <a:endParaRPr sz="1700">
              <a:solidFill>
                <a:schemeClr val="dk1"/>
              </a:solidFill>
            </a:endParaRPr>
          </a:p>
          <a:p>
            <a:pPr indent="0" lvl="0" marL="0" rtl="0" algn="l">
              <a:spcBef>
                <a:spcPts val="360"/>
              </a:spcBef>
              <a:spcAft>
                <a:spcPts val="0"/>
              </a:spcAft>
              <a:buNone/>
            </a:pPr>
            <a:r>
              <a:rPr lang="en-US" sz="1700">
                <a:solidFill>
                  <a:schemeClr val="dk1"/>
                </a:solidFill>
              </a:rPr>
              <a:t>Committee will have one (1) HMIS employee selected by HMIS Operations Director</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Current employee of HSN and assigned to HMIS department</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98" name="Google Shape;98;p19"/>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rPr lang="en-US" sz="2000">
                <a:solidFill>
                  <a:schemeClr val="dk1"/>
                </a:solidFill>
              </a:rPr>
              <a:t>Presented in Alphabetical Order by First Name</a:t>
            </a:r>
            <a:endParaRPr sz="2000">
              <a:solidFill>
                <a:schemeClr val="dk1"/>
              </a:solidFill>
            </a:endParaRPr>
          </a:p>
          <a:p>
            <a:pPr indent="0" lvl="0" marL="0" rtl="0" algn="ctr">
              <a:spcBef>
                <a:spcPts val="360"/>
              </a:spcBef>
              <a:spcAft>
                <a:spcPts val="0"/>
              </a:spcAft>
              <a:buNone/>
            </a:pPr>
            <a:r>
              <a:t/>
            </a:r>
            <a:endParaRPr sz="2000">
              <a:solidFill>
                <a:schemeClr val="dk1"/>
              </a:solidFill>
            </a:endParaRPr>
          </a:p>
          <a:p>
            <a:pPr indent="-355600" lvl="0" marL="457200" rtl="0" algn="l">
              <a:spcBef>
                <a:spcPts val="360"/>
              </a:spcBef>
              <a:spcAft>
                <a:spcPts val="0"/>
              </a:spcAft>
              <a:buClr>
                <a:srgbClr val="E36C09"/>
              </a:buClr>
              <a:buSzPts val="2000"/>
              <a:buChar char="●"/>
            </a:pPr>
            <a:r>
              <a:rPr lang="en-US" sz="2000">
                <a:solidFill>
                  <a:srgbClr val="E36C09"/>
                </a:solidFill>
              </a:rPr>
              <a:t>Latoya Sheffield</a:t>
            </a:r>
            <a:endParaRPr sz="2000">
              <a:solidFill>
                <a:srgbClr val="E36C09"/>
              </a:solidFill>
            </a:endParaRPr>
          </a:p>
          <a:p>
            <a:pPr indent="-355600" lvl="1" marL="914400" rtl="0" algn="l">
              <a:spcBef>
                <a:spcPts val="0"/>
              </a:spcBef>
              <a:spcAft>
                <a:spcPts val="0"/>
              </a:spcAft>
              <a:buSzPts val="2000"/>
              <a:buChar char="○"/>
            </a:pPr>
            <a:r>
              <a:rPr lang="en-US" sz="2000">
                <a:solidFill>
                  <a:schemeClr val="dk1"/>
                </a:solidFill>
              </a:rPr>
              <a:t>Lead Case Manager | Wayne Densch</a:t>
            </a:r>
            <a:endParaRPr sz="20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Lived Experience Council Member</a:t>
            </a:r>
            <a:endParaRPr sz="17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HSN Board Member</a:t>
            </a:r>
            <a:endParaRPr sz="17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Single Mother of 3 </a:t>
            </a:r>
            <a:endParaRPr sz="17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2 Degrees in Social Work from UCF &amp; FSU</a:t>
            </a:r>
            <a:endParaRPr sz="17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Founder &amp; CEO of The Purple Angels &amp; Latoya Sheffield Empowers (LSE)</a:t>
            </a:r>
            <a:endParaRPr sz="1700">
              <a:solidFill>
                <a:schemeClr val="dk1"/>
              </a:solidFill>
            </a:endParaRPr>
          </a:p>
          <a:p>
            <a:pPr indent="-336550" lvl="2" marL="1371600" rtl="0" algn="l">
              <a:spcBef>
                <a:spcPts val="0"/>
              </a:spcBef>
              <a:spcAft>
                <a:spcPts val="0"/>
              </a:spcAft>
              <a:buClr>
                <a:schemeClr val="dk1"/>
              </a:buClr>
              <a:buSzPts val="1700"/>
              <a:buChar char="■"/>
            </a:pPr>
            <a:r>
              <a:rPr lang="en-US" sz="1700">
                <a:solidFill>
                  <a:schemeClr val="dk1"/>
                </a:solidFill>
              </a:rPr>
              <a:t>Extensive Volunteer Service at WRCC, Coalition, Helping Hands, Orange County Park &amp; Recreation, Easter Seal Adult Daycare, Youth Farm Work Ministry, Big Bear Counseling Services, The River of Life Christian Center, Lockhart Baptist Church &amp; Lockhart Elementary.</a:t>
            </a:r>
            <a:endParaRPr sz="17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04" name="Google Shape;104;p20"/>
          <p:cNvGraphicFramePr/>
          <p:nvPr/>
        </p:nvGraphicFramePr>
        <p:xfrm>
          <a:off x="680363" y="1234550"/>
          <a:ext cx="3000000" cy="3000000"/>
        </p:xfrm>
        <a:graphic>
          <a:graphicData uri="http://schemas.openxmlformats.org/drawingml/2006/table">
            <a:tbl>
              <a:tblPr>
                <a:noFill/>
                <a:tableStyleId>{31E11BC3-AE9F-4AA4-B37D-4F628E39C9B8}</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Whitney Wiggins | Covenant House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PENDING</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Aleika Arboleta | Hope Helps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Tabitha Roque-Mena | Embrace Families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ACCEPTING NOMINATIONS </a:t>
                      </a:r>
                      <a:r>
                        <a:rPr lang="en-US" sz="1800" u="sng">
                          <a:solidFill>
                            <a:schemeClr val="hlink"/>
                          </a:solidFill>
                          <a:hlinkClick r:id="rId3"/>
                        </a:rPr>
                        <a:t>hmis-advisory@hsncfl.org</a:t>
                      </a:r>
                      <a:r>
                        <a:rPr lang="en-US" sz="1800"/>
                        <a:t> </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PENDING | Homeless Services Network</a:t>
                      </a:r>
                      <a:endParaRPr sz="18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HMIS Committee Charter (In progress)</a:t>
            </a:r>
            <a:endParaRPr sz="3400">
              <a:solidFill>
                <a:srgbClr val="002060"/>
              </a:solidFill>
            </a:endParaRPr>
          </a:p>
        </p:txBody>
      </p:sp>
      <p:sp>
        <p:nvSpPr>
          <p:cNvPr id="110" name="Google Shape;110;p2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To review current charter please visit: </a:t>
            </a:r>
            <a:r>
              <a:rPr lang="en-US" sz="2200" u="sng">
                <a:solidFill>
                  <a:schemeClr val="hlink"/>
                </a:solidFill>
                <a:hlinkClick r:id="rId3"/>
              </a:rPr>
              <a:t>https://bit.ly/3ExGLpg</a:t>
            </a:r>
            <a:endParaRPr sz="2200"/>
          </a:p>
          <a:p>
            <a:pPr indent="-368300" lvl="0" marL="457200" rtl="0" algn="l">
              <a:spcBef>
                <a:spcPts val="0"/>
              </a:spcBef>
              <a:spcAft>
                <a:spcPts val="0"/>
              </a:spcAft>
              <a:buSzPts val="2200"/>
              <a:buChar char="●"/>
            </a:pPr>
            <a:r>
              <a:rPr lang="en-US" sz="2200"/>
              <a:t>Suggestions are accepted at: </a:t>
            </a:r>
            <a:r>
              <a:rPr lang="en-US" sz="2200" u="sng">
                <a:solidFill>
                  <a:schemeClr val="hlink"/>
                </a:solidFill>
                <a:hlinkClick r:id="rId4"/>
              </a:rPr>
              <a:t>hmis-advisory@hsncfl.org</a:t>
            </a:r>
            <a:endParaRPr sz="2200"/>
          </a:p>
          <a:p>
            <a:pPr indent="-368300" lvl="0" marL="457200" rtl="0" algn="l">
              <a:spcBef>
                <a:spcPts val="0"/>
              </a:spcBef>
              <a:spcAft>
                <a:spcPts val="0"/>
              </a:spcAft>
              <a:buSzPts val="2200"/>
              <a:buChar char="●"/>
            </a:pPr>
            <a:r>
              <a:rPr lang="en-US" sz="2200"/>
              <a:t>Charter will be voted on by committee members November 29 - December 3, 2021 through electronic polling.</a:t>
            </a:r>
            <a:endParaRPr sz="2200"/>
          </a:p>
          <a:p>
            <a:pPr indent="-368300" lvl="0" marL="457200" rtl="0" algn="l">
              <a:spcBef>
                <a:spcPts val="0"/>
              </a:spcBef>
              <a:spcAft>
                <a:spcPts val="0"/>
              </a:spcAft>
              <a:buSzPts val="2200"/>
              <a:buChar char="●"/>
            </a:pPr>
            <a:r>
              <a:rPr lang="en-US" sz="2200"/>
              <a:t>December 6, 2021 the charter, if accepted, will be made public.</a:t>
            </a:r>
            <a:endParaRPr sz="2200"/>
          </a:p>
          <a:p>
            <a:pPr indent="-368300" lvl="1" marL="914400" rtl="0" algn="l">
              <a:spcBef>
                <a:spcPts val="0"/>
              </a:spcBef>
              <a:spcAft>
                <a:spcPts val="0"/>
              </a:spcAft>
              <a:buClr>
                <a:srgbClr val="E36C09"/>
              </a:buClr>
              <a:buSzPts val="2200"/>
              <a:buChar char="○"/>
            </a:pPr>
            <a:r>
              <a:rPr lang="en-US" sz="2200">
                <a:solidFill>
                  <a:srgbClr val="E36C09"/>
                </a:solidFill>
              </a:rPr>
              <a:t>If charter is not accepted, a draft period from December 6 - December 17, 2021 shall commence.</a:t>
            </a:r>
            <a:endParaRPr sz="2200">
              <a:solidFill>
                <a:srgbClr val="E36C09"/>
              </a:solidFill>
            </a:endParaRPr>
          </a:p>
          <a:p>
            <a:pPr indent="-368300" lvl="1" marL="914400" rtl="0" algn="l">
              <a:spcBef>
                <a:spcPts val="0"/>
              </a:spcBef>
              <a:spcAft>
                <a:spcPts val="0"/>
              </a:spcAft>
              <a:buClr>
                <a:srgbClr val="E36C09"/>
              </a:buClr>
              <a:buSzPts val="2200"/>
              <a:buChar char="○"/>
            </a:pPr>
            <a:r>
              <a:rPr lang="en-US" sz="2200">
                <a:solidFill>
                  <a:srgbClr val="E36C09"/>
                </a:solidFill>
              </a:rPr>
              <a:t>Charter will be presented for a vote again January 3 - January 7, 2022.</a:t>
            </a:r>
            <a:endParaRPr sz="2200">
              <a:solidFill>
                <a:srgbClr val="E36C09"/>
              </a:solidFill>
            </a:endParaRPr>
          </a:p>
          <a:p>
            <a:pPr indent="-368300" lvl="2" marL="1371600" rtl="0" algn="l">
              <a:spcBef>
                <a:spcPts val="0"/>
              </a:spcBef>
              <a:spcAft>
                <a:spcPts val="0"/>
              </a:spcAft>
              <a:buClr>
                <a:srgbClr val="E36C09"/>
              </a:buClr>
              <a:buSzPts val="2200"/>
              <a:buChar char="■"/>
            </a:pPr>
            <a:r>
              <a:rPr lang="en-US" sz="2200">
                <a:solidFill>
                  <a:srgbClr val="E36C09"/>
                </a:solidFill>
              </a:rPr>
              <a:t>January 10, 2022 the charter, if accepted, will be made public</a:t>
            </a:r>
            <a:endParaRPr sz="2200">
              <a:solidFill>
                <a:srgbClr val="E36C0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