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wwiggins@covenanthousefl.or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71223155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712231552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1223155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Are there any members that are interested in sitting in on a Monitoring session?</a:t>
            </a:r>
            <a:endParaRPr/>
          </a:p>
        </p:txBody>
      </p:sp>
      <p:sp>
        <p:nvSpPr>
          <p:cNvPr id="97" name="Google Shape;97;g712231552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5d4607ca9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5d4607ca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Ask Tino to jump in and provide an explanation - Wrangle em!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3ec35a4eb_1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3ec35a4eb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3ec35a4eb_1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3ec35a4e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af2e8b149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wording change: </a:t>
            </a:r>
            <a:r>
              <a:rPr b="1" lang="en-US"/>
              <a:t>more inclusive wording for race, ethnicity, and gender categories incl. the addition of “indigenous” to “Native American or American Indian”</a:t>
            </a:r>
            <a:r>
              <a:rPr lang="en-US"/>
              <a:t>, the suffixes a/o/x to “Hispanic/Latino” &amp; “Non-Hispanic/Non-Latino”, </a:t>
            </a:r>
            <a:r>
              <a:rPr b="1" lang="en-US"/>
              <a:t>and the addition of the category “Questioning” to gender. These changes are in line with inclusion efforts by other federal agencies that allows our data to be comparable, such as the Census Bureau.</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multiselect options: as another inclusion effort, </a:t>
            </a:r>
            <a:r>
              <a:rPr b="1" lang="en-US"/>
              <a:t>users will be able to select multiple options for race and gender to better reflect the identities of the people they serve.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PSH data elements: New questions about well-being will be required at entry, annual assessment, and exit for CoC-Funded PSH projects. These questions are about a person’s perception of how they respond emotionally to challenges. The goal is that </a:t>
            </a:r>
            <a:r>
              <a:rPr b="1" lang="en-US"/>
              <a:t>HUD will be able to see positive changes in a </a:t>
            </a:r>
            <a:r>
              <a:rPr b="1" lang="en-US"/>
              <a:t>person's</a:t>
            </a:r>
            <a:r>
              <a:rPr b="1" lang="en-US"/>
              <a:t> well-being as they progress in housing.</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SSVF HP Targeting: wording has been </a:t>
            </a:r>
            <a:r>
              <a:rPr lang="en-US"/>
              <a:t>changed</a:t>
            </a:r>
            <a:r>
              <a:rPr lang="en-US"/>
              <a:t> to more general terms, so the HP targeting screener can be used for non-SSVF HP projects if desired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solidFill>
                  <a:schemeClr val="dk1"/>
                </a:solidFill>
                <a:highlight>
                  <a:srgbClr val="FFFFFF"/>
                </a:highlight>
              </a:rPr>
              <a:t>As we move through this process, HMIS will continue to send updates and reminders to help you move forward smoothly!</a:t>
            </a:r>
            <a:endParaRPr>
              <a:solidFill>
                <a:schemeClr val="dk1"/>
              </a:solidFill>
            </a:endParaRPr>
          </a:p>
        </p:txBody>
      </p:sp>
      <p:sp>
        <p:nvSpPr>
          <p:cNvPr id="132" name="Google Shape;132;g7af2e8b149_2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af2e8b149_6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af2e8b149_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2932e373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52932e373e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52b091bc7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2b091bc7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Members email suggestions for the next committee meeting.(Whitney: </a:t>
            </a:r>
            <a:r>
              <a:rPr lang="en-US" u="sng">
                <a:solidFill>
                  <a:schemeClr val="hlink"/>
                </a:solidFill>
                <a:hlinkClick r:id="rId2"/>
              </a:rPr>
              <a:t>wwiggins@covenanthousefl.org</a:t>
            </a:r>
            <a:r>
              <a:rPr lang="en-US"/>
              <a:t> and Angel: )</a:t>
            </a:r>
            <a:endParaRPr/>
          </a:p>
          <a:p>
            <a:pPr indent="0" lvl="0" marL="0" rtl="0" algn="l">
              <a:spcBef>
                <a:spcPts val="0"/>
              </a:spcBef>
              <a:spcAft>
                <a:spcPts val="0"/>
              </a:spcAft>
              <a:buNone/>
            </a:pPr>
            <a:r>
              <a:rPr lang="en-US"/>
              <a:t>Vote for a Vice Chair.</a:t>
            </a:r>
            <a:endParaRPr/>
          </a:p>
          <a:p>
            <a:pPr indent="0" lvl="0" marL="0" rtl="0" algn="l">
              <a:spcBef>
                <a:spcPts val="0"/>
              </a:spcBef>
              <a:spcAft>
                <a:spcPts val="0"/>
              </a:spcAft>
              <a:buNone/>
            </a:pPr>
            <a:r>
              <a:rPr lang="en-US"/>
              <a:t>Official Voting Members. - How many do we need?</a:t>
            </a:r>
            <a:endParaRPr/>
          </a:p>
        </p:txBody>
      </p:sp>
      <p:sp>
        <p:nvSpPr>
          <p:cNvPr id="39" name="Google Shape;3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8bd4a737a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8bd4a737a0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e3f2970f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e3f2970f7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b8167abb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b8167abb6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e3ec35a4eb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e3ec35a4e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sz="1400">
                <a:solidFill>
                  <a:schemeClr val="dk1"/>
                </a:solidFill>
              </a:rPr>
              <a:t>Though you may be familiar with ResourcePoint there seems to be confusion on what it is and how it can be used for our benefit. Simply put, ResourcePoint is a provider database that contains a list of service providers in our CoC. When properly updated and maintained this tool, can be used to locate providers based on their name, location, and services they provide. Additionally, ResourcePoint contains profiles on all these providers, allowing you to read about what they do, locate them on a map, and discover whether or not they are ServicePoint users. I want to clarify that the listed uses are only available to agencies in our CoC that have access to HMIS.</a:t>
            </a:r>
            <a:endParaRPr sz="1400">
              <a:solidFill>
                <a:schemeClr val="dk1"/>
              </a:solidFill>
            </a:endParaRPr>
          </a:p>
          <a:p>
            <a:pPr indent="0" lvl="0" marL="0" rtl="0" algn="l">
              <a:spcBef>
                <a:spcPts val="360"/>
              </a:spcBef>
              <a:spcAft>
                <a:spcPts val="0"/>
              </a:spcAft>
              <a:buNone/>
            </a:pPr>
            <a:r>
              <a:t/>
            </a:r>
            <a:endParaRPr sz="1400">
              <a:solidFill>
                <a:schemeClr val="dk1"/>
              </a:solidFill>
            </a:endParaRPr>
          </a:p>
          <a:p>
            <a:pPr indent="0" lvl="0" marL="0" rtl="0" algn="l">
              <a:spcBef>
                <a:spcPts val="360"/>
              </a:spcBef>
              <a:spcAft>
                <a:spcPts val="0"/>
              </a:spcAft>
              <a:buNone/>
            </a:pPr>
            <a:r>
              <a:rPr lang="en-US" sz="1400">
                <a:solidFill>
                  <a:schemeClr val="dk1"/>
                </a:solidFill>
              </a:rPr>
              <a:t>There are a few different ways to search for providers which include going through a list alphabetically, searching by name, and searching by eda. Other less familiar ways might include searching using a service code or Zip code. Once you find the provider you’re looking for, you can hover over the name for a quick view or click on the name to view their profile. This is where the updates that We’ve been trying to collect come in. Let’s take a look at a project with updated information, project 958</a:t>
            </a:r>
            <a:endParaRPr sz="1400">
              <a:solidFill>
                <a:schemeClr val="dk1"/>
              </a:solidFill>
            </a:endParaRPr>
          </a:p>
          <a:p>
            <a:pPr indent="0" lvl="0" marL="0" rtl="0" algn="l">
              <a:spcBef>
                <a:spcPts val="360"/>
              </a:spcBef>
              <a:spcAft>
                <a:spcPts val="0"/>
              </a:spcAft>
              <a:buNone/>
            </a:pPr>
            <a:r>
              <a:t/>
            </a:r>
            <a:endParaRPr sz="1400">
              <a:solidFill>
                <a:schemeClr val="dk1"/>
              </a:solidFill>
            </a:endParaRPr>
          </a:p>
          <a:p>
            <a:pPr indent="0" lvl="0" marL="0" rtl="0" algn="l">
              <a:spcBef>
                <a:spcPts val="360"/>
              </a:spcBef>
              <a:spcAft>
                <a:spcPts val="0"/>
              </a:spcAft>
              <a:buNone/>
            </a:pPr>
            <a:r>
              <a:rPr lang="en-US" sz="1400">
                <a:solidFill>
                  <a:schemeClr val="dk1"/>
                </a:solidFill>
              </a:rPr>
              <a:t>As you can see, this project was recently updated with things like a description of the specific project, contact information, location information, and service information. These elements are things that will allow other service providers to be well informed when the are referring new participants to a project. Unfortunately not all projects are as complete as this one. Let’s take project 1086 for example</a:t>
            </a:r>
            <a:endParaRPr sz="1400">
              <a:solidFill>
                <a:schemeClr val="dk1"/>
              </a:solidFill>
            </a:endParaRPr>
          </a:p>
          <a:p>
            <a:pPr indent="0" lvl="0" marL="0" rtl="0" algn="l">
              <a:spcBef>
                <a:spcPts val="360"/>
              </a:spcBef>
              <a:spcAft>
                <a:spcPts val="0"/>
              </a:spcAft>
              <a:buNone/>
            </a:pPr>
            <a:r>
              <a:t/>
            </a:r>
            <a:endParaRPr sz="1400">
              <a:solidFill>
                <a:schemeClr val="dk1"/>
              </a:solidFill>
            </a:endParaRPr>
          </a:p>
          <a:p>
            <a:pPr indent="0" lvl="0" marL="0" rtl="0" algn="l">
              <a:spcBef>
                <a:spcPts val="360"/>
              </a:spcBef>
              <a:spcAft>
                <a:spcPts val="0"/>
              </a:spcAft>
              <a:buNone/>
            </a:pPr>
            <a:r>
              <a:rPr lang="en-US" sz="1400">
                <a:solidFill>
                  <a:schemeClr val="dk1"/>
                </a:solidFill>
              </a:rPr>
              <a:t>This project doesn’t make it easy for someone who might be new to our CoC trying to refer a participant to another agency because there’s no description, nor any location information or service information. It only has one contact list which is not an ideal situation because if this person were to leave the agency we would not have a point of contact.</a:t>
            </a:r>
            <a:endParaRPr sz="1400">
              <a:solidFill>
                <a:schemeClr val="dk1"/>
              </a:solidFill>
            </a:endParaRPr>
          </a:p>
          <a:p>
            <a:pPr indent="0" lvl="0" marL="0" rtl="0" algn="l">
              <a:spcBef>
                <a:spcPts val="360"/>
              </a:spcBef>
              <a:spcAft>
                <a:spcPts val="0"/>
              </a:spcAft>
              <a:buNone/>
            </a:pPr>
            <a:r>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So as you might guess this is an important resource for everyone and it needs to be updated as much as possible and as soon as possible. We are developing another process to make submitting updates a little easier. For the meanwhile please continue to submit the resource point update form to myself or the hmis helpdesk with any updates that you have. If you have not yet submitted an update or need access to the form please contact me by submitting a ticket at hmis@hsncfl.org</a:t>
            </a:r>
            <a:endParaRPr sz="14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b8167abb6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b8167abb62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4b1a0353a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e4b1a0353a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4b1a0353a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e4b1a0353a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543142" y="428151"/>
            <a:ext cx="2057713" cy="129063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0F0"/>
              </a:buClr>
              <a:buSzPts val="3200"/>
              <a:buFont typeface="Arial"/>
              <a:buNone/>
              <a:defRPr b="0" i="0" sz="3200" u="none" cap="none" strike="noStrike">
                <a:solidFill>
                  <a:srgbClr val="00B0F0"/>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3"/>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rot="5400000">
            <a:off x="2309101" y="-251700"/>
            <a:ext cx="45258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0F0"/>
              </a:buClr>
              <a:buSzPts val="2800"/>
              <a:buFont typeface="Arial"/>
              <a:buChar char="–"/>
              <a:defRPr b="0" i="0" sz="2800" u="none" cap="none" strike="noStrike">
                <a:solidFill>
                  <a:srgbClr val="00B0F0"/>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5"/>
          <p:cNvSpPr txBox="1"/>
          <p:nvPr>
            <p:ph type="title"/>
          </p:nvPr>
        </p:nvSpPr>
        <p:spPr>
          <a:xfrm rot="5400000">
            <a:off x="4732201" y="2171539"/>
            <a:ext cx="58515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5"/>
          <p:cNvSpPr txBox="1"/>
          <p:nvPr>
            <p:ph idx="1" type="body"/>
          </p:nvPr>
        </p:nvSpPr>
        <p:spPr>
          <a:xfrm rot="5400000">
            <a:off x="541500" y="190639"/>
            <a:ext cx="58515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B0F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0F0"/>
              </a:buClr>
              <a:buSzPts val="2800"/>
              <a:buFont typeface="Arial"/>
              <a:buChar char="–"/>
              <a:defRPr b="0" i="0" sz="2800" u="none" cap="none" strike="noStrike">
                <a:solidFill>
                  <a:srgbClr val="00B0F0"/>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3.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idx="10" type="dt"/>
          </p:nvPr>
        </p:nvSpPr>
        <p:spPr>
          <a:xfrm>
            <a:off x="457200" y="6356748"/>
            <a:ext cx="2133600" cy="36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rotWithShape="1">
          <a:blip r:embed="rId2">
            <a:alphaModFix/>
          </a:blip>
          <a:srcRect b="0" l="0" r="0" t="0"/>
          <a:stretch/>
        </p:blipFill>
        <p:spPr>
          <a:xfrm>
            <a:off x="7772400" y="179239"/>
            <a:ext cx="1136157" cy="71163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zoom.us/j/97407205687" TargetMode="External"/><Relationship Id="rId4" Type="http://schemas.openxmlformats.org/officeDocument/2006/relationships/hyperlink" Target="http://www.hmiscfl.org" TargetMode="External"/><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www.hudexchange.info/resource/3824/hmis-data-dictionary/?utm_source=HUD+Exchange+Mailing+List&amp;utm_campaign=43b33aa4a5-HUD_Releases_FY_2022_HMIS_Data_Standards_5_7&amp;utm_medium=email&amp;utm_term=0_f32b935a5f-43b33aa4a5-19419977"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mailto:allison.nye@hsncfl.org" TargetMode="External"/><Relationship Id="rId4" Type="http://schemas.openxmlformats.org/officeDocument/2006/relationships/hyperlink" Target="https://zoom.us/rec/share/PZH497h0UnsGYjANgs-jNWy30s2zff4potv606nIqsy9AVIZVyzByCQf2E1Qk-U.et-Kq3b63txUA9z1?startTime=1619542506000" TargetMode="External"/><Relationship Id="rId5" Type="http://schemas.openxmlformats.org/officeDocument/2006/relationships/hyperlink" Target="http://www.hmis@hsncfl.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hmiscfl.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docs.google.com/document/d/1X_3O2TMZuLFM3ag_WBuf1gSOvo-yl5Vfis8ZbLTW8mc/edit?usp=sharing" TargetMode="External"/><Relationship Id="rId4" Type="http://schemas.openxmlformats.org/officeDocument/2006/relationships/hyperlink" Target="https://www.hud.gov/sites/dfiles/OCHCO/documents/20-08cpdn.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www.hudexchange.info/programs/hmis/hmis-guides/#hmis-leads-and-governa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sp5.servicept.com/orlando/com.bowmansystems.sp5.core.ServicePoint/index.html#resourcePointMain;1626110609210"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HMIS Advisory </a:t>
            </a:r>
            <a:endParaRPr b="1"/>
          </a:p>
          <a:p>
            <a:pPr indent="0" lvl="0" marL="0" rtl="0" algn="ctr">
              <a:spcBef>
                <a:spcPts val="0"/>
              </a:spcBef>
              <a:spcAft>
                <a:spcPts val="0"/>
              </a:spcAft>
              <a:buClr>
                <a:schemeClr val="dk1"/>
              </a:buClr>
              <a:buSzPts val="4400"/>
              <a:buFont typeface="Calibri"/>
              <a:buNone/>
            </a:pPr>
            <a:r>
              <a:rPr b="1" lang="en-US"/>
              <a:t>Committee Meeting</a:t>
            </a:r>
            <a:endParaRPr b="1"/>
          </a:p>
        </p:txBody>
      </p:sp>
      <p:sp>
        <p:nvSpPr>
          <p:cNvPr id="36" name="Google Shape;36;p7"/>
          <p:cNvSpPr txBox="1"/>
          <p:nvPr>
            <p:ph idx="1" type="subTitle"/>
          </p:nvPr>
        </p:nvSpPr>
        <p:spPr>
          <a:xfrm>
            <a:off x="800100" y="3886200"/>
            <a:ext cx="7543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CoC </a:t>
            </a:r>
            <a:r>
              <a:rPr lang="en-US">
                <a:solidFill>
                  <a:schemeClr val="dk1"/>
                </a:solidFill>
              </a:rPr>
              <a:t>FL-507</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July 13, 2021</a:t>
            </a:r>
            <a:br>
              <a:rPr lang="en-US">
                <a:solidFill>
                  <a:schemeClr val="dk1"/>
                </a:solidFill>
              </a:rPr>
            </a:b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Whitney Wiggins, Committee Chair</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p>
        </p:txBody>
      </p:sp>
      <p:sp>
        <p:nvSpPr>
          <p:cNvPr id="93" name="Google Shape;93;p16"/>
          <p:cNvSpPr txBox="1"/>
          <p:nvPr>
            <p:ph idx="1" type="body"/>
          </p:nvPr>
        </p:nvSpPr>
        <p:spPr>
          <a:xfrm>
            <a:off x="759900" y="957300"/>
            <a:ext cx="7926900" cy="3371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2000"/>
              <a:t>Upcoming CoC-Wide Refresher Sessions (July/August)</a:t>
            </a:r>
            <a:endParaRPr b="1" sz="2000"/>
          </a:p>
          <a:p>
            <a:pPr indent="0" lvl="0" marL="0" rtl="0" algn="l">
              <a:lnSpc>
                <a:spcPct val="115000"/>
              </a:lnSpc>
              <a:spcBef>
                <a:spcPts val="640"/>
              </a:spcBef>
              <a:spcAft>
                <a:spcPts val="0"/>
              </a:spcAft>
              <a:buNone/>
            </a:pPr>
            <a:r>
              <a:rPr i="1" lang="en-US" sz="1500"/>
              <a:t>*Invites will be extended to all applicable partners*</a:t>
            </a:r>
            <a:endParaRPr b="1" sz="1800">
              <a:solidFill>
                <a:srgbClr val="FF0000"/>
              </a:solidFill>
            </a:endParaRPr>
          </a:p>
          <a:p>
            <a:pPr indent="0" lvl="0" marL="0" rtl="0" algn="l">
              <a:lnSpc>
                <a:spcPct val="115000"/>
              </a:lnSpc>
              <a:spcBef>
                <a:spcPts val="640"/>
              </a:spcBef>
              <a:spcAft>
                <a:spcPts val="0"/>
              </a:spcAft>
              <a:buNone/>
            </a:pPr>
            <a:r>
              <a:rPr b="1" lang="en-US" sz="1800">
                <a:solidFill>
                  <a:srgbClr val="FF0000"/>
                </a:solidFill>
              </a:rPr>
              <a:t>HMIS 102: RRH (for CMs)</a:t>
            </a:r>
            <a:endParaRPr b="1" sz="1800">
              <a:solidFill>
                <a:srgbClr val="FF0000"/>
              </a:solidFill>
            </a:endParaRPr>
          </a:p>
          <a:p>
            <a:pPr indent="-336550" lvl="0" marL="457200" rtl="0" algn="l">
              <a:lnSpc>
                <a:spcPct val="115000"/>
              </a:lnSpc>
              <a:spcBef>
                <a:spcPts val="640"/>
              </a:spcBef>
              <a:spcAft>
                <a:spcPts val="0"/>
              </a:spcAft>
              <a:buSzPts val="1700"/>
              <a:buChar char="-"/>
            </a:pPr>
            <a:r>
              <a:rPr b="1" lang="en-US" sz="1700"/>
              <a:t>Scheduled per agency </a:t>
            </a:r>
            <a:endParaRPr b="1" sz="1700"/>
          </a:p>
          <a:p>
            <a:pPr indent="-336550" lvl="0" marL="457200" rtl="0" algn="l">
              <a:lnSpc>
                <a:spcPct val="115000"/>
              </a:lnSpc>
              <a:spcBef>
                <a:spcPts val="0"/>
              </a:spcBef>
              <a:spcAft>
                <a:spcPts val="0"/>
              </a:spcAft>
              <a:buSzPts val="1700"/>
              <a:buChar char="-"/>
            </a:pPr>
            <a:r>
              <a:rPr b="1" lang="en-US" sz="1700"/>
              <a:t>Required for all RRH CMs</a:t>
            </a:r>
            <a:endParaRPr b="1" sz="1700"/>
          </a:p>
          <a:p>
            <a:pPr indent="-323850" lvl="1" marL="914400" rtl="0" algn="l">
              <a:lnSpc>
                <a:spcPct val="115000"/>
              </a:lnSpc>
              <a:spcBef>
                <a:spcPts val="0"/>
              </a:spcBef>
              <a:spcAft>
                <a:spcPts val="0"/>
              </a:spcAft>
              <a:buSzPts val="1500"/>
              <a:buChar char="-"/>
            </a:pPr>
            <a:r>
              <a:rPr i="1" lang="en-US" sz="1500"/>
              <a:t>will address key areas that are contributing to poor data quality and measurement outcomes</a:t>
            </a:r>
            <a:endParaRPr i="1" sz="1500"/>
          </a:p>
          <a:p>
            <a:pPr indent="0" lvl="0" marL="0" rtl="0" algn="l">
              <a:lnSpc>
                <a:spcPct val="115000"/>
              </a:lnSpc>
              <a:spcBef>
                <a:spcPts val="640"/>
              </a:spcBef>
              <a:spcAft>
                <a:spcPts val="0"/>
              </a:spcAft>
              <a:buNone/>
            </a:pPr>
            <a:r>
              <a:rPr b="1" lang="en-US" sz="1600">
                <a:solidFill>
                  <a:schemeClr val="dk1"/>
                </a:solidFill>
              </a:rPr>
              <a:t>Routine monthly sessions:</a:t>
            </a:r>
            <a:endParaRPr sz="1600">
              <a:solidFill>
                <a:schemeClr val="dk1"/>
              </a:solidFill>
            </a:endParaRPr>
          </a:p>
          <a:p>
            <a:pPr indent="0" lvl="0" marL="0" rtl="0" algn="l">
              <a:lnSpc>
                <a:spcPct val="115000"/>
              </a:lnSpc>
              <a:spcBef>
                <a:spcPts val="640"/>
              </a:spcBef>
              <a:spcAft>
                <a:spcPts val="0"/>
              </a:spcAft>
              <a:buNone/>
            </a:pPr>
            <a:r>
              <a:rPr lang="en-US" sz="1600">
                <a:solidFill>
                  <a:schemeClr val="dk1"/>
                </a:solidFill>
              </a:rPr>
              <a:t>1st &amp; 3rd Tuesday: HMIS 101 New User Training</a:t>
            </a:r>
            <a:endParaRPr sz="1600">
              <a:solidFill>
                <a:schemeClr val="dk1"/>
              </a:solidFill>
            </a:endParaRPr>
          </a:p>
          <a:p>
            <a:pPr indent="0" lvl="0" marL="0" rtl="0" algn="l">
              <a:lnSpc>
                <a:spcPct val="115000"/>
              </a:lnSpc>
              <a:spcBef>
                <a:spcPts val="640"/>
              </a:spcBef>
              <a:spcAft>
                <a:spcPts val="0"/>
              </a:spcAft>
              <a:buNone/>
            </a:pPr>
            <a:r>
              <a:rPr lang="en-US" sz="1600">
                <a:solidFill>
                  <a:schemeClr val="dk1"/>
                </a:solidFill>
              </a:rPr>
              <a:t>1st &amp; 3rd Wednesday: HMIS 101/102 Refreshers</a:t>
            </a:r>
            <a:endParaRPr sz="1600">
              <a:solidFill>
                <a:schemeClr val="dk1"/>
              </a:solidFill>
            </a:endParaRPr>
          </a:p>
          <a:p>
            <a:pPr indent="0" lvl="0" marL="0" rtl="0" algn="l">
              <a:lnSpc>
                <a:spcPct val="115000"/>
              </a:lnSpc>
              <a:spcBef>
                <a:spcPts val="640"/>
              </a:spcBef>
              <a:spcAft>
                <a:spcPts val="0"/>
              </a:spcAft>
              <a:buNone/>
            </a:pPr>
            <a:r>
              <a:rPr lang="en-US" sz="1600">
                <a:solidFill>
                  <a:schemeClr val="dk1"/>
                </a:solidFill>
              </a:rPr>
              <a:t>1st &amp; 3rd Thursday: HMIS 101/102/103 Reports Training</a:t>
            </a:r>
            <a:endParaRPr sz="1900">
              <a:solidFill>
                <a:schemeClr val="dk1"/>
              </a:solidFill>
            </a:endParaRPr>
          </a:p>
          <a:p>
            <a:pPr indent="0" lvl="0" marL="0" rtl="0" algn="l">
              <a:lnSpc>
                <a:spcPct val="115000"/>
              </a:lnSpc>
              <a:spcBef>
                <a:spcPts val="640"/>
              </a:spcBef>
              <a:spcAft>
                <a:spcPts val="0"/>
              </a:spcAft>
              <a:buNone/>
            </a:pPr>
            <a:r>
              <a:rPr i="1" lang="en-US">
                <a:solidFill>
                  <a:schemeClr val="dk1"/>
                </a:solidFill>
              </a:rPr>
              <a:t>* Additional training sessions may be requested as needed.</a:t>
            </a:r>
            <a:endParaRPr i="1" sz="1600">
              <a:solidFill>
                <a:schemeClr val="dk1"/>
              </a:solidFill>
            </a:endParaRPr>
          </a:p>
          <a:p>
            <a:pPr indent="0" lvl="0" marL="0" rtl="0" algn="l">
              <a:lnSpc>
                <a:spcPct val="115000"/>
              </a:lnSpc>
              <a:spcBef>
                <a:spcPts val="640"/>
              </a:spcBef>
              <a:spcAft>
                <a:spcPts val="0"/>
              </a:spcAft>
              <a:buNone/>
            </a:pPr>
            <a:r>
              <a:t/>
            </a:r>
            <a:endParaRPr i="1" sz="300">
              <a:solidFill>
                <a:schemeClr val="dk1"/>
              </a:solidFill>
            </a:endParaRPr>
          </a:p>
          <a:p>
            <a:pPr indent="0" lvl="0" marL="0" rtl="0" algn="l">
              <a:lnSpc>
                <a:spcPct val="115000"/>
              </a:lnSpc>
              <a:spcBef>
                <a:spcPts val="640"/>
              </a:spcBef>
              <a:spcAft>
                <a:spcPts val="0"/>
              </a:spcAft>
              <a:buNone/>
            </a:pPr>
            <a:r>
              <a:rPr lang="en-US" u="sng">
                <a:solidFill>
                  <a:schemeClr val="hlink"/>
                </a:solidFill>
                <a:hlinkClick r:id="rId3"/>
              </a:rPr>
              <a:t>Join</a:t>
            </a:r>
            <a:r>
              <a:rPr lang="en-US">
                <a:solidFill>
                  <a:schemeClr val="dk1"/>
                </a:solidFill>
              </a:rPr>
              <a:t> us for our office hours M/W from 1p - 2p for additional one-on-one HMIS support.</a:t>
            </a:r>
            <a:endParaRPr>
              <a:solidFill>
                <a:schemeClr val="dk1"/>
              </a:solidFill>
            </a:endParaRPr>
          </a:p>
          <a:p>
            <a:pPr indent="0" lvl="0" marL="0" rtl="0" algn="l">
              <a:lnSpc>
                <a:spcPct val="115000"/>
              </a:lnSpc>
              <a:spcBef>
                <a:spcPts val="640"/>
              </a:spcBef>
              <a:spcAft>
                <a:spcPts val="0"/>
              </a:spcAft>
              <a:buNone/>
            </a:pPr>
            <a:r>
              <a:t/>
            </a:r>
            <a:endParaRPr b="1" sz="300">
              <a:solidFill>
                <a:srgbClr val="FF0000"/>
              </a:solidFill>
            </a:endParaRPr>
          </a:p>
          <a:p>
            <a:pPr indent="0" lvl="0" marL="0" rtl="0" algn="l">
              <a:lnSpc>
                <a:spcPct val="115000"/>
              </a:lnSpc>
              <a:spcBef>
                <a:spcPts val="640"/>
              </a:spcBef>
              <a:spcAft>
                <a:spcPts val="0"/>
              </a:spcAft>
              <a:buNone/>
            </a:pPr>
            <a:r>
              <a:rPr b="1" lang="en-US">
                <a:solidFill>
                  <a:srgbClr val="FF0000"/>
                </a:solidFill>
              </a:rPr>
              <a:t>Reminder:</a:t>
            </a:r>
            <a:r>
              <a:rPr b="1" lang="en-US">
                <a:solidFill>
                  <a:schemeClr val="dk1"/>
                </a:solidFill>
              </a:rPr>
              <a:t> </a:t>
            </a:r>
            <a:endParaRPr b="1">
              <a:solidFill>
                <a:schemeClr val="dk1"/>
              </a:solidFill>
            </a:endParaRPr>
          </a:p>
          <a:p>
            <a:pPr indent="0" lvl="0" marL="0" rtl="0" algn="l">
              <a:lnSpc>
                <a:spcPct val="115000"/>
              </a:lnSpc>
              <a:spcBef>
                <a:spcPts val="640"/>
              </a:spcBef>
              <a:spcAft>
                <a:spcPts val="0"/>
              </a:spcAft>
              <a:buNone/>
            </a:pPr>
            <a:r>
              <a:rPr i="1" lang="en-US">
                <a:solidFill>
                  <a:schemeClr val="dk1"/>
                </a:solidFill>
              </a:rPr>
              <a:t>All </a:t>
            </a:r>
            <a:r>
              <a:rPr b="1" i="1" lang="en-US">
                <a:solidFill>
                  <a:schemeClr val="dk1"/>
                </a:solidFill>
              </a:rPr>
              <a:t>new user</a:t>
            </a:r>
            <a:r>
              <a:rPr i="1" lang="en-US">
                <a:solidFill>
                  <a:schemeClr val="dk1"/>
                </a:solidFill>
              </a:rPr>
              <a:t> training requests must come through the Agency Liaison.</a:t>
            </a:r>
            <a:endParaRPr sz="1500"/>
          </a:p>
          <a:p>
            <a:pPr indent="0" lvl="0" marL="0" rtl="0" algn="l">
              <a:lnSpc>
                <a:spcPct val="115000"/>
              </a:lnSpc>
              <a:spcBef>
                <a:spcPts val="640"/>
              </a:spcBef>
              <a:spcAft>
                <a:spcPts val="0"/>
              </a:spcAft>
              <a:buNone/>
            </a:pPr>
            <a:r>
              <a:t/>
            </a:r>
            <a:endParaRPr i="1"/>
          </a:p>
        </p:txBody>
      </p:sp>
      <p:pic>
        <p:nvPicPr>
          <p:cNvPr id="94" name="Google Shape;94;p16">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400">
                <a:solidFill>
                  <a:srgbClr val="002060"/>
                </a:solidFill>
              </a:rPr>
              <a:t>“</a:t>
            </a:r>
            <a:r>
              <a:rPr b="1" lang="en-US" sz="3400">
                <a:solidFill>
                  <a:srgbClr val="002060"/>
                </a:solidFill>
              </a:rPr>
              <a:t>HMIS Wellness Checks” aka</a:t>
            </a:r>
            <a:endParaRPr b="1" sz="3400">
              <a:solidFill>
                <a:srgbClr val="002060"/>
              </a:solidFill>
            </a:endParaRPr>
          </a:p>
          <a:p>
            <a:pPr indent="0" lvl="0" marL="0" marR="0" rtl="0" algn="ctr">
              <a:lnSpc>
                <a:spcPct val="100000"/>
              </a:lnSpc>
              <a:spcBef>
                <a:spcPts val="0"/>
              </a:spcBef>
              <a:spcAft>
                <a:spcPts val="0"/>
              </a:spcAft>
              <a:buClr>
                <a:schemeClr val="dk1"/>
              </a:buClr>
              <a:buSzPts val="3959"/>
              <a:buFont typeface="Calibri"/>
              <a:buNone/>
            </a:pPr>
            <a:r>
              <a:rPr b="1" lang="en-US" sz="3400">
                <a:solidFill>
                  <a:srgbClr val="002060"/>
                </a:solidFill>
              </a:rPr>
              <a:t>Data Quality Monitors</a:t>
            </a:r>
            <a:endParaRPr b="1" sz="2200"/>
          </a:p>
        </p:txBody>
      </p:sp>
      <p:sp>
        <p:nvSpPr>
          <p:cNvPr id="100" name="Google Shape;100;p17"/>
          <p:cNvSpPr txBox="1"/>
          <p:nvPr>
            <p:ph idx="1" type="body"/>
          </p:nvPr>
        </p:nvSpPr>
        <p:spPr>
          <a:xfrm>
            <a:off x="228600" y="1510250"/>
            <a:ext cx="4983000" cy="516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a:t>Why do we monitor?</a:t>
            </a:r>
            <a:endParaRPr b="1"/>
          </a:p>
          <a:p>
            <a:pPr indent="-317500" lvl="0" marL="457200" rtl="0" algn="l">
              <a:lnSpc>
                <a:spcPct val="115000"/>
              </a:lnSpc>
              <a:spcBef>
                <a:spcPts val="1000"/>
              </a:spcBef>
              <a:spcAft>
                <a:spcPts val="0"/>
              </a:spcAft>
              <a:buSzPts val="1400"/>
              <a:buChar char="-"/>
            </a:pPr>
            <a:r>
              <a:rPr lang="en-US"/>
              <a:t>Data compliance</a:t>
            </a:r>
            <a:endParaRPr/>
          </a:p>
          <a:p>
            <a:pPr indent="-317500" lvl="0" marL="457200" rtl="0" algn="l">
              <a:lnSpc>
                <a:spcPct val="115000"/>
              </a:lnSpc>
              <a:spcBef>
                <a:spcPts val="0"/>
              </a:spcBef>
              <a:spcAft>
                <a:spcPts val="0"/>
              </a:spcAft>
              <a:buSzPts val="1400"/>
              <a:buChar char="-"/>
            </a:pPr>
            <a:r>
              <a:rPr lang="en-US"/>
              <a:t>Funding</a:t>
            </a:r>
            <a:endParaRPr/>
          </a:p>
          <a:p>
            <a:pPr indent="-317500" lvl="0" marL="457200" rtl="0" algn="l">
              <a:lnSpc>
                <a:spcPct val="115000"/>
              </a:lnSpc>
              <a:spcBef>
                <a:spcPts val="0"/>
              </a:spcBef>
              <a:spcAft>
                <a:spcPts val="0"/>
              </a:spcAft>
              <a:buSzPts val="1400"/>
              <a:buChar char="-"/>
            </a:pPr>
            <a:r>
              <a:rPr lang="en-US"/>
              <a:t>Accurate storytelling</a:t>
            </a:r>
            <a:endParaRPr/>
          </a:p>
          <a:p>
            <a:pPr indent="0" lvl="0" marL="0" rtl="0" algn="l">
              <a:lnSpc>
                <a:spcPct val="115000"/>
              </a:lnSpc>
              <a:spcBef>
                <a:spcPts val="1000"/>
              </a:spcBef>
              <a:spcAft>
                <a:spcPts val="0"/>
              </a:spcAft>
              <a:buNone/>
            </a:pPr>
            <a:r>
              <a:rPr b="1" lang="en-US"/>
              <a:t>Who is involved?</a:t>
            </a:r>
            <a:endParaRPr b="1"/>
          </a:p>
          <a:p>
            <a:pPr indent="-317500" lvl="0" marL="457200" rtl="0" algn="l">
              <a:lnSpc>
                <a:spcPct val="115000"/>
              </a:lnSpc>
              <a:spcBef>
                <a:spcPts val="1000"/>
              </a:spcBef>
              <a:spcAft>
                <a:spcPts val="0"/>
              </a:spcAft>
              <a:buSzPts val="1400"/>
              <a:buChar char="-"/>
            </a:pPr>
            <a:r>
              <a:rPr lang="en-US"/>
              <a:t>Partnering agencies with at least one project in the HMIS</a:t>
            </a:r>
            <a:endParaRPr/>
          </a:p>
          <a:p>
            <a:pPr indent="0" lvl="0" marL="0" rtl="0" algn="l">
              <a:lnSpc>
                <a:spcPct val="115000"/>
              </a:lnSpc>
              <a:spcBef>
                <a:spcPts val="1000"/>
              </a:spcBef>
              <a:spcAft>
                <a:spcPts val="0"/>
              </a:spcAft>
              <a:buNone/>
            </a:pPr>
            <a:r>
              <a:rPr b="1" lang="en-US"/>
              <a:t>What does it involve?</a:t>
            </a:r>
            <a:endParaRPr b="1"/>
          </a:p>
          <a:p>
            <a:pPr indent="-317500" lvl="0" marL="457200" rtl="0" algn="l">
              <a:lnSpc>
                <a:spcPct val="115000"/>
              </a:lnSpc>
              <a:spcBef>
                <a:spcPts val="1000"/>
              </a:spcBef>
              <a:spcAft>
                <a:spcPts val="0"/>
              </a:spcAft>
              <a:buSzPts val="1400"/>
              <a:buChar char="-"/>
            </a:pPr>
            <a:r>
              <a:rPr lang="en-US"/>
              <a:t>Review of:</a:t>
            </a:r>
            <a:endParaRPr/>
          </a:p>
          <a:p>
            <a:pPr indent="-317500" lvl="1" marL="914400" rtl="0" algn="l">
              <a:lnSpc>
                <a:spcPct val="115000"/>
              </a:lnSpc>
              <a:spcBef>
                <a:spcPts val="0"/>
              </a:spcBef>
              <a:spcAft>
                <a:spcPts val="0"/>
              </a:spcAft>
              <a:buSzPts val="1400"/>
              <a:buChar char="-"/>
            </a:pPr>
            <a:r>
              <a:rPr lang="en-US"/>
              <a:t>CoC APR</a:t>
            </a:r>
            <a:endParaRPr/>
          </a:p>
          <a:p>
            <a:pPr indent="-317500" lvl="1" marL="914400" rtl="0" algn="l">
              <a:lnSpc>
                <a:spcPct val="115000"/>
              </a:lnSpc>
              <a:spcBef>
                <a:spcPts val="0"/>
              </a:spcBef>
              <a:spcAft>
                <a:spcPts val="0"/>
              </a:spcAft>
              <a:buSzPts val="1400"/>
              <a:buChar char="-"/>
            </a:pPr>
            <a:r>
              <a:rPr lang="en-US"/>
              <a:t>Project/User Set-up</a:t>
            </a:r>
            <a:endParaRPr/>
          </a:p>
          <a:p>
            <a:pPr indent="-317500" lvl="1" marL="914400" rtl="0" algn="l">
              <a:lnSpc>
                <a:spcPct val="115000"/>
              </a:lnSpc>
              <a:spcBef>
                <a:spcPts val="0"/>
              </a:spcBef>
              <a:spcAft>
                <a:spcPts val="0"/>
              </a:spcAft>
              <a:buSzPts val="1400"/>
              <a:buChar char="-"/>
            </a:pPr>
            <a:r>
              <a:rPr lang="en-US"/>
              <a:t>Custom reports</a:t>
            </a:r>
            <a:endParaRPr/>
          </a:p>
          <a:p>
            <a:pPr indent="-317500" lvl="1" marL="914400" rtl="0" algn="l">
              <a:lnSpc>
                <a:spcPct val="115000"/>
              </a:lnSpc>
              <a:spcBef>
                <a:spcPts val="0"/>
              </a:spcBef>
              <a:spcAft>
                <a:spcPts val="0"/>
              </a:spcAft>
              <a:buSzPts val="1400"/>
              <a:buChar char="-"/>
            </a:pPr>
            <a:r>
              <a:rPr lang="en-US"/>
              <a:t>Provider/Admin recommendations</a:t>
            </a:r>
            <a:endParaRPr/>
          </a:p>
          <a:p>
            <a:pPr indent="0" lvl="0" marL="0" rtl="0" algn="l">
              <a:lnSpc>
                <a:spcPct val="115000"/>
              </a:lnSpc>
              <a:spcBef>
                <a:spcPts val="1000"/>
              </a:spcBef>
              <a:spcAft>
                <a:spcPts val="0"/>
              </a:spcAft>
              <a:buNone/>
            </a:pPr>
            <a:r>
              <a:rPr b="1" i="1" lang="en-US" sz="1500"/>
              <a:t>New Calendy link will be sent out to ensure everyone is scheduled for the October DQM session and to allow everyone to select the next series of “HMIS Wellness Checks”. Moving in a GREAT direction!</a:t>
            </a:r>
            <a:endParaRPr b="1" i="1" sz="1500"/>
          </a:p>
          <a:p>
            <a:pPr indent="0" lvl="0" marL="1143000" rtl="0" algn="l">
              <a:lnSpc>
                <a:spcPct val="115000"/>
              </a:lnSpc>
              <a:spcBef>
                <a:spcPts val="1000"/>
              </a:spcBef>
              <a:spcAft>
                <a:spcPts val="0"/>
              </a:spcAft>
              <a:buNone/>
            </a:pPr>
            <a:r>
              <a:t/>
            </a:r>
            <a:endParaRPr b="1" sz="100">
              <a:solidFill>
                <a:srgbClr val="CC4125"/>
              </a:solidFill>
            </a:endParaRPr>
          </a:p>
          <a:p>
            <a:pPr indent="0" lvl="0" marL="742950" rtl="0" algn="l">
              <a:lnSpc>
                <a:spcPct val="115000"/>
              </a:lnSpc>
              <a:spcBef>
                <a:spcPts val="1000"/>
              </a:spcBef>
              <a:spcAft>
                <a:spcPts val="0"/>
              </a:spcAft>
              <a:buNone/>
            </a:pPr>
            <a:r>
              <a:t/>
            </a:r>
            <a:endParaRPr b="1" sz="2400"/>
          </a:p>
          <a:p>
            <a:pPr indent="0" lvl="0" marL="342900" rtl="0" algn="l">
              <a:lnSpc>
                <a:spcPct val="115000"/>
              </a:lnSpc>
              <a:spcBef>
                <a:spcPts val="1000"/>
              </a:spcBef>
              <a:spcAft>
                <a:spcPts val="1000"/>
              </a:spcAft>
              <a:buNone/>
            </a:pPr>
            <a:r>
              <a:t/>
            </a:r>
            <a:endParaRPr sz="2400">
              <a:solidFill>
                <a:schemeClr val="dk1"/>
              </a:solidFill>
            </a:endParaRPr>
          </a:p>
        </p:txBody>
      </p:sp>
      <p:pic>
        <p:nvPicPr>
          <p:cNvPr id="101" name="Google Shape;101;p17"/>
          <p:cNvPicPr preferRelativeResize="0"/>
          <p:nvPr/>
        </p:nvPicPr>
        <p:blipFill>
          <a:blip r:embed="rId3">
            <a:alphaModFix/>
          </a:blip>
          <a:stretch>
            <a:fillRect/>
          </a:stretch>
        </p:blipFill>
        <p:spPr>
          <a:xfrm>
            <a:off x="5155200" y="1510250"/>
            <a:ext cx="3685600" cy="47938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457200" y="274650"/>
            <a:ext cx="76581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400">
                <a:solidFill>
                  <a:srgbClr val="002060"/>
                </a:solidFill>
              </a:rPr>
              <a:t>Data Quality in the CoC-APR</a:t>
            </a:r>
            <a:r>
              <a:rPr b="1" lang="en-US" sz="3400">
                <a:solidFill>
                  <a:srgbClr val="002060"/>
                </a:solidFill>
              </a:rPr>
              <a:t> </a:t>
            </a:r>
            <a:endParaRPr b="1" sz="3400">
              <a:solidFill>
                <a:srgbClr val="002060"/>
              </a:solidFill>
            </a:endParaRPr>
          </a:p>
        </p:txBody>
      </p:sp>
      <p:sp>
        <p:nvSpPr>
          <p:cNvPr id="107" name="Google Shape;107;p18"/>
          <p:cNvSpPr txBox="1"/>
          <p:nvPr>
            <p:ph idx="1" type="body"/>
          </p:nvPr>
        </p:nvSpPr>
        <p:spPr>
          <a:xfrm>
            <a:off x="457200" y="2057400"/>
            <a:ext cx="8229600" cy="4595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1600" u="sng"/>
              <a:t>CoC APR Table 6b</a:t>
            </a:r>
            <a:endParaRPr b="1" sz="1600" u="sng"/>
          </a:p>
          <a:p>
            <a:pPr indent="0" lvl="0" marL="0" rtl="0" algn="l">
              <a:spcBef>
                <a:spcPts val="360"/>
              </a:spcBef>
              <a:spcAft>
                <a:spcPts val="0"/>
              </a:spcAft>
              <a:buNone/>
            </a:pPr>
            <a:r>
              <a:rPr b="1" lang="en-US" sz="1500"/>
              <a:t>Relationship to Head of Household</a:t>
            </a:r>
            <a:r>
              <a:rPr lang="en-US" sz="1500"/>
              <a:t> - </a:t>
            </a:r>
            <a:r>
              <a:rPr i="1" lang="en-US" sz="1500"/>
              <a:t>helps us associate for HUD (and other funders) the types of households </a:t>
            </a:r>
            <a:r>
              <a:rPr i="1" lang="en-US" sz="1500"/>
              <a:t>experiencing</a:t>
            </a:r>
            <a:r>
              <a:rPr i="1" lang="en-US" sz="1500"/>
              <a:t> homelessness in our federal reports.</a:t>
            </a:r>
            <a:endParaRPr i="1" sz="1500"/>
          </a:p>
          <a:p>
            <a:pPr indent="-323850" lvl="0" marL="457200" rtl="0" algn="l">
              <a:spcBef>
                <a:spcPts val="360"/>
              </a:spcBef>
              <a:spcAft>
                <a:spcPts val="0"/>
              </a:spcAft>
              <a:buSzPts val="1500"/>
              <a:buChar char="-"/>
            </a:pPr>
            <a:r>
              <a:rPr lang="en-US" sz="1500"/>
              <a:t>All household members must have a selection.</a:t>
            </a:r>
            <a:endParaRPr sz="1500"/>
          </a:p>
          <a:p>
            <a:pPr indent="-323850" lvl="0" marL="457200" rtl="0" algn="l">
              <a:spcBef>
                <a:spcPts val="0"/>
              </a:spcBef>
              <a:spcAft>
                <a:spcPts val="0"/>
              </a:spcAft>
              <a:buSzPts val="1500"/>
              <a:buChar char="-"/>
            </a:pPr>
            <a:r>
              <a:rPr lang="en-US" sz="1500"/>
              <a:t>Only ONE person is set as the HoH (Self)</a:t>
            </a:r>
            <a:r>
              <a:rPr i="1" lang="en-US" sz="1500"/>
              <a:t> </a:t>
            </a:r>
            <a:endParaRPr i="1" sz="1500"/>
          </a:p>
          <a:p>
            <a:pPr indent="-323850" lvl="0" marL="457200" rtl="0" algn="l">
              <a:spcBef>
                <a:spcPts val="0"/>
              </a:spcBef>
              <a:spcAft>
                <a:spcPts val="0"/>
              </a:spcAft>
              <a:buSzPts val="1500"/>
              <a:buChar char="-"/>
            </a:pPr>
            <a:r>
              <a:rPr lang="en-US" sz="1500"/>
              <a:t>Completed in the project entry assessment</a:t>
            </a:r>
            <a:endParaRPr sz="1500"/>
          </a:p>
          <a:p>
            <a:pPr indent="0" lvl="0" marL="0" rtl="0" algn="l">
              <a:spcBef>
                <a:spcPts val="360"/>
              </a:spcBef>
              <a:spcAft>
                <a:spcPts val="0"/>
              </a:spcAft>
              <a:buNone/>
            </a:pPr>
            <a:r>
              <a:t/>
            </a:r>
            <a:endParaRPr b="1" sz="1500"/>
          </a:p>
          <a:p>
            <a:pPr indent="0" lvl="0" marL="0" rtl="0" algn="l">
              <a:spcBef>
                <a:spcPts val="360"/>
              </a:spcBef>
              <a:spcAft>
                <a:spcPts val="0"/>
              </a:spcAft>
              <a:buNone/>
            </a:pPr>
            <a:r>
              <a:rPr b="1" lang="en-US" sz="1500"/>
              <a:t>Client Location</a:t>
            </a:r>
            <a:r>
              <a:rPr lang="en-US" sz="1500"/>
              <a:t> - </a:t>
            </a:r>
            <a:r>
              <a:rPr i="1" lang="en-US" sz="1500"/>
              <a:t>the FL-507 selection in each entry ensures that enrollment is associated with our CoC in federal reporting - complete for every person enrolled in a project.</a:t>
            </a:r>
            <a:endParaRPr i="1" sz="1500"/>
          </a:p>
          <a:p>
            <a:pPr indent="0" lvl="0" marL="0" rtl="0" algn="l">
              <a:spcBef>
                <a:spcPts val="360"/>
              </a:spcBef>
              <a:spcAft>
                <a:spcPts val="0"/>
              </a:spcAft>
              <a:buNone/>
            </a:pPr>
            <a:r>
              <a:t/>
            </a:r>
            <a:endParaRPr b="1" sz="1500"/>
          </a:p>
          <a:p>
            <a:pPr indent="0" lvl="0" marL="0" rtl="0" algn="l">
              <a:spcBef>
                <a:spcPts val="360"/>
              </a:spcBef>
              <a:spcAft>
                <a:spcPts val="0"/>
              </a:spcAft>
              <a:buNone/>
            </a:pPr>
            <a:r>
              <a:t/>
            </a:r>
            <a:endParaRPr i="1" sz="1500"/>
          </a:p>
          <a:p>
            <a:pPr indent="0" lvl="0" marL="0" rtl="0" algn="l">
              <a:spcBef>
                <a:spcPts val="360"/>
              </a:spcBef>
              <a:spcAft>
                <a:spcPts val="0"/>
              </a:spcAft>
              <a:buNone/>
            </a:pPr>
            <a:r>
              <a:t/>
            </a:r>
            <a:endParaRPr b="1" i="1" sz="1500">
              <a:solidFill>
                <a:srgbClr val="FF0000"/>
              </a:solidFill>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08" name="Google Shape;108;p18"/>
          <p:cNvSpPr txBox="1"/>
          <p:nvPr/>
        </p:nvSpPr>
        <p:spPr>
          <a:xfrm>
            <a:off x="1357325" y="1357325"/>
            <a:ext cx="6086400" cy="415500"/>
          </a:xfrm>
          <a:prstGeom prst="rect">
            <a:avLst/>
          </a:prstGeom>
          <a:noFill/>
          <a:ln>
            <a:noFill/>
          </a:ln>
        </p:spPr>
        <p:txBody>
          <a:bodyPr anchorCtr="0" anchor="t" bIns="91425" lIns="91425" spcFirstLastPara="1" rIns="91425" wrap="square" tIns="91425">
            <a:spAutoFit/>
          </a:bodyPr>
          <a:lstStyle/>
          <a:p>
            <a:pPr indent="0" lvl="0" marL="0" rtl="0" algn="ctr">
              <a:spcBef>
                <a:spcPts val="360"/>
              </a:spcBef>
              <a:spcAft>
                <a:spcPts val="0"/>
              </a:spcAft>
              <a:buClr>
                <a:schemeClr val="dk1"/>
              </a:buClr>
              <a:buSzPts val="1100"/>
              <a:buFont typeface="Arial"/>
              <a:buNone/>
            </a:pPr>
            <a:r>
              <a:rPr i="1" lang="en-US" sz="1500">
                <a:solidFill>
                  <a:schemeClr val="dk1"/>
                </a:solidFill>
              </a:rPr>
              <a:t>Data points with </a:t>
            </a:r>
            <a:r>
              <a:rPr b="1" i="1" lang="en-US" sz="1500">
                <a:solidFill>
                  <a:srgbClr val="CC0000"/>
                </a:solidFill>
              </a:rPr>
              <a:t>HIGH IMPACT</a:t>
            </a:r>
            <a:r>
              <a:rPr i="1" lang="en-US" sz="1500">
                <a:solidFill>
                  <a:schemeClr val="dk1"/>
                </a:solidFill>
              </a:rPr>
              <a:t> on our system.</a:t>
            </a:r>
            <a:endParaRPr/>
          </a:p>
        </p:txBody>
      </p:sp>
      <p:pic>
        <p:nvPicPr>
          <p:cNvPr id="109" name="Google Shape;109;p18"/>
          <p:cNvPicPr preferRelativeResize="0"/>
          <p:nvPr/>
        </p:nvPicPr>
        <p:blipFill>
          <a:blip r:embed="rId3">
            <a:alphaModFix/>
          </a:blip>
          <a:stretch>
            <a:fillRect/>
          </a:stretch>
        </p:blipFill>
        <p:spPr>
          <a:xfrm>
            <a:off x="978669" y="4849276"/>
            <a:ext cx="6615151" cy="1465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457200" y="274650"/>
            <a:ext cx="76581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400">
                <a:solidFill>
                  <a:srgbClr val="002060"/>
                </a:solidFill>
              </a:rPr>
              <a:t>Data Quality in the CoC-APR </a:t>
            </a:r>
            <a:endParaRPr b="1" sz="3400">
              <a:solidFill>
                <a:srgbClr val="002060"/>
              </a:solidFill>
            </a:endParaRPr>
          </a:p>
        </p:txBody>
      </p:sp>
      <p:sp>
        <p:nvSpPr>
          <p:cNvPr id="115" name="Google Shape;115;p19"/>
          <p:cNvSpPr txBox="1"/>
          <p:nvPr/>
        </p:nvSpPr>
        <p:spPr>
          <a:xfrm>
            <a:off x="457200" y="1923763"/>
            <a:ext cx="8358300" cy="2555100"/>
          </a:xfrm>
          <a:prstGeom prst="rect">
            <a:avLst/>
          </a:prstGeom>
          <a:noFill/>
          <a:ln>
            <a:noFill/>
          </a:ln>
        </p:spPr>
        <p:txBody>
          <a:bodyPr anchorCtr="0" anchor="t" bIns="91425" lIns="91425" spcFirstLastPara="1" rIns="91425" wrap="square" tIns="91425">
            <a:spAutoFit/>
          </a:bodyPr>
          <a:lstStyle/>
          <a:p>
            <a:pPr indent="0" lvl="0" marL="0" rtl="0" algn="l">
              <a:spcBef>
                <a:spcPts val="360"/>
              </a:spcBef>
              <a:spcAft>
                <a:spcPts val="0"/>
              </a:spcAft>
              <a:buNone/>
            </a:pPr>
            <a:r>
              <a:rPr b="1" lang="en-US" sz="1600" u="sng">
                <a:solidFill>
                  <a:schemeClr val="dk1"/>
                </a:solidFill>
              </a:rPr>
              <a:t>CoC APR Table 6b</a:t>
            </a:r>
            <a:endParaRPr b="1" sz="1600" u="sng">
              <a:solidFill>
                <a:schemeClr val="dk1"/>
              </a:solidFill>
            </a:endParaRPr>
          </a:p>
          <a:p>
            <a:pPr indent="0" lvl="0" marL="0" rtl="0" algn="l">
              <a:spcBef>
                <a:spcPts val="360"/>
              </a:spcBef>
              <a:spcAft>
                <a:spcPts val="0"/>
              </a:spcAft>
              <a:buNone/>
            </a:pPr>
            <a:r>
              <a:rPr b="1" lang="en-US" sz="1600">
                <a:solidFill>
                  <a:schemeClr val="dk1"/>
                </a:solidFill>
              </a:rPr>
              <a:t>Disabling Condition</a:t>
            </a:r>
            <a:r>
              <a:rPr lang="en-US" sz="1600">
                <a:solidFill>
                  <a:schemeClr val="dk1"/>
                </a:solidFill>
              </a:rPr>
              <a:t> - </a:t>
            </a:r>
            <a:r>
              <a:rPr i="1" lang="en-US" sz="1600">
                <a:solidFill>
                  <a:schemeClr val="dk1"/>
                </a:solidFill>
              </a:rPr>
              <a:t>a key data point that when paired with the housing questions in Table 6d allows the system to flag someone that is chronically homeless. Three parts to this workflow: </a:t>
            </a:r>
            <a:endParaRPr i="1" sz="1600">
              <a:solidFill>
                <a:schemeClr val="dk1"/>
              </a:solidFill>
            </a:endParaRPr>
          </a:p>
          <a:p>
            <a:pPr indent="-330200" lvl="0" marL="457200" rtl="0" algn="l">
              <a:spcBef>
                <a:spcPts val="360"/>
              </a:spcBef>
              <a:spcAft>
                <a:spcPts val="0"/>
              </a:spcAft>
              <a:buClr>
                <a:schemeClr val="dk1"/>
              </a:buClr>
              <a:buSzPts val="1600"/>
              <a:buChar char="-"/>
            </a:pPr>
            <a:r>
              <a:rPr lang="en-US" sz="1600">
                <a:solidFill>
                  <a:schemeClr val="dk1"/>
                </a:solidFill>
              </a:rPr>
              <a:t>Yes/No </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Disability sub-assessment</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Additional question within the sub-assessment on severity </a:t>
            </a:r>
            <a:r>
              <a:rPr b="1" i="1" lang="en-US" sz="1600">
                <a:solidFill>
                  <a:schemeClr val="dk1"/>
                </a:solidFill>
              </a:rPr>
              <a:t>per disability selected.</a:t>
            </a:r>
            <a:endParaRPr b="1" i="1" sz="1600">
              <a:solidFill>
                <a:schemeClr val="dk1"/>
              </a:solidFill>
            </a:endParaRPr>
          </a:p>
          <a:p>
            <a:pPr indent="0" lvl="0" marL="0" rtl="0" algn="l">
              <a:spcBef>
                <a:spcPts val="360"/>
              </a:spcBef>
              <a:spcAft>
                <a:spcPts val="0"/>
              </a:spcAft>
              <a:buNone/>
            </a:pPr>
            <a:r>
              <a:t/>
            </a:r>
            <a:endParaRPr sz="1600">
              <a:solidFill>
                <a:schemeClr val="dk1"/>
              </a:solidFill>
            </a:endParaRPr>
          </a:p>
          <a:p>
            <a:pPr indent="0" lvl="0" marL="0" rtl="0" algn="l">
              <a:spcBef>
                <a:spcPts val="360"/>
              </a:spcBef>
              <a:spcAft>
                <a:spcPts val="0"/>
              </a:spcAft>
              <a:buNone/>
            </a:pPr>
            <a:r>
              <a:t/>
            </a:r>
            <a:endParaRPr/>
          </a:p>
        </p:txBody>
      </p:sp>
      <p:sp>
        <p:nvSpPr>
          <p:cNvPr id="116" name="Google Shape;116;p19"/>
          <p:cNvSpPr txBox="1"/>
          <p:nvPr/>
        </p:nvSpPr>
        <p:spPr>
          <a:xfrm>
            <a:off x="1357325" y="1357325"/>
            <a:ext cx="6086400" cy="415500"/>
          </a:xfrm>
          <a:prstGeom prst="rect">
            <a:avLst/>
          </a:prstGeom>
          <a:noFill/>
          <a:ln>
            <a:noFill/>
          </a:ln>
        </p:spPr>
        <p:txBody>
          <a:bodyPr anchorCtr="0" anchor="t" bIns="91425" lIns="91425" spcFirstLastPara="1" rIns="91425" wrap="square" tIns="91425">
            <a:spAutoFit/>
          </a:bodyPr>
          <a:lstStyle/>
          <a:p>
            <a:pPr indent="0" lvl="0" marL="0" rtl="0" algn="ctr">
              <a:spcBef>
                <a:spcPts val="360"/>
              </a:spcBef>
              <a:spcAft>
                <a:spcPts val="0"/>
              </a:spcAft>
              <a:buNone/>
            </a:pPr>
            <a:r>
              <a:rPr i="1" lang="en-US" sz="1500">
                <a:solidFill>
                  <a:schemeClr val="dk1"/>
                </a:solidFill>
              </a:rPr>
              <a:t>Data points with </a:t>
            </a:r>
            <a:r>
              <a:rPr b="1" i="1" lang="en-US" sz="1500">
                <a:solidFill>
                  <a:srgbClr val="CC0000"/>
                </a:solidFill>
              </a:rPr>
              <a:t>HIGH IMPACT</a:t>
            </a:r>
            <a:r>
              <a:rPr i="1" lang="en-US" sz="1500">
                <a:solidFill>
                  <a:schemeClr val="dk1"/>
                </a:solidFill>
              </a:rPr>
              <a:t> on our system.</a:t>
            </a:r>
            <a:endParaRPr/>
          </a:p>
        </p:txBody>
      </p:sp>
      <p:pic>
        <p:nvPicPr>
          <p:cNvPr id="117" name="Google Shape;117;p19"/>
          <p:cNvPicPr preferRelativeResize="0"/>
          <p:nvPr/>
        </p:nvPicPr>
        <p:blipFill rotWithShape="1">
          <a:blip r:embed="rId3">
            <a:alphaModFix/>
          </a:blip>
          <a:srcRect b="50460" l="0" r="0" t="0"/>
          <a:stretch/>
        </p:blipFill>
        <p:spPr>
          <a:xfrm>
            <a:off x="237926" y="4015450"/>
            <a:ext cx="8468100" cy="1245900"/>
          </a:xfrm>
          <a:prstGeom prst="rect">
            <a:avLst/>
          </a:prstGeom>
          <a:noFill/>
          <a:ln>
            <a:noFill/>
          </a:ln>
        </p:spPr>
      </p:pic>
      <p:sp>
        <p:nvSpPr>
          <p:cNvPr id="118" name="Google Shape;118;p19"/>
          <p:cNvSpPr/>
          <p:nvPr/>
        </p:nvSpPr>
        <p:spPr>
          <a:xfrm>
            <a:off x="237925" y="4015450"/>
            <a:ext cx="3300300" cy="5715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p:nvPr/>
        </p:nvSpPr>
        <p:spPr>
          <a:xfrm>
            <a:off x="6882025" y="4478875"/>
            <a:ext cx="1824000" cy="5715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 name="Google Shape;120;p19"/>
          <p:cNvPicPr preferRelativeResize="0"/>
          <p:nvPr/>
        </p:nvPicPr>
        <p:blipFill>
          <a:blip r:embed="rId4">
            <a:alphaModFix/>
          </a:blip>
          <a:stretch>
            <a:fillRect/>
          </a:stretch>
        </p:blipFill>
        <p:spPr>
          <a:xfrm>
            <a:off x="2809950" y="5385200"/>
            <a:ext cx="3524089" cy="1291849"/>
          </a:xfrm>
          <a:prstGeom prst="rect">
            <a:avLst/>
          </a:prstGeom>
          <a:noFill/>
          <a:ln>
            <a:noFill/>
          </a:ln>
        </p:spPr>
      </p:pic>
      <p:sp>
        <p:nvSpPr>
          <p:cNvPr id="121" name="Google Shape;121;p19"/>
          <p:cNvSpPr/>
          <p:nvPr/>
        </p:nvSpPr>
        <p:spPr>
          <a:xfrm>
            <a:off x="2752525" y="5310850"/>
            <a:ext cx="3805500" cy="14328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457200" y="274650"/>
            <a:ext cx="76581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400">
                <a:solidFill>
                  <a:srgbClr val="002060"/>
                </a:solidFill>
              </a:rPr>
              <a:t>Data Quality in the CoC-APR </a:t>
            </a:r>
            <a:endParaRPr b="1" sz="3400">
              <a:solidFill>
                <a:srgbClr val="002060"/>
              </a:solidFill>
            </a:endParaRPr>
          </a:p>
        </p:txBody>
      </p:sp>
      <p:sp>
        <p:nvSpPr>
          <p:cNvPr id="127" name="Google Shape;127;p20"/>
          <p:cNvSpPr txBox="1"/>
          <p:nvPr/>
        </p:nvSpPr>
        <p:spPr>
          <a:xfrm>
            <a:off x="314325" y="2732838"/>
            <a:ext cx="3527700" cy="3109200"/>
          </a:xfrm>
          <a:prstGeom prst="rect">
            <a:avLst/>
          </a:prstGeom>
          <a:noFill/>
          <a:ln>
            <a:noFill/>
          </a:ln>
        </p:spPr>
        <p:txBody>
          <a:bodyPr anchorCtr="0" anchor="t" bIns="91425" lIns="91425" spcFirstLastPara="1" rIns="91425" wrap="square" tIns="91425">
            <a:spAutoFit/>
          </a:bodyPr>
          <a:lstStyle/>
          <a:p>
            <a:pPr indent="0" lvl="0" marL="0" rtl="0" algn="l">
              <a:spcBef>
                <a:spcPts val="360"/>
              </a:spcBef>
              <a:spcAft>
                <a:spcPts val="0"/>
              </a:spcAft>
              <a:buNone/>
            </a:pPr>
            <a:r>
              <a:rPr b="1" lang="en-US" sz="1600" u="sng">
                <a:solidFill>
                  <a:schemeClr val="dk1"/>
                </a:solidFill>
              </a:rPr>
              <a:t>CoC APR Table 6d</a:t>
            </a:r>
            <a:endParaRPr b="1" sz="1600" u="sng">
              <a:solidFill>
                <a:schemeClr val="dk1"/>
              </a:solidFill>
            </a:endParaRPr>
          </a:p>
          <a:p>
            <a:pPr indent="0" lvl="0" marL="0" rtl="0" algn="l">
              <a:spcBef>
                <a:spcPts val="360"/>
              </a:spcBef>
              <a:spcAft>
                <a:spcPts val="0"/>
              </a:spcAft>
              <a:buNone/>
            </a:pPr>
            <a:r>
              <a:rPr b="1" lang="en-US" sz="1500">
                <a:solidFill>
                  <a:schemeClr val="dk1"/>
                </a:solidFill>
              </a:rPr>
              <a:t>Chronic Homelessness</a:t>
            </a:r>
            <a:r>
              <a:rPr lang="en-US" sz="1500">
                <a:solidFill>
                  <a:schemeClr val="dk1"/>
                </a:solidFill>
              </a:rPr>
              <a:t> - </a:t>
            </a:r>
            <a:r>
              <a:rPr i="1" lang="en-US" sz="1500">
                <a:solidFill>
                  <a:schemeClr val="dk1"/>
                </a:solidFill>
              </a:rPr>
              <a:t>these fields, paired with disability, identify who is chronically homeless in our system.</a:t>
            </a:r>
            <a:endParaRPr i="1" sz="1500">
              <a:solidFill>
                <a:schemeClr val="dk1"/>
              </a:solidFill>
            </a:endParaRPr>
          </a:p>
          <a:p>
            <a:pPr indent="0" lvl="0" marL="0" rtl="0" algn="l">
              <a:spcBef>
                <a:spcPts val="360"/>
              </a:spcBef>
              <a:spcAft>
                <a:spcPts val="0"/>
              </a:spcAft>
              <a:buNone/>
            </a:pPr>
            <a:r>
              <a:t/>
            </a:r>
            <a:endParaRPr i="1" sz="1500">
              <a:solidFill>
                <a:schemeClr val="dk1"/>
              </a:solidFill>
            </a:endParaRPr>
          </a:p>
          <a:p>
            <a:pPr indent="-323850" lvl="0" marL="457200" rtl="0" algn="l">
              <a:spcBef>
                <a:spcPts val="360"/>
              </a:spcBef>
              <a:spcAft>
                <a:spcPts val="0"/>
              </a:spcAft>
              <a:buClr>
                <a:schemeClr val="dk1"/>
              </a:buClr>
              <a:buSzPts val="1500"/>
              <a:buChar char="-"/>
            </a:pPr>
            <a:r>
              <a:rPr lang="en-US" sz="1500">
                <a:solidFill>
                  <a:schemeClr val="dk1"/>
                </a:solidFill>
              </a:rPr>
              <a:t>Prior living situation (current episode)</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Length of stay (current episode)</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Approx date homeless (current episode)</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 of times homeless (3 years)</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 of months homeless (3 years)</a:t>
            </a:r>
            <a:endParaRPr sz="1500">
              <a:solidFill>
                <a:schemeClr val="dk1"/>
              </a:solidFill>
            </a:endParaRPr>
          </a:p>
        </p:txBody>
      </p:sp>
      <p:sp>
        <p:nvSpPr>
          <p:cNvPr id="128" name="Google Shape;128;p20"/>
          <p:cNvSpPr txBox="1"/>
          <p:nvPr/>
        </p:nvSpPr>
        <p:spPr>
          <a:xfrm>
            <a:off x="1357325" y="1357325"/>
            <a:ext cx="6086400" cy="415500"/>
          </a:xfrm>
          <a:prstGeom prst="rect">
            <a:avLst/>
          </a:prstGeom>
          <a:noFill/>
          <a:ln>
            <a:noFill/>
          </a:ln>
        </p:spPr>
        <p:txBody>
          <a:bodyPr anchorCtr="0" anchor="t" bIns="91425" lIns="91425" spcFirstLastPara="1" rIns="91425" wrap="square" tIns="91425">
            <a:spAutoFit/>
          </a:bodyPr>
          <a:lstStyle/>
          <a:p>
            <a:pPr indent="0" lvl="0" marL="0" rtl="0" algn="ctr">
              <a:spcBef>
                <a:spcPts val="360"/>
              </a:spcBef>
              <a:spcAft>
                <a:spcPts val="0"/>
              </a:spcAft>
              <a:buNone/>
            </a:pPr>
            <a:r>
              <a:rPr i="1" lang="en-US" sz="1500">
                <a:solidFill>
                  <a:schemeClr val="dk1"/>
                </a:solidFill>
              </a:rPr>
              <a:t>Data points with </a:t>
            </a:r>
            <a:r>
              <a:rPr b="1" i="1" lang="en-US" sz="1500">
                <a:solidFill>
                  <a:srgbClr val="CC0000"/>
                </a:solidFill>
              </a:rPr>
              <a:t>HIGH IMPACT</a:t>
            </a:r>
            <a:r>
              <a:rPr i="1" lang="en-US" sz="1500">
                <a:solidFill>
                  <a:schemeClr val="dk1"/>
                </a:solidFill>
              </a:rPr>
              <a:t> on our system.</a:t>
            </a:r>
            <a:endParaRPr/>
          </a:p>
        </p:txBody>
      </p:sp>
      <p:pic>
        <p:nvPicPr>
          <p:cNvPr id="129" name="Google Shape;129;p20"/>
          <p:cNvPicPr preferRelativeResize="0"/>
          <p:nvPr/>
        </p:nvPicPr>
        <p:blipFill>
          <a:blip r:embed="rId3">
            <a:alphaModFix/>
          </a:blip>
          <a:stretch>
            <a:fillRect/>
          </a:stretch>
        </p:blipFill>
        <p:spPr>
          <a:xfrm>
            <a:off x="3790950" y="2257400"/>
            <a:ext cx="5119699" cy="4042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Data Standards 2022</a:t>
            </a:r>
            <a:endParaRPr b="1" sz="3600">
              <a:solidFill>
                <a:srgbClr val="002060"/>
              </a:solidFill>
              <a:latin typeface="Cabin"/>
              <a:ea typeface="Cabin"/>
              <a:cs typeface="Cabin"/>
              <a:sym typeface="Cabin"/>
            </a:endParaRPr>
          </a:p>
        </p:txBody>
      </p:sp>
      <p:sp>
        <p:nvSpPr>
          <p:cNvPr id="135" name="Google Shape;135;p21"/>
          <p:cNvSpPr txBox="1"/>
          <p:nvPr>
            <p:ph idx="1" type="body"/>
          </p:nvPr>
        </p:nvSpPr>
        <p:spPr>
          <a:xfrm>
            <a:off x="850500" y="1350425"/>
            <a:ext cx="7836300" cy="5327100"/>
          </a:xfrm>
          <a:prstGeom prst="rect">
            <a:avLst/>
          </a:prstGeom>
          <a:noFill/>
          <a:ln>
            <a:noFill/>
          </a:ln>
        </p:spPr>
        <p:txBody>
          <a:bodyPr anchorCtr="0" anchor="t" bIns="45700" lIns="91425" spcFirstLastPara="1" rIns="91425" wrap="square" tIns="45700">
            <a:noAutofit/>
          </a:bodyPr>
          <a:lstStyle/>
          <a:p>
            <a:pPr indent="0" lvl="0" marL="342900" rtl="0" algn="l">
              <a:spcBef>
                <a:spcPts val="640"/>
              </a:spcBef>
              <a:spcAft>
                <a:spcPts val="0"/>
              </a:spcAft>
              <a:buNone/>
            </a:pPr>
            <a:r>
              <a:t/>
            </a:r>
            <a:endParaRPr sz="1200">
              <a:solidFill>
                <a:schemeClr val="dk1"/>
              </a:solidFill>
            </a:endParaRPr>
          </a:p>
          <a:p>
            <a:pPr indent="-355600" lvl="0" marL="457200" rtl="0" algn="l">
              <a:lnSpc>
                <a:spcPct val="115000"/>
              </a:lnSpc>
              <a:spcBef>
                <a:spcPts val="640"/>
              </a:spcBef>
              <a:spcAft>
                <a:spcPts val="0"/>
              </a:spcAft>
              <a:buClr>
                <a:schemeClr val="dk1"/>
              </a:buClr>
              <a:buSzPts val="2000"/>
              <a:buChar char="●"/>
            </a:pPr>
            <a:r>
              <a:rPr b="1" lang="en-US" sz="2300">
                <a:solidFill>
                  <a:schemeClr val="dk1"/>
                </a:solidFill>
              </a:rPr>
              <a:t>New Data Standards announced </a:t>
            </a:r>
            <a:endParaRPr b="1" sz="23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300">
                <a:solidFill>
                  <a:schemeClr val="dk1"/>
                </a:solidFill>
              </a:rPr>
              <a:t>Date effective: 10/1/2021</a:t>
            </a:r>
            <a:endParaRPr sz="2300">
              <a:solidFill>
                <a:schemeClr val="dk1"/>
              </a:solidFill>
            </a:endParaRPr>
          </a:p>
          <a:p>
            <a:pPr indent="-374650" lvl="1" marL="914400" rtl="0" algn="l">
              <a:lnSpc>
                <a:spcPct val="115000"/>
              </a:lnSpc>
              <a:spcBef>
                <a:spcPts val="0"/>
              </a:spcBef>
              <a:spcAft>
                <a:spcPts val="0"/>
              </a:spcAft>
              <a:buClr>
                <a:schemeClr val="dk1"/>
              </a:buClr>
              <a:buSzPts val="2300"/>
              <a:buChar char="○"/>
            </a:pPr>
            <a:r>
              <a:rPr lang="en-US" sz="2300">
                <a:solidFill>
                  <a:schemeClr val="dk1"/>
                </a:solidFill>
              </a:rPr>
              <a:t>Read more </a:t>
            </a:r>
            <a:r>
              <a:rPr lang="en-US" sz="2300" u="sng">
                <a:solidFill>
                  <a:schemeClr val="hlink"/>
                </a:solidFill>
                <a:hlinkClick r:id="rId3"/>
              </a:rPr>
              <a:t>here!</a:t>
            </a:r>
            <a:endParaRPr sz="2300">
              <a:solidFill>
                <a:schemeClr val="dk1"/>
              </a:solidFill>
            </a:endParaRPr>
          </a:p>
          <a:p>
            <a:pPr indent="0" lvl="0" marL="0" rtl="0" algn="l">
              <a:lnSpc>
                <a:spcPct val="115000"/>
              </a:lnSpc>
              <a:spcBef>
                <a:spcPts val="640"/>
              </a:spcBef>
              <a:spcAft>
                <a:spcPts val="0"/>
              </a:spcAft>
              <a:buNone/>
            </a:pPr>
            <a:r>
              <a:t/>
            </a:r>
            <a:endParaRPr b="1" sz="2300">
              <a:solidFill>
                <a:schemeClr val="dk1"/>
              </a:solidFill>
            </a:endParaRPr>
          </a:p>
          <a:p>
            <a:pPr indent="-374650" lvl="0" marL="457200" rtl="0" algn="l">
              <a:lnSpc>
                <a:spcPct val="115000"/>
              </a:lnSpc>
              <a:spcBef>
                <a:spcPts val="640"/>
              </a:spcBef>
              <a:spcAft>
                <a:spcPts val="0"/>
              </a:spcAft>
              <a:buClr>
                <a:schemeClr val="dk1"/>
              </a:buClr>
              <a:buSzPts val="2300"/>
              <a:buChar char="●"/>
            </a:pPr>
            <a:r>
              <a:rPr b="1" lang="en-US" sz="2300">
                <a:solidFill>
                  <a:schemeClr val="dk1"/>
                </a:solidFill>
              </a:rPr>
              <a:t>Overview of changes:</a:t>
            </a:r>
            <a:endParaRPr b="1" sz="2300">
              <a:solidFill>
                <a:schemeClr val="dk1"/>
              </a:solidFill>
            </a:endParaRPr>
          </a:p>
          <a:p>
            <a:pPr indent="-361950" lvl="1" marL="914400" rtl="0" algn="l">
              <a:lnSpc>
                <a:spcPct val="115000"/>
              </a:lnSpc>
              <a:spcBef>
                <a:spcPts val="0"/>
              </a:spcBef>
              <a:spcAft>
                <a:spcPts val="0"/>
              </a:spcAft>
              <a:buClr>
                <a:schemeClr val="dk1"/>
              </a:buClr>
              <a:buSzPts val="2100"/>
              <a:buChar char="○"/>
            </a:pPr>
            <a:r>
              <a:rPr lang="en-US" sz="2100">
                <a:solidFill>
                  <a:schemeClr val="dk1"/>
                </a:solidFill>
              </a:rPr>
              <a:t>Wording changes for: Race, Gender, Ethnicity, Disability</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US" sz="2100">
                <a:solidFill>
                  <a:schemeClr val="dk1"/>
                </a:solidFill>
              </a:rPr>
              <a:t>New multi-select options for Race &amp; Gender</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US" sz="2100">
                <a:solidFill>
                  <a:schemeClr val="dk1"/>
                </a:solidFill>
              </a:rPr>
              <a:t>New PSH data elements: Well-being </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US" sz="2100">
                <a:solidFill>
                  <a:schemeClr val="dk1"/>
                </a:solidFill>
              </a:rPr>
              <a:t>Revised SSVF HP Targeting Screener</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US" sz="2100">
                <a:solidFill>
                  <a:schemeClr val="dk1"/>
                </a:solidFill>
              </a:rPr>
              <a:t>Additional guidance: How to collect income &amp; non-cash benefits for persons aging into adulthood </a:t>
            </a:r>
            <a:endParaRPr sz="2100">
              <a:solidFill>
                <a:schemeClr val="dk1"/>
              </a:solidFill>
            </a:endParaRPr>
          </a:p>
        </p:txBody>
      </p:sp>
      <p:pic>
        <p:nvPicPr>
          <p:cNvPr id="136" name="Google Shape;136;p21"/>
          <p:cNvPicPr preferRelativeResize="0"/>
          <p:nvPr/>
        </p:nvPicPr>
        <p:blipFill>
          <a:blip r:embed="rId4">
            <a:alphaModFix/>
          </a:blip>
          <a:stretch>
            <a:fillRect/>
          </a:stretch>
        </p:blipFill>
        <p:spPr>
          <a:xfrm>
            <a:off x="6205325" y="1417650"/>
            <a:ext cx="2361200" cy="2361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457200" y="274650"/>
            <a:ext cx="76581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400">
                <a:solidFill>
                  <a:srgbClr val="002060"/>
                </a:solidFill>
              </a:rPr>
              <a:t>Other Data Collection Requirements</a:t>
            </a:r>
            <a:r>
              <a:rPr b="1" lang="en-US" sz="3400">
                <a:solidFill>
                  <a:srgbClr val="002060"/>
                </a:solidFill>
              </a:rPr>
              <a:t> </a:t>
            </a:r>
            <a:endParaRPr b="1" sz="3400">
              <a:solidFill>
                <a:srgbClr val="002060"/>
              </a:solidFill>
            </a:endParaRPr>
          </a:p>
        </p:txBody>
      </p:sp>
      <p:sp>
        <p:nvSpPr>
          <p:cNvPr id="142" name="Google Shape;142;p22"/>
          <p:cNvSpPr txBox="1"/>
          <p:nvPr>
            <p:ph idx="1" type="body"/>
          </p:nvPr>
        </p:nvSpPr>
        <p:spPr>
          <a:xfrm>
            <a:off x="457200" y="1314450"/>
            <a:ext cx="8329500" cy="54294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i="1" lang="en-US" sz="1500"/>
              <a:t>The following recommendations can help us to immensely improve our data quality across street outreach projects in our system. </a:t>
            </a:r>
            <a:endParaRPr i="1"/>
          </a:p>
          <a:p>
            <a:pPr indent="0" lvl="0" marL="0" rtl="0" algn="l">
              <a:spcBef>
                <a:spcPts val="360"/>
              </a:spcBef>
              <a:spcAft>
                <a:spcPts val="0"/>
              </a:spcAft>
              <a:buNone/>
            </a:pPr>
            <a:r>
              <a:t/>
            </a:r>
            <a:endParaRPr b="1" u="sng"/>
          </a:p>
          <a:p>
            <a:pPr indent="-342900" lvl="0" marL="457200" rtl="0" algn="l">
              <a:spcBef>
                <a:spcPts val="360"/>
              </a:spcBef>
              <a:spcAft>
                <a:spcPts val="0"/>
              </a:spcAft>
              <a:buSzPts val="1800"/>
              <a:buAutoNum type="arabicPeriod"/>
            </a:pPr>
            <a:r>
              <a:rPr b="1" lang="en-US"/>
              <a:t>Current Living Situation</a:t>
            </a:r>
            <a:endParaRPr b="1"/>
          </a:p>
          <a:p>
            <a:pPr indent="-342900" lvl="1" marL="914400" rtl="0" algn="l">
              <a:spcBef>
                <a:spcPts val="0"/>
              </a:spcBef>
              <a:spcAft>
                <a:spcPts val="0"/>
              </a:spcAft>
              <a:buSzPts val="1800"/>
              <a:buAutoNum type="alphaLcPeriod"/>
            </a:pPr>
            <a:r>
              <a:rPr lang="en-US"/>
              <a:t>Sub-assessment found in the project entry/exit and in interim reviews.</a:t>
            </a:r>
            <a:endParaRPr/>
          </a:p>
          <a:p>
            <a:pPr indent="-342900" lvl="1" marL="914400" rtl="0" algn="l">
              <a:spcBef>
                <a:spcPts val="0"/>
              </a:spcBef>
              <a:spcAft>
                <a:spcPts val="0"/>
              </a:spcAft>
              <a:buSzPts val="1800"/>
              <a:buAutoNum type="alphaLcPeriod"/>
            </a:pPr>
            <a:r>
              <a:rPr lang="en-US"/>
              <a:t>Should be recorded for </a:t>
            </a:r>
            <a:r>
              <a:rPr b="1" lang="en-US"/>
              <a:t>every single contact</a:t>
            </a:r>
            <a:r>
              <a:rPr lang="en-US"/>
              <a:t> made in Street Outreach</a:t>
            </a:r>
            <a:endParaRPr/>
          </a:p>
          <a:p>
            <a:pPr indent="-342900" lvl="0" marL="457200" rtl="0" algn="l">
              <a:spcBef>
                <a:spcPts val="0"/>
              </a:spcBef>
              <a:spcAft>
                <a:spcPts val="0"/>
              </a:spcAft>
              <a:buSzPts val="1800"/>
              <a:buAutoNum type="arabicPeriod"/>
            </a:pPr>
            <a:r>
              <a:rPr b="1" lang="en-US"/>
              <a:t>Interim Reviews</a:t>
            </a:r>
            <a:endParaRPr b="1"/>
          </a:p>
          <a:p>
            <a:pPr indent="-342900" lvl="1" marL="914400" rtl="0" algn="l">
              <a:spcBef>
                <a:spcPts val="0"/>
              </a:spcBef>
              <a:spcAft>
                <a:spcPts val="0"/>
              </a:spcAft>
              <a:buSzPts val="1800"/>
              <a:buAutoNum type="alphaLcPeriod"/>
            </a:pPr>
            <a:r>
              <a:rPr lang="en-US"/>
              <a:t>Completed under the entry/exit tab</a:t>
            </a:r>
            <a:endParaRPr/>
          </a:p>
          <a:p>
            <a:pPr indent="-342900" lvl="1" marL="914400" rtl="0" algn="l">
              <a:spcBef>
                <a:spcPts val="0"/>
              </a:spcBef>
              <a:spcAft>
                <a:spcPts val="0"/>
              </a:spcAft>
              <a:buSzPts val="1800"/>
              <a:buAutoNum type="alphaLcPeriod"/>
            </a:pPr>
            <a:r>
              <a:rPr lang="en-US"/>
              <a:t>Should be completed whenever participant provides an update on income, disability, insurance, non-cash benefits, DV status and housing status.</a:t>
            </a:r>
            <a:endParaRPr/>
          </a:p>
          <a:p>
            <a:pPr indent="-342900" lvl="0" marL="457200" rtl="0" algn="l">
              <a:spcBef>
                <a:spcPts val="0"/>
              </a:spcBef>
              <a:spcAft>
                <a:spcPts val="0"/>
              </a:spcAft>
              <a:buSzPts val="1800"/>
              <a:buAutoNum type="arabicPeriod"/>
            </a:pPr>
            <a:r>
              <a:rPr b="1" lang="en-US"/>
              <a:t>Coordinated Entry Collaboration</a:t>
            </a:r>
            <a:endParaRPr b="1"/>
          </a:p>
          <a:p>
            <a:pPr indent="-342900" lvl="1" marL="914400" rtl="0" algn="l">
              <a:spcBef>
                <a:spcPts val="0"/>
              </a:spcBef>
              <a:spcAft>
                <a:spcPts val="0"/>
              </a:spcAft>
              <a:buSzPts val="1800"/>
              <a:buAutoNum type="alphaLcPeriod"/>
            </a:pPr>
            <a:r>
              <a:rPr lang="en-US"/>
              <a:t>Housing is the end goal. When individual decides to engage back resulting in deliberate assessments - they should be connected to CES. Contact Allison Nye to ensure you have the right tools in place for this connection to occur (</a:t>
            </a:r>
            <a:r>
              <a:rPr lang="en-US" u="sng">
                <a:solidFill>
                  <a:schemeClr val="hlink"/>
                </a:solidFill>
                <a:hlinkClick r:id="rId3"/>
              </a:rPr>
              <a:t>allison.nye@hsncfl.org</a:t>
            </a:r>
            <a:r>
              <a:rPr lang="en-US"/>
              <a:t>)</a:t>
            </a:r>
            <a:endParaRPr/>
          </a:p>
          <a:p>
            <a:pPr indent="-342900" lvl="0" marL="457200" rtl="0" algn="l">
              <a:spcBef>
                <a:spcPts val="0"/>
              </a:spcBef>
              <a:spcAft>
                <a:spcPts val="0"/>
              </a:spcAft>
              <a:buSzPts val="1800"/>
              <a:buAutoNum type="arabicPeriod"/>
            </a:pPr>
            <a:r>
              <a:rPr b="1" lang="en-US"/>
              <a:t>Project Exit Workflow</a:t>
            </a:r>
            <a:endParaRPr b="1"/>
          </a:p>
          <a:p>
            <a:pPr indent="-342900" lvl="1" marL="914400" rtl="0" algn="l">
              <a:spcBef>
                <a:spcPts val="0"/>
              </a:spcBef>
              <a:spcAft>
                <a:spcPts val="0"/>
              </a:spcAft>
              <a:buSzPts val="1800"/>
              <a:buAutoNum type="alphaLcPeriod"/>
            </a:pPr>
            <a:r>
              <a:rPr lang="en-US"/>
              <a:t>Use the CoC APR to determine which participants have not had a contact recorded in HMIS in over 90 days. Exit those clients based on date of last contact.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For more information about the Street Outreach program and data collection and entry requirements, </a:t>
            </a:r>
            <a:r>
              <a:rPr lang="en-US" u="sng">
                <a:solidFill>
                  <a:schemeClr val="hlink"/>
                </a:solidFill>
                <a:hlinkClick r:id="rId4"/>
              </a:rPr>
              <a:t>view a recording of our recent live training here</a:t>
            </a:r>
            <a:r>
              <a:rPr lang="en-US"/>
              <a:t> or submit a ticket to our team at </a:t>
            </a:r>
            <a:r>
              <a:rPr lang="en-US" u="sng">
                <a:solidFill>
                  <a:schemeClr val="hlink"/>
                </a:solidFill>
                <a:hlinkClick r:id="rId5"/>
              </a:rPr>
              <a:t>www.hmis@hsncfl.org</a:t>
            </a:r>
            <a:r>
              <a:rPr lang="en-US"/>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0" y="274650"/>
            <a:ext cx="9144000" cy="1546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Questions or </a:t>
            </a:r>
            <a:endParaRPr b="1" sz="3600">
              <a:solidFill>
                <a:srgbClr val="002060"/>
              </a:solidFill>
              <a:latin typeface="Cabin"/>
              <a:ea typeface="Cabin"/>
              <a:cs typeface="Cabin"/>
              <a:sym typeface="Cabin"/>
            </a:endParaRPr>
          </a:p>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New Topics and Issues</a:t>
            </a:r>
            <a:endParaRPr b="1" sz="36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148" name="Google Shape;148;p23"/>
          <p:cNvSpPr txBox="1"/>
          <p:nvPr>
            <p:ph idx="1" type="body"/>
          </p:nvPr>
        </p:nvSpPr>
        <p:spPr>
          <a:xfrm>
            <a:off x="784700" y="2572200"/>
            <a:ext cx="75243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Next meeting date:</a:t>
            </a:r>
            <a:endParaRPr sz="3500"/>
          </a:p>
          <a:p>
            <a:pPr indent="0" lvl="0" marL="342900" rtl="0" algn="ctr">
              <a:lnSpc>
                <a:spcPct val="90000"/>
              </a:lnSpc>
              <a:spcBef>
                <a:spcPts val="640"/>
              </a:spcBef>
              <a:spcAft>
                <a:spcPts val="0"/>
              </a:spcAft>
              <a:buNone/>
            </a:pPr>
            <a:r>
              <a:t/>
            </a:r>
            <a:endParaRPr sz="3500"/>
          </a:p>
          <a:p>
            <a:pPr indent="0" lvl="0" marL="800100" rtl="0" algn="ctr">
              <a:lnSpc>
                <a:spcPct val="90000"/>
              </a:lnSpc>
              <a:spcBef>
                <a:spcPts val="640"/>
              </a:spcBef>
              <a:spcAft>
                <a:spcPts val="0"/>
              </a:spcAft>
              <a:buNone/>
            </a:pPr>
            <a:r>
              <a:rPr b="1" lang="en-US" sz="3500"/>
              <a:t>Tuesday</a:t>
            </a:r>
            <a:r>
              <a:rPr b="1" lang="en-US" sz="3500"/>
              <a:t>, September 14, 2021</a:t>
            </a:r>
            <a:endParaRPr b="1" sz="3500"/>
          </a:p>
          <a:p>
            <a:pPr indent="0" lvl="0" marL="800100" rtl="0" algn="ctr">
              <a:lnSpc>
                <a:spcPct val="90000"/>
              </a:lnSpc>
              <a:spcBef>
                <a:spcPts val="640"/>
              </a:spcBef>
              <a:spcAft>
                <a:spcPts val="0"/>
              </a:spcAft>
              <a:buNone/>
            </a:pPr>
            <a:r>
              <a:rPr b="1" lang="en-US" sz="3500"/>
              <a:t>10:30 am to 12:00 pm</a:t>
            </a:r>
            <a:endParaRPr b="1" sz="3500"/>
          </a:p>
          <a:p>
            <a:pPr indent="0" lvl="0" marL="342900" rtl="0" algn="ctr">
              <a:lnSpc>
                <a:spcPct val="90000"/>
              </a:lnSpc>
              <a:spcBef>
                <a:spcPts val="640"/>
              </a:spcBef>
              <a:spcAft>
                <a:spcPts val="0"/>
              </a:spcAft>
              <a:buNone/>
            </a:pPr>
            <a:r>
              <a:t/>
            </a:r>
            <a:endParaRPr sz="1300"/>
          </a:p>
        </p:txBody>
      </p:sp>
      <p:sp>
        <p:nvSpPr>
          <p:cNvPr id="149" name="Google Shape;149;p23"/>
          <p:cNvSpPr txBox="1"/>
          <p:nvPr/>
        </p:nvSpPr>
        <p:spPr>
          <a:xfrm>
            <a:off x="1824925" y="1942550"/>
            <a:ext cx="5523300" cy="105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38761D"/>
                </a:solidFill>
              </a:rPr>
              <a:t>Please Complete </a:t>
            </a:r>
            <a:endParaRPr b="1" sz="3000">
              <a:solidFill>
                <a:srgbClr val="38761D"/>
              </a:solidFill>
            </a:endParaRPr>
          </a:p>
          <a:p>
            <a:pPr indent="0" lvl="0" marL="0" rtl="0" algn="ctr">
              <a:spcBef>
                <a:spcPts val="0"/>
              </a:spcBef>
              <a:spcAft>
                <a:spcPts val="0"/>
              </a:spcAft>
              <a:buNone/>
            </a:pPr>
            <a:r>
              <a:rPr b="1" lang="en-US" sz="3000">
                <a:solidFill>
                  <a:srgbClr val="38761D"/>
                </a:solidFill>
              </a:rPr>
              <a:t>Exit Poll</a:t>
            </a:r>
            <a:endParaRPr b="1" sz="2500">
              <a:solidFill>
                <a:schemeClr val="dk1"/>
              </a:solidFill>
            </a:endParaRPr>
          </a:p>
        </p:txBody>
      </p:sp>
      <p:sp>
        <p:nvSpPr>
          <p:cNvPr id="150" name="Google Shape;150;p23"/>
          <p:cNvSpPr txBox="1"/>
          <p:nvPr/>
        </p:nvSpPr>
        <p:spPr>
          <a:xfrm>
            <a:off x="14575" y="6001200"/>
            <a:ext cx="9144000" cy="9954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b="1" lang="en-US">
                <a:solidFill>
                  <a:schemeClr val="dk1"/>
                </a:solidFill>
              </a:rPr>
              <a:t>HMIS Guides, Documents, Training, Acronyms &amp; More</a:t>
            </a:r>
            <a:endParaRPr b="1">
              <a:solidFill>
                <a:schemeClr val="dk1"/>
              </a:solidFill>
            </a:endParaRPr>
          </a:p>
          <a:p>
            <a:pPr indent="0" lvl="0" marL="457200" rtl="0" algn="ctr">
              <a:spcBef>
                <a:spcPts val="640"/>
              </a:spcBef>
              <a:spcAft>
                <a:spcPts val="0"/>
              </a:spcAft>
              <a:buNone/>
            </a:pPr>
            <a:r>
              <a:rPr b="1" lang="en-US" u="sng">
                <a:solidFill>
                  <a:schemeClr val="hlink"/>
                </a:solidFill>
                <a:hlinkClick r:id="rId3"/>
              </a:rPr>
              <a:t>hmiscfl.org</a:t>
            </a:r>
            <a:endParaRPr sz="500"/>
          </a:p>
          <a:p>
            <a:pPr indent="0" lvl="0" marL="457200" marR="0" rtl="0" algn="ctr">
              <a:lnSpc>
                <a:spcPct val="100000"/>
              </a:lnSpc>
              <a:spcBef>
                <a:spcPts val="640"/>
              </a:spcBef>
              <a:spcAft>
                <a:spcPts val="0"/>
              </a:spcAft>
              <a:buNone/>
            </a:pPr>
            <a:r>
              <a:rPr b="1" lang="en-US" u="sng">
                <a:solidFill>
                  <a:schemeClr val="hlink"/>
                </a:solidFill>
              </a:rPr>
              <a:t>https://www.hmiscfl.org/training/datadefinitions/</a:t>
            </a:r>
            <a:endParaRPr b="1" u="sng">
              <a:solidFill>
                <a:schemeClr val="hlin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HSN HMIS Team</a:t>
            </a:r>
            <a:r>
              <a:rPr b="1" lang="en-US" sz="3959"/>
              <a:t>	</a:t>
            </a:r>
            <a:endParaRPr b="1" sz="3959"/>
          </a:p>
        </p:txBody>
      </p:sp>
      <p:sp>
        <p:nvSpPr>
          <p:cNvPr id="156" name="Google Shape;156;p24"/>
          <p:cNvSpPr txBox="1"/>
          <p:nvPr>
            <p:ph idx="1" type="body"/>
          </p:nvPr>
        </p:nvSpPr>
        <p:spPr>
          <a:xfrm>
            <a:off x="804200" y="1600200"/>
            <a:ext cx="3478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400"/>
              <a:t>Angel Jones</a:t>
            </a:r>
            <a:endParaRPr b="1" sz="2400"/>
          </a:p>
          <a:p>
            <a:pPr indent="0" lvl="0" marL="0" rtl="0" algn="l">
              <a:spcBef>
                <a:spcPts val="360"/>
              </a:spcBef>
              <a:spcAft>
                <a:spcPts val="0"/>
              </a:spcAft>
              <a:buNone/>
            </a:pPr>
            <a:r>
              <a:rPr lang="en-US" sz="2400"/>
              <a:t>HMIS Operations </a:t>
            </a:r>
            <a:r>
              <a:rPr lang="en-US" sz="2400"/>
              <a:t>Manager</a:t>
            </a:r>
            <a:endParaRPr sz="2400"/>
          </a:p>
          <a:p>
            <a:pPr indent="0" lvl="0" marL="0" rtl="0" algn="l">
              <a:spcBef>
                <a:spcPts val="360"/>
              </a:spcBef>
              <a:spcAft>
                <a:spcPts val="0"/>
              </a:spcAft>
              <a:buNone/>
            </a:pPr>
            <a:r>
              <a:t/>
            </a:r>
            <a:endParaRPr sz="2400"/>
          </a:p>
          <a:p>
            <a:pPr indent="0" lvl="0" marL="0" rtl="0" algn="l">
              <a:spcBef>
                <a:spcPts val="360"/>
              </a:spcBef>
              <a:spcAft>
                <a:spcPts val="0"/>
              </a:spcAft>
              <a:buClr>
                <a:schemeClr val="dk1"/>
              </a:buClr>
              <a:buSzPts val="1100"/>
              <a:buFont typeface="Arial"/>
              <a:buNone/>
            </a:pPr>
            <a:r>
              <a:rPr b="1" lang="en-US" sz="2400">
                <a:solidFill>
                  <a:schemeClr val="dk1"/>
                </a:solidFill>
              </a:rPr>
              <a:t>Agustin “Tino” Paz</a:t>
            </a:r>
            <a:endParaRPr b="1" sz="2400">
              <a:solidFill>
                <a:schemeClr val="dk1"/>
              </a:solidFill>
            </a:endParaRPr>
          </a:p>
          <a:p>
            <a:pPr indent="0" lvl="0" marL="0" rtl="0" algn="l">
              <a:spcBef>
                <a:spcPts val="360"/>
              </a:spcBef>
              <a:spcAft>
                <a:spcPts val="0"/>
              </a:spcAft>
              <a:buClr>
                <a:schemeClr val="dk1"/>
              </a:buClr>
              <a:buSzPts val="1100"/>
              <a:buFont typeface="Arial"/>
              <a:buNone/>
            </a:pPr>
            <a:r>
              <a:rPr lang="en-US" sz="2400">
                <a:solidFill>
                  <a:schemeClr val="dk1"/>
                </a:solidFill>
              </a:rPr>
              <a:t>HMIS Senior Data Analyst</a:t>
            </a:r>
            <a:endParaRPr sz="24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
        <p:nvSpPr>
          <p:cNvPr id="157" name="Google Shape;157;p24"/>
          <p:cNvSpPr txBox="1"/>
          <p:nvPr>
            <p:ph idx="1" type="body"/>
          </p:nvPr>
        </p:nvSpPr>
        <p:spPr>
          <a:xfrm>
            <a:off x="4898575" y="1600200"/>
            <a:ext cx="40302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2400">
                <a:solidFill>
                  <a:schemeClr val="dk1"/>
                </a:solidFill>
              </a:rPr>
              <a:t>Chuck Vroman</a:t>
            </a:r>
            <a:endParaRPr b="1" sz="2400">
              <a:solidFill>
                <a:schemeClr val="dk1"/>
              </a:solidFill>
            </a:endParaRPr>
          </a:p>
          <a:p>
            <a:pPr indent="0" lvl="0" marL="0" rtl="0" algn="l">
              <a:spcBef>
                <a:spcPts val="360"/>
              </a:spcBef>
              <a:spcAft>
                <a:spcPts val="0"/>
              </a:spcAft>
              <a:buNone/>
            </a:pPr>
            <a:r>
              <a:rPr lang="en-US" sz="2400">
                <a:solidFill>
                  <a:schemeClr val="dk1"/>
                </a:solidFill>
              </a:rPr>
              <a:t>HMIS System Success Specialist</a:t>
            </a:r>
            <a:endParaRPr sz="2400">
              <a:solidFill>
                <a:schemeClr val="dk1"/>
              </a:solidFill>
            </a:endParaRPr>
          </a:p>
          <a:p>
            <a:pPr indent="0" lvl="0" marL="0" rtl="0" algn="l">
              <a:spcBef>
                <a:spcPts val="360"/>
              </a:spcBef>
              <a:spcAft>
                <a:spcPts val="0"/>
              </a:spcAft>
              <a:buClr>
                <a:schemeClr val="dk1"/>
              </a:buClr>
              <a:buSzPts val="1100"/>
              <a:buFont typeface="Arial"/>
              <a:buNone/>
            </a:pPr>
            <a:r>
              <a:t/>
            </a:r>
            <a:endParaRPr sz="2400">
              <a:solidFill>
                <a:schemeClr val="dk1"/>
              </a:solidFill>
            </a:endParaRPr>
          </a:p>
          <a:p>
            <a:pPr indent="0" lvl="0" marL="0" rtl="0" algn="l">
              <a:spcBef>
                <a:spcPts val="360"/>
              </a:spcBef>
              <a:spcAft>
                <a:spcPts val="0"/>
              </a:spcAft>
              <a:buNone/>
            </a:pPr>
            <a:r>
              <a:rPr b="1" lang="en-US" sz="2400"/>
              <a:t>Racquel McGlashen</a:t>
            </a:r>
            <a:endParaRPr sz="2400"/>
          </a:p>
          <a:p>
            <a:pPr indent="0" lvl="0" marL="0" rtl="0" algn="l">
              <a:spcBef>
                <a:spcPts val="360"/>
              </a:spcBef>
              <a:spcAft>
                <a:spcPts val="0"/>
              </a:spcAft>
              <a:buNone/>
            </a:pPr>
            <a:r>
              <a:rPr lang="en-US" sz="2400"/>
              <a:t>HMIS Partner Success Specialist</a:t>
            </a:r>
            <a:endParaRPr sz="2400"/>
          </a:p>
          <a:p>
            <a:pPr indent="0" lvl="0" marL="0" rtl="0" algn="l">
              <a:spcBef>
                <a:spcPts val="360"/>
              </a:spcBef>
              <a:spcAft>
                <a:spcPts val="0"/>
              </a:spcAft>
              <a:buNone/>
            </a:pPr>
            <a:r>
              <a:t/>
            </a:r>
            <a:endParaRPr sz="2400"/>
          </a:p>
          <a:p>
            <a:pPr indent="0" lvl="0" marL="0" rtl="0" algn="l">
              <a:spcBef>
                <a:spcPts val="360"/>
              </a:spcBef>
              <a:spcAft>
                <a:spcPts val="0"/>
              </a:spcAft>
              <a:buNone/>
            </a:pPr>
            <a:r>
              <a:rPr b="1" lang="en-US" sz="2400"/>
              <a:t>Tyler Claitt</a:t>
            </a:r>
            <a:endParaRPr b="1" sz="2400"/>
          </a:p>
          <a:p>
            <a:pPr indent="0" lvl="0" marL="0" rtl="0" algn="l">
              <a:spcBef>
                <a:spcPts val="360"/>
              </a:spcBef>
              <a:spcAft>
                <a:spcPts val="0"/>
              </a:spcAft>
              <a:buClr>
                <a:schemeClr val="dk1"/>
              </a:buClr>
              <a:buSzPts val="1100"/>
              <a:buFont typeface="Arial"/>
              <a:buNone/>
            </a:pPr>
            <a:r>
              <a:rPr lang="en-US" sz="2400">
                <a:solidFill>
                  <a:schemeClr val="dk1"/>
                </a:solidFill>
              </a:rPr>
              <a:t>HMIS Partner Support Specialist </a:t>
            </a:r>
            <a:endParaRPr sz="24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8"/>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Agenda</a:t>
            </a:r>
            <a:endParaRPr b="1" sz="3600">
              <a:solidFill>
                <a:srgbClr val="002060"/>
              </a:solidFill>
              <a:latin typeface="Cabin"/>
              <a:ea typeface="Cabin"/>
              <a:cs typeface="Cabin"/>
              <a:sym typeface="Cabin"/>
            </a:endParaRPr>
          </a:p>
        </p:txBody>
      </p:sp>
      <p:sp>
        <p:nvSpPr>
          <p:cNvPr id="42" name="Google Shape;42;p8"/>
          <p:cNvSpPr txBox="1"/>
          <p:nvPr>
            <p:ph idx="1" type="body"/>
          </p:nvPr>
        </p:nvSpPr>
        <p:spPr>
          <a:xfrm>
            <a:off x="540375" y="929400"/>
            <a:ext cx="7640400" cy="4909500"/>
          </a:xfrm>
          <a:prstGeom prst="rect">
            <a:avLst/>
          </a:prstGeom>
          <a:noFill/>
          <a:ln>
            <a:noFill/>
          </a:ln>
        </p:spPr>
        <p:txBody>
          <a:bodyPr anchorCtr="0" anchor="t" bIns="45700" lIns="91425" spcFirstLastPara="1" rIns="91425" wrap="square" tIns="45700">
            <a:noAutofit/>
          </a:bodyPr>
          <a:lstStyle/>
          <a:p>
            <a:pPr indent="-330200" lvl="0" marL="342900" rtl="0" algn="l">
              <a:lnSpc>
                <a:spcPct val="150000"/>
              </a:lnSpc>
              <a:spcBef>
                <a:spcPts val="640"/>
              </a:spcBef>
              <a:spcAft>
                <a:spcPts val="0"/>
              </a:spcAft>
              <a:buClr>
                <a:schemeClr val="dk1"/>
              </a:buClr>
              <a:buSzPts val="1600"/>
              <a:buChar char="●"/>
            </a:pPr>
            <a:r>
              <a:rPr b="1" lang="en-US" sz="1600">
                <a:solidFill>
                  <a:schemeClr val="dk1"/>
                </a:solidFill>
              </a:rPr>
              <a:t>Wyatt Haro, HMIS Advisory Vice-Chair</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Official HUD Reports</a:t>
            </a:r>
            <a:endParaRPr b="1" sz="1200">
              <a:solidFill>
                <a:schemeClr val="dk1"/>
              </a:solidFill>
            </a:endParaRPr>
          </a:p>
          <a:p>
            <a:pPr indent="-254000" lvl="1" marL="742950" rtl="0" algn="l">
              <a:lnSpc>
                <a:spcPct val="150000"/>
              </a:lnSpc>
              <a:spcBef>
                <a:spcPts val="640"/>
              </a:spcBef>
              <a:spcAft>
                <a:spcPts val="0"/>
              </a:spcAft>
              <a:buClr>
                <a:schemeClr val="dk1"/>
              </a:buClr>
              <a:buSzPts val="1300"/>
              <a:buChar char="○"/>
            </a:pPr>
            <a:r>
              <a:rPr b="1" lang="en-US" sz="1300">
                <a:solidFill>
                  <a:schemeClr val="dk1"/>
                </a:solidFill>
              </a:rPr>
              <a:t>ESG-CV CAPER Updates</a:t>
            </a:r>
            <a:endParaRPr b="1" sz="1300">
              <a:solidFill>
                <a:schemeClr val="dk1"/>
              </a:solidFill>
            </a:endParaRPr>
          </a:p>
          <a:p>
            <a:pPr indent="-254000" lvl="1" marL="742950" rtl="0" algn="l">
              <a:lnSpc>
                <a:spcPct val="150000"/>
              </a:lnSpc>
              <a:spcBef>
                <a:spcPts val="640"/>
              </a:spcBef>
              <a:spcAft>
                <a:spcPts val="0"/>
              </a:spcAft>
              <a:buClr>
                <a:schemeClr val="dk1"/>
              </a:buClr>
              <a:buSzPts val="1300"/>
              <a:buChar char="○"/>
            </a:pPr>
            <a:r>
              <a:rPr b="1" lang="en-US" sz="1300">
                <a:solidFill>
                  <a:schemeClr val="dk1"/>
                </a:solidFill>
              </a:rPr>
              <a:t>HUD Informational</a:t>
            </a:r>
            <a:endParaRPr b="1" sz="1300">
              <a:solidFill>
                <a:schemeClr val="dk1"/>
              </a:solidFill>
            </a:endParaRPr>
          </a:p>
          <a:p>
            <a:pPr indent="-304800" lvl="0" marL="342900" rtl="0" algn="l">
              <a:lnSpc>
                <a:spcPct val="150000"/>
              </a:lnSpc>
              <a:spcBef>
                <a:spcPts val="640"/>
              </a:spcBef>
              <a:spcAft>
                <a:spcPts val="0"/>
              </a:spcAft>
              <a:buClr>
                <a:schemeClr val="dk1"/>
              </a:buClr>
              <a:buSzPts val="1200"/>
              <a:buChar char="●"/>
            </a:pPr>
            <a:r>
              <a:rPr b="1" lang="en-US" sz="1600">
                <a:solidFill>
                  <a:schemeClr val="dk1"/>
                </a:solidFill>
              </a:rPr>
              <a:t>HMIS User Utilization</a:t>
            </a:r>
            <a:endParaRPr b="1" sz="1200">
              <a:solidFill>
                <a:schemeClr val="dk1"/>
              </a:solidFill>
            </a:endParaRPr>
          </a:p>
          <a:p>
            <a:pPr indent="-254000" lvl="1" marL="742950" rtl="0" algn="l">
              <a:lnSpc>
                <a:spcPct val="150000"/>
              </a:lnSpc>
              <a:spcBef>
                <a:spcPts val="640"/>
              </a:spcBef>
              <a:spcAft>
                <a:spcPts val="0"/>
              </a:spcAft>
              <a:buClr>
                <a:schemeClr val="dk1"/>
              </a:buClr>
              <a:buSzPts val="1300"/>
              <a:buChar char="○"/>
            </a:pPr>
            <a:r>
              <a:rPr b="1" lang="en-US" sz="1300">
                <a:solidFill>
                  <a:schemeClr val="dk1"/>
                </a:solidFill>
              </a:rPr>
              <a:t>Notes</a:t>
            </a:r>
            <a:endParaRPr b="1" sz="1300">
              <a:solidFill>
                <a:schemeClr val="dk1"/>
              </a:solidFill>
            </a:endParaRPr>
          </a:p>
          <a:p>
            <a:pPr indent="-254000" lvl="1" marL="742950" rtl="0" algn="l">
              <a:lnSpc>
                <a:spcPct val="150000"/>
              </a:lnSpc>
              <a:spcBef>
                <a:spcPts val="640"/>
              </a:spcBef>
              <a:spcAft>
                <a:spcPts val="0"/>
              </a:spcAft>
              <a:buClr>
                <a:schemeClr val="dk1"/>
              </a:buClr>
              <a:buSzPts val="1300"/>
              <a:buChar char="○"/>
            </a:pPr>
            <a:r>
              <a:rPr b="1" lang="en-US" sz="1300">
                <a:solidFill>
                  <a:schemeClr val="dk1"/>
                </a:solidFill>
              </a:rPr>
              <a:t>ResourcePoint Exploration</a:t>
            </a:r>
            <a:endParaRPr b="1" sz="1300">
              <a:solidFill>
                <a:schemeClr val="dk1"/>
              </a:solidFill>
            </a:endParaRPr>
          </a:p>
          <a:p>
            <a:pPr indent="-330200" lvl="0" marL="342900" rtl="0" algn="l">
              <a:lnSpc>
                <a:spcPct val="150000"/>
              </a:lnSpc>
              <a:spcBef>
                <a:spcPts val="640"/>
              </a:spcBef>
              <a:spcAft>
                <a:spcPts val="0"/>
              </a:spcAft>
              <a:buSzPts val="1600"/>
              <a:buChar char="●"/>
            </a:pPr>
            <a:r>
              <a:rPr b="1" lang="en-US" sz="1600">
                <a:solidFill>
                  <a:schemeClr val="dk1"/>
                </a:solidFill>
              </a:rPr>
              <a:t>HMIS Training &amp; Support</a:t>
            </a:r>
            <a:endParaRPr b="1" sz="1600">
              <a:solidFill>
                <a:schemeClr val="dk1"/>
              </a:solidFill>
            </a:endParaRPr>
          </a:p>
          <a:p>
            <a:pPr indent="-279400" lvl="1" marL="742950" rtl="0" algn="l">
              <a:lnSpc>
                <a:spcPct val="150000"/>
              </a:lnSpc>
              <a:spcBef>
                <a:spcPts val="640"/>
              </a:spcBef>
              <a:spcAft>
                <a:spcPts val="0"/>
              </a:spcAft>
              <a:buSzPts val="1700"/>
              <a:buChar char="○"/>
            </a:pPr>
            <a:r>
              <a:rPr b="1" lang="en-US" sz="1300">
                <a:solidFill>
                  <a:schemeClr val="dk1"/>
                </a:solidFill>
              </a:rPr>
              <a:t>New Training Workflow</a:t>
            </a:r>
            <a:endParaRPr b="1" sz="1300">
              <a:solidFill>
                <a:schemeClr val="dk1"/>
              </a:solidFill>
            </a:endParaRPr>
          </a:p>
          <a:p>
            <a:pPr indent="-330200" lvl="0" marL="342900" rtl="0" algn="l">
              <a:lnSpc>
                <a:spcPct val="150000"/>
              </a:lnSpc>
              <a:spcBef>
                <a:spcPts val="0"/>
              </a:spcBef>
              <a:spcAft>
                <a:spcPts val="0"/>
              </a:spcAft>
              <a:buSzPts val="1600"/>
              <a:buChar char="●"/>
            </a:pPr>
            <a:r>
              <a:rPr b="1" lang="en-US" sz="1600">
                <a:solidFill>
                  <a:schemeClr val="dk1"/>
                </a:solidFill>
              </a:rPr>
              <a:t>HMIS Data Quality Monitoring and Reminders</a:t>
            </a:r>
            <a:endParaRPr b="1" sz="1600">
              <a:solidFill>
                <a:schemeClr val="dk1"/>
              </a:solidFill>
            </a:endParaRPr>
          </a:p>
          <a:p>
            <a:pPr indent="-279400" lvl="1" marL="742950" rtl="0" algn="l">
              <a:lnSpc>
                <a:spcPct val="150000"/>
              </a:lnSpc>
              <a:spcBef>
                <a:spcPts val="0"/>
              </a:spcBef>
              <a:spcAft>
                <a:spcPts val="0"/>
              </a:spcAft>
              <a:buSzPts val="1700"/>
              <a:buChar char="○"/>
            </a:pPr>
            <a:r>
              <a:rPr b="1" lang="en-US" sz="1300">
                <a:solidFill>
                  <a:schemeClr val="dk1"/>
                </a:solidFill>
              </a:rPr>
              <a:t>New HMIS Data Standards 2022 Released</a:t>
            </a:r>
            <a:endParaRPr b="1" sz="1300">
              <a:solidFill>
                <a:schemeClr val="dk1"/>
              </a:solidFill>
            </a:endParaRPr>
          </a:p>
          <a:p>
            <a:pPr indent="-304800" lvl="0" marL="342900" rtl="0" algn="l">
              <a:lnSpc>
                <a:spcPct val="150000"/>
              </a:lnSpc>
              <a:spcBef>
                <a:spcPts val="640"/>
              </a:spcBef>
              <a:spcAft>
                <a:spcPts val="0"/>
              </a:spcAft>
              <a:buClr>
                <a:schemeClr val="dk1"/>
              </a:buClr>
              <a:buSzPts val="1200"/>
              <a:buChar char="●"/>
            </a:pPr>
            <a:r>
              <a:rPr b="1" lang="en-US" sz="1600"/>
              <a:t>Q &amp; A</a:t>
            </a:r>
            <a:endParaRPr b="1" sz="1600"/>
          </a:p>
          <a:p>
            <a:pPr indent="-304800" lvl="0" marL="342900" rtl="0" algn="l">
              <a:lnSpc>
                <a:spcPct val="150000"/>
              </a:lnSpc>
              <a:spcBef>
                <a:spcPts val="640"/>
              </a:spcBef>
              <a:spcAft>
                <a:spcPts val="0"/>
              </a:spcAft>
              <a:buClr>
                <a:schemeClr val="dk1"/>
              </a:buClr>
              <a:buSzPts val="1200"/>
              <a:buChar char="●"/>
            </a:pPr>
            <a:r>
              <a:rPr b="1" lang="en-US" sz="1600"/>
              <a:t>Exit Poll - What’s next for HMIS?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9"/>
          <p:cNvSpPr txBox="1"/>
          <p:nvPr>
            <p:ph type="title"/>
          </p:nvPr>
        </p:nvSpPr>
        <p:spPr>
          <a:xfrm>
            <a:off x="107300" y="11468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Official HUD Reports</a:t>
            </a:r>
            <a:endParaRPr b="1" sz="3600"/>
          </a:p>
        </p:txBody>
      </p:sp>
      <p:sp>
        <p:nvSpPr>
          <p:cNvPr id="48" name="Google Shape;48;p9"/>
          <p:cNvSpPr txBox="1"/>
          <p:nvPr>
            <p:ph idx="1" type="body"/>
          </p:nvPr>
        </p:nvSpPr>
        <p:spPr>
          <a:xfrm>
            <a:off x="482500" y="1333900"/>
            <a:ext cx="8392800" cy="48687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b="1" sz="1100">
              <a:solidFill>
                <a:schemeClr val="dk1"/>
              </a:solidFill>
            </a:endParaRPr>
          </a:p>
          <a:p>
            <a:pPr indent="-374650" lvl="0" marL="342900" rtl="0" algn="l">
              <a:lnSpc>
                <a:spcPct val="115000"/>
              </a:lnSpc>
              <a:spcBef>
                <a:spcPts val="560"/>
              </a:spcBef>
              <a:spcAft>
                <a:spcPts val="0"/>
              </a:spcAft>
              <a:buClr>
                <a:schemeClr val="dk1"/>
              </a:buClr>
              <a:buSzPts val="2300"/>
              <a:buChar char="●"/>
            </a:pPr>
            <a:r>
              <a:rPr b="1" lang="en-US" sz="2300">
                <a:solidFill>
                  <a:schemeClr val="dk1"/>
                </a:solidFill>
              </a:rPr>
              <a:t>ESG-CV CAPER</a:t>
            </a:r>
            <a:endParaRPr b="1" sz="2300"/>
          </a:p>
          <a:p>
            <a:pPr indent="-311150" lvl="1" marL="742950" rtl="0" algn="l">
              <a:lnSpc>
                <a:spcPct val="115000"/>
              </a:lnSpc>
              <a:spcBef>
                <a:spcPts val="560"/>
              </a:spcBef>
              <a:spcAft>
                <a:spcPts val="0"/>
              </a:spcAft>
              <a:buSzPts val="2200"/>
              <a:buChar char="○"/>
            </a:pPr>
            <a:r>
              <a:rPr b="1" lang="en-US" sz="2200"/>
              <a:t>3rd</a:t>
            </a:r>
            <a:r>
              <a:rPr b="1" lang="en-US" sz="2200"/>
              <a:t> Round of Reporting is in progress due by 7/31/2021</a:t>
            </a:r>
            <a:endParaRPr b="1" sz="2200"/>
          </a:p>
          <a:p>
            <a:pPr indent="-311150" lvl="1" marL="742950" rtl="0" algn="l">
              <a:lnSpc>
                <a:spcPct val="115000"/>
              </a:lnSpc>
              <a:spcBef>
                <a:spcPts val="560"/>
              </a:spcBef>
              <a:spcAft>
                <a:spcPts val="0"/>
              </a:spcAft>
              <a:buSzPts val="2200"/>
              <a:buChar char="○"/>
            </a:pPr>
            <a:r>
              <a:rPr b="1" lang="en-US" sz="2200"/>
              <a:t>Next Qtr reporting period: 7/1/2021 - 9/30/2021</a:t>
            </a:r>
            <a:endParaRPr b="1" sz="2200"/>
          </a:p>
          <a:p>
            <a:pPr indent="-311150" lvl="1" marL="742950" rtl="0" algn="l">
              <a:lnSpc>
                <a:spcPct val="115000"/>
              </a:lnSpc>
              <a:spcBef>
                <a:spcPts val="560"/>
              </a:spcBef>
              <a:spcAft>
                <a:spcPts val="0"/>
              </a:spcAft>
              <a:buSzPts val="2200"/>
              <a:buChar char="○"/>
            </a:pPr>
            <a:r>
              <a:rPr b="1" lang="en-US" sz="2200">
                <a:solidFill>
                  <a:schemeClr val="dk1"/>
                </a:solidFill>
              </a:rPr>
              <a:t>Monthly Required &amp; </a:t>
            </a:r>
            <a:r>
              <a:rPr b="1" lang="en-US" sz="2200" u="sng">
                <a:solidFill>
                  <a:schemeClr val="hlink"/>
                </a:solidFill>
                <a:hlinkClick r:id="rId3"/>
              </a:rPr>
              <a:t>DQ Reporting</a:t>
            </a:r>
            <a:r>
              <a:rPr b="1" lang="en-US" sz="2200">
                <a:solidFill>
                  <a:schemeClr val="dk1"/>
                </a:solidFill>
              </a:rPr>
              <a:t> is ongoing </a:t>
            </a:r>
            <a:endParaRPr b="1" sz="2200"/>
          </a:p>
          <a:p>
            <a:pPr indent="0" lvl="0" marL="0" rtl="0" algn="l">
              <a:spcBef>
                <a:spcPts val="0"/>
              </a:spcBef>
              <a:spcAft>
                <a:spcPts val="0"/>
              </a:spcAft>
              <a:buNone/>
            </a:pPr>
            <a:r>
              <a:rPr b="1" lang="en-US" sz="2000">
                <a:solidFill>
                  <a:schemeClr val="dk1"/>
                </a:solidFill>
              </a:rPr>
              <a:t>Resources to R</a:t>
            </a:r>
            <a:r>
              <a:rPr b="1" lang="en-US" sz="2000">
                <a:solidFill>
                  <a:schemeClr val="dk1"/>
                </a:solidFill>
              </a:rPr>
              <a:t>eview</a:t>
            </a:r>
            <a:r>
              <a:rPr b="1" lang="en-US" sz="2000">
                <a:solidFill>
                  <a:schemeClr val="dk1"/>
                </a:solidFill>
              </a:rPr>
              <a:t> </a:t>
            </a:r>
            <a:r>
              <a:rPr b="1" lang="en-US" sz="2000" u="sng">
                <a:solidFill>
                  <a:schemeClr val="hlink"/>
                </a:solidFill>
                <a:hlinkClick r:id="rId4"/>
              </a:rPr>
              <a:t>ESG-CV Requirements</a:t>
            </a:r>
            <a:r>
              <a:rPr b="1" lang="en-US" sz="2000">
                <a:solidFill>
                  <a:schemeClr val="dk1"/>
                </a:solidFill>
              </a:rPr>
              <a:t>:</a:t>
            </a:r>
            <a:endParaRPr b="1" sz="2000">
              <a:solidFill>
                <a:schemeClr val="dk1"/>
              </a:solidFill>
            </a:endParaRPr>
          </a:p>
          <a:p>
            <a:pPr indent="0" lvl="0" marL="0" rtl="0" algn="l">
              <a:spcBef>
                <a:spcPts val="0"/>
              </a:spcBef>
              <a:spcAft>
                <a:spcPts val="0"/>
              </a:spcAft>
              <a:buNone/>
            </a:pPr>
            <a:r>
              <a:rPr b="1" i="1" lang="en-US">
                <a:solidFill>
                  <a:schemeClr val="dk1"/>
                </a:solidFill>
              </a:rPr>
              <a:t>*</a:t>
            </a:r>
            <a:r>
              <a:rPr b="1" i="1" lang="en-US">
                <a:solidFill>
                  <a:schemeClr val="dk1"/>
                </a:solidFill>
              </a:rPr>
              <a:t>Only the HMIS Lead is responsible for uploading ESG-CV CAPER Reports.</a:t>
            </a:r>
            <a:endParaRPr b="1"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p:cNvSpPr txBox="1"/>
          <p:nvPr>
            <p:ph type="title"/>
          </p:nvPr>
        </p:nvSpPr>
        <p:spPr>
          <a:xfrm>
            <a:off x="107300" y="11468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Official HUD Reports</a:t>
            </a:r>
            <a:endParaRPr b="1" sz="3600"/>
          </a:p>
        </p:txBody>
      </p:sp>
      <p:sp>
        <p:nvSpPr>
          <p:cNvPr id="54" name="Google Shape;54;p10"/>
          <p:cNvSpPr txBox="1"/>
          <p:nvPr>
            <p:ph idx="1" type="body"/>
          </p:nvPr>
        </p:nvSpPr>
        <p:spPr>
          <a:xfrm>
            <a:off x="482500" y="1333900"/>
            <a:ext cx="8392800" cy="48687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b="1" sz="1100">
              <a:solidFill>
                <a:schemeClr val="dk1"/>
              </a:solidFill>
            </a:endParaRPr>
          </a:p>
          <a:p>
            <a:pPr indent="-374650" lvl="0" marL="342900" rtl="0" algn="l">
              <a:lnSpc>
                <a:spcPct val="115000"/>
              </a:lnSpc>
              <a:spcBef>
                <a:spcPts val="560"/>
              </a:spcBef>
              <a:spcAft>
                <a:spcPts val="0"/>
              </a:spcAft>
              <a:buSzPts val="2300"/>
              <a:buChar char="●"/>
            </a:pPr>
            <a:r>
              <a:rPr b="1" lang="en-US" sz="2300">
                <a:solidFill>
                  <a:schemeClr val="dk1"/>
                </a:solidFill>
              </a:rPr>
              <a:t>HUD Informational - HMIS Governance</a:t>
            </a:r>
            <a:endParaRPr b="1" sz="2300">
              <a:solidFill>
                <a:schemeClr val="dk1"/>
              </a:solidFill>
            </a:endParaRPr>
          </a:p>
          <a:p>
            <a:pPr indent="-311150" lvl="1" marL="742950" rtl="0" algn="l">
              <a:lnSpc>
                <a:spcPct val="115000"/>
              </a:lnSpc>
              <a:spcBef>
                <a:spcPts val="0"/>
              </a:spcBef>
              <a:spcAft>
                <a:spcPts val="0"/>
              </a:spcAft>
              <a:buClr>
                <a:schemeClr val="dk1"/>
              </a:buClr>
              <a:buSzPts val="2200"/>
              <a:buChar char="○"/>
            </a:pPr>
            <a:r>
              <a:rPr b="1" lang="en-US" sz="2200">
                <a:solidFill>
                  <a:schemeClr val="dk1"/>
                </a:solidFill>
              </a:rPr>
              <a:t>HUD has established guidelines for reviewing the effectiveness of the CoC HMIS Lead agency.</a:t>
            </a:r>
            <a:endParaRPr b="1" sz="2200">
              <a:solidFill>
                <a:schemeClr val="dk1"/>
              </a:solidFill>
            </a:endParaRPr>
          </a:p>
          <a:p>
            <a:pPr indent="-311150" lvl="1" marL="742950" rtl="0" algn="l">
              <a:lnSpc>
                <a:spcPct val="115000"/>
              </a:lnSpc>
              <a:spcBef>
                <a:spcPts val="0"/>
              </a:spcBef>
              <a:spcAft>
                <a:spcPts val="0"/>
              </a:spcAft>
              <a:buClr>
                <a:schemeClr val="dk1"/>
              </a:buClr>
              <a:buSzPts val="2200"/>
              <a:buChar char="○"/>
            </a:pPr>
            <a:r>
              <a:rPr b="1" lang="en-US" sz="2200">
                <a:solidFill>
                  <a:schemeClr val="dk1"/>
                </a:solidFill>
              </a:rPr>
              <a:t>Recently released documents that we can use to analyze HMIS Lead Agency effectiveness.</a:t>
            </a:r>
            <a:endParaRPr b="1" sz="2200">
              <a:solidFill>
                <a:schemeClr val="dk1"/>
              </a:solidFill>
            </a:endParaRPr>
          </a:p>
          <a:p>
            <a:pPr indent="-311150" lvl="1" marL="742950" rtl="0" algn="l">
              <a:lnSpc>
                <a:spcPct val="115000"/>
              </a:lnSpc>
              <a:spcBef>
                <a:spcPts val="0"/>
              </a:spcBef>
              <a:spcAft>
                <a:spcPts val="0"/>
              </a:spcAft>
              <a:buClr>
                <a:schemeClr val="dk1"/>
              </a:buClr>
              <a:buSzPts val="2200"/>
              <a:buChar char="○"/>
            </a:pPr>
            <a:r>
              <a:rPr b="1" lang="en-US" sz="2200">
                <a:solidFill>
                  <a:schemeClr val="dk1"/>
                </a:solidFill>
              </a:rPr>
              <a:t>Document Location:</a:t>
            </a:r>
            <a:endParaRPr b="1" sz="2200">
              <a:solidFill>
                <a:schemeClr val="dk1"/>
              </a:solidFill>
            </a:endParaRPr>
          </a:p>
          <a:p>
            <a:pPr indent="-254000" lvl="2" marL="1143000" rtl="0" algn="l">
              <a:lnSpc>
                <a:spcPct val="115000"/>
              </a:lnSpc>
              <a:spcBef>
                <a:spcPts val="0"/>
              </a:spcBef>
              <a:spcAft>
                <a:spcPts val="0"/>
              </a:spcAft>
              <a:buClr>
                <a:schemeClr val="dk1"/>
              </a:buClr>
              <a:buSzPts val="2200"/>
              <a:buChar char="■"/>
            </a:pPr>
            <a:r>
              <a:rPr b="1" lang="en-US" sz="2200" u="sng">
                <a:solidFill>
                  <a:schemeClr val="hlink"/>
                </a:solidFill>
                <a:hlinkClick r:id="rId3"/>
              </a:rPr>
              <a:t>https://www.hudexchange.info/programs/hmis/hmis-guides/#hmis-leads-and-governance</a:t>
            </a:r>
            <a:endParaRPr b="1" sz="2200">
              <a:solidFill>
                <a:schemeClr val="dk1"/>
              </a:solidFill>
            </a:endParaRPr>
          </a:p>
          <a:p>
            <a:pPr indent="-311150" lvl="1" marL="742950" rtl="0" algn="l">
              <a:lnSpc>
                <a:spcPct val="115000"/>
              </a:lnSpc>
              <a:spcBef>
                <a:spcPts val="0"/>
              </a:spcBef>
              <a:spcAft>
                <a:spcPts val="0"/>
              </a:spcAft>
              <a:buClr>
                <a:schemeClr val="dk1"/>
              </a:buClr>
              <a:buSzPts val="2200"/>
              <a:buChar char="○"/>
            </a:pPr>
            <a:r>
              <a:rPr b="1" lang="en-US" sz="2200">
                <a:solidFill>
                  <a:schemeClr val="dk1"/>
                </a:solidFill>
              </a:rPr>
              <a:t>Review “HMIS Software Vendor Capacity Checklist”</a:t>
            </a:r>
            <a:endParaRPr b="1" sz="2200">
              <a:solidFill>
                <a:schemeClr val="dk1"/>
              </a:solidFill>
            </a:endParaRPr>
          </a:p>
          <a:p>
            <a:pPr indent="-311150" lvl="1" marL="742950" rtl="0" algn="l">
              <a:lnSpc>
                <a:spcPct val="115000"/>
              </a:lnSpc>
              <a:spcBef>
                <a:spcPts val="0"/>
              </a:spcBef>
              <a:spcAft>
                <a:spcPts val="0"/>
              </a:spcAft>
              <a:buClr>
                <a:schemeClr val="dk1"/>
              </a:buClr>
              <a:buSzPts val="2200"/>
              <a:buChar char="○"/>
            </a:pPr>
            <a:r>
              <a:rPr b="1" lang="en-US" sz="2200">
                <a:solidFill>
                  <a:schemeClr val="dk1"/>
                </a:solidFill>
              </a:rPr>
              <a:t>Questions?</a:t>
            </a:r>
            <a:endParaRPr b="1" sz="2200">
              <a:solidFill>
                <a:schemeClr val="dk1"/>
              </a:solidFill>
            </a:endParaRPr>
          </a:p>
          <a:p>
            <a:pPr indent="0" lvl="0" marL="457200" rtl="0" algn="l">
              <a:spcBef>
                <a:spcPts val="0"/>
              </a:spcBef>
              <a:spcAft>
                <a:spcPts val="0"/>
              </a:spcAft>
              <a:buNone/>
            </a:pPr>
            <a:r>
              <a:t/>
            </a:r>
            <a:endParaRPr b="1"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107300" y="11468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Utilization</a:t>
            </a:r>
            <a:endParaRPr b="1" sz="3600"/>
          </a:p>
        </p:txBody>
      </p:sp>
      <p:sp>
        <p:nvSpPr>
          <p:cNvPr id="60" name="Google Shape;60;p11"/>
          <p:cNvSpPr txBox="1"/>
          <p:nvPr>
            <p:ph idx="1" type="body"/>
          </p:nvPr>
        </p:nvSpPr>
        <p:spPr>
          <a:xfrm>
            <a:off x="482500" y="1333900"/>
            <a:ext cx="8392800" cy="539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None/>
            </a:pPr>
            <a:r>
              <a:rPr b="1" lang="en-US" sz="2200">
                <a:solidFill>
                  <a:schemeClr val="dk1"/>
                </a:solidFill>
              </a:rPr>
              <a:t>Our current HMIS tool includes many valuable features </a:t>
            </a:r>
            <a:r>
              <a:rPr b="1" lang="en-US" sz="2200">
                <a:solidFill>
                  <a:schemeClr val="dk1"/>
                </a:solidFill>
              </a:rPr>
              <a:t>beyond</a:t>
            </a:r>
            <a:r>
              <a:rPr b="1" lang="en-US" sz="2200">
                <a:solidFill>
                  <a:schemeClr val="dk1"/>
                </a:solidFill>
              </a:rPr>
              <a:t> the HUD requirements which agencies are using in many important ways.</a:t>
            </a:r>
            <a:endParaRPr b="1" sz="2200">
              <a:solidFill>
                <a:schemeClr val="dk1"/>
              </a:solidFill>
            </a:endParaRPr>
          </a:p>
          <a:p>
            <a:pPr indent="0" lvl="0" marL="0" rtl="0" algn="l">
              <a:lnSpc>
                <a:spcPct val="100000"/>
              </a:lnSpc>
              <a:spcBef>
                <a:spcPts val="640"/>
              </a:spcBef>
              <a:spcAft>
                <a:spcPts val="0"/>
              </a:spcAft>
              <a:buNone/>
            </a:pPr>
            <a:r>
              <a:t/>
            </a:r>
            <a:endParaRPr b="1" sz="1000">
              <a:solidFill>
                <a:schemeClr val="dk1"/>
              </a:solidFill>
            </a:endParaRPr>
          </a:p>
          <a:p>
            <a:pPr indent="0" lvl="0" marL="0" rtl="0" algn="l">
              <a:lnSpc>
                <a:spcPct val="100000"/>
              </a:lnSpc>
              <a:spcBef>
                <a:spcPts val="640"/>
              </a:spcBef>
              <a:spcAft>
                <a:spcPts val="0"/>
              </a:spcAft>
              <a:buNone/>
            </a:pPr>
            <a:r>
              <a:rPr b="1" lang="en-US" sz="2200">
                <a:solidFill>
                  <a:schemeClr val="dk1"/>
                </a:solidFill>
              </a:rPr>
              <a:t>Two important features are Notes &amp; Referrals.</a:t>
            </a:r>
            <a:endParaRPr b="1" sz="2200">
              <a:solidFill>
                <a:schemeClr val="dk1"/>
              </a:solidFill>
            </a:endParaRPr>
          </a:p>
          <a:p>
            <a:pPr indent="0" lvl="0" marL="0" rtl="0" algn="l">
              <a:lnSpc>
                <a:spcPct val="100000"/>
              </a:lnSpc>
              <a:spcBef>
                <a:spcPts val="640"/>
              </a:spcBef>
              <a:spcAft>
                <a:spcPts val="0"/>
              </a:spcAft>
              <a:buNone/>
            </a:pPr>
            <a:r>
              <a:t/>
            </a:r>
            <a:endParaRPr b="1" sz="1000">
              <a:solidFill>
                <a:schemeClr val="dk1"/>
              </a:solidFill>
            </a:endParaRPr>
          </a:p>
          <a:p>
            <a:pPr indent="-323850" lvl="1" marL="742950" rtl="0" algn="l">
              <a:lnSpc>
                <a:spcPct val="150000"/>
              </a:lnSpc>
              <a:spcBef>
                <a:spcPts val="640"/>
              </a:spcBef>
              <a:spcAft>
                <a:spcPts val="0"/>
              </a:spcAft>
              <a:buClr>
                <a:schemeClr val="dk1"/>
              </a:buClr>
              <a:buSzPts val="2400"/>
              <a:buChar char="○"/>
            </a:pPr>
            <a:r>
              <a:rPr b="1" lang="en-US" sz="2400">
                <a:solidFill>
                  <a:schemeClr val="dk1"/>
                </a:solidFill>
              </a:rPr>
              <a:t>Notes, notes and more notes!</a:t>
            </a:r>
            <a:endParaRPr b="1" sz="2400">
              <a:solidFill>
                <a:schemeClr val="dk1"/>
              </a:solidFill>
            </a:endParaRPr>
          </a:p>
          <a:p>
            <a:pPr indent="-254000" lvl="2" marL="1143000" rtl="0" algn="l">
              <a:lnSpc>
                <a:spcPct val="150000"/>
              </a:lnSpc>
              <a:spcBef>
                <a:spcPts val="0"/>
              </a:spcBef>
              <a:spcAft>
                <a:spcPts val="0"/>
              </a:spcAft>
              <a:buClr>
                <a:schemeClr val="dk1"/>
              </a:buClr>
              <a:buSzPts val="2200"/>
              <a:buChar char="■"/>
            </a:pPr>
            <a:r>
              <a:rPr b="1" lang="en-US" sz="2200">
                <a:solidFill>
                  <a:schemeClr val="dk1"/>
                </a:solidFill>
              </a:rPr>
              <a:t>Highlight:  Case Notes</a:t>
            </a:r>
            <a:endParaRPr b="1" sz="2200">
              <a:solidFill>
                <a:schemeClr val="dk1"/>
              </a:solidFill>
            </a:endParaRPr>
          </a:p>
          <a:p>
            <a:pPr indent="-254000" lvl="2" marL="1143000" rtl="0" algn="l">
              <a:lnSpc>
                <a:spcPct val="100000"/>
              </a:lnSpc>
              <a:spcBef>
                <a:spcPts val="0"/>
              </a:spcBef>
              <a:spcAft>
                <a:spcPts val="0"/>
              </a:spcAft>
              <a:buClr>
                <a:schemeClr val="dk1"/>
              </a:buClr>
              <a:buSzPts val="2200"/>
              <a:buChar char="■"/>
            </a:pPr>
            <a:r>
              <a:rPr b="1" lang="en-US" sz="2200">
                <a:solidFill>
                  <a:schemeClr val="dk1"/>
                </a:solidFill>
              </a:rPr>
              <a:t>Other notes: a) Client notes, b) Service notes, c) Exit notes, etc.</a:t>
            </a:r>
            <a:endParaRPr b="1" sz="2200">
              <a:solidFill>
                <a:schemeClr val="dk1"/>
              </a:solidFill>
            </a:endParaRPr>
          </a:p>
          <a:p>
            <a:pPr indent="0" lvl="0" marL="0" rtl="0" algn="l">
              <a:lnSpc>
                <a:spcPct val="150000"/>
              </a:lnSpc>
              <a:spcBef>
                <a:spcPts val="640"/>
              </a:spcBef>
              <a:spcAft>
                <a:spcPts val="0"/>
              </a:spcAft>
              <a:buNone/>
            </a:pPr>
            <a:r>
              <a:t/>
            </a:r>
            <a:endParaRPr b="1" sz="1000">
              <a:solidFill>
                <a:schemeClr val="dk1"/>
              </a:solidFill>
            </a:endParaRPr>
          </a:p>
          <a:p>
            <a:pPr indent="-323850" lvl="1" marL="742950" rtl="0" algn="l">
              <a:lnSpc>
                <a:spcPct val="150000"/>
              </a:lnSpc>
              <a:spcBef>
                <a:spcPts val="640"/>
              </a:spcBef>
              <a:spcAft>
                <a:spcPts val="0"/>
              </a:spcAft>
              <a:buClr>
                <a:schemeClr val="dk1"/>
              </a:buClr>
              <a:buSzPts val="2400"/>
              <a:buChar char="○"/>
            </a:pPr>
            <a:r>
              <a:rPr b="1" lang="en-US" sz="2400">
                <a:solidFill>
                  <a:schemeClr val="dk1"/>
                </a:solidFill>
              </a:rPr>
              <a:t>Referrals</a:t>
            </a:r>
            <a:endParaRPr b="1" sz="2400">
              <a:solidFill>
                <a:schemeClr val="dk1"/>
              </a:solidFill>
            </a:endParaRPr>
          </a:p>
          <a:p>
            <a:pPr indent="-254000" lvl="2" marL="1143000" rtl="0" algn="l">
              <a:lnSpc>
                <a:spcPct val="150000"/>
              </a:lnSpc>
              <a:spcBef>
                <a:spcPts val="0"/>
              </a:spcBef>
              <a:spcAft>
                <a:spcPts val="0"/>
              </a:spcAft>
              <a:buClr>
                <a:schemeClr val="dk1"/>
              </a:buClr>
              <a:buSzPts val="2200"/>
              <a:buChar char="■"/>
            </a:pPr>
            <a:r>
              <a:rPr b="1" lang="en-US" sz="2200">
                <a:solidFill>
                  <a:schemeClr val="dk1"/>
                </a:solidFill>
              </a:rPr>
              <a:t>Coordinating with each other using ResourcePoint</a:t>
            </a:r>
            <a:endParaRPr b="1" sz="2200">
              <a:solidFill>
                <a:schemeClr val="dk1"/>
              </a:solidFill>
            </a:endParaRPr>
          </a:p>
          <a:p>
            <a:pPr indent="0" lvl="0" marL="0" rtl="0" algn="l">
              <a:lnSpc>
                <a:spcPct val="150000"/>
              </a:lnSpc>
              <a:spcBef>
                <a:spcPts val="640"/>
              </a:spcBef>
              <a:spcAft>
                <a:spcPts val="0"/>
              </a:spcAft>
              <a:buNone/>
            </a:pPr>
            <a:r>
              <a:t/>
            </a:r>
            <a:endParaRPr b="1" sz="2200">
              <a:solidFill>
                <a:schemeClr val="dk1"/>
              </a:solidFill>
            </a:endParaRPr>
          </a:p>
          <a:p>
            <a:pPr indent="0" lvl="0" marL="457200" rtl="0" algn="l">
              <a:spcBef>
                <a:spcPts val="0"/>
              </a:spcBef>
              <a:spcAft>
                <a:spcPts val="0"/>
              </a:spcAft>
              <a:buNone/>
            </a:pPr>
            <a:r>
              <a:t/>
            </a:r>
            <a:endParaRPr b="1" sz="2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l">
              <a:lnSpc>
                <a:spcPct val="150000"/>
              </a:lnSpc>
              <a:spcBef>
                <a:spcPts val="640"/>
              </a:spcBef>
              <a:spcAft>
                <a:spcPts val="0"/>
              </a:spcAft>
              <a:buNone/>
            </a:pPr>
            <a:r>
              <a:rPr b="1" lang="en-US" sz="3600">
                <a:solidFill>
                  <a:srgbClr val="002060"/>
                </a:solidFill>
                <a:latin typeface="Cabin"/>
                <a:ea typeface="Cabin"/>
                <a:cs typeface="Cabin"/>
                <a:sym typeface="Cabin"/>
              </a:rPr>
              <a:t>ResourcePoint Exploration</a:t>
            </a:r>
            <a:endParaRPr/>
          </a:p>
        </p:txBody>
      </p:sp>
      <p:sp>
        <p:nvSpPr>
          <p:cNvPr id="66" name="Google Shape;66;p12"/>
          <p:cNvSpPr txBox="1"/>
          <p:nvPr>
            <p:ph idx="1" type="body"/>
          </p:nvPr>
        </p:nvSpPr>
        <p:spPr>
          <a:xfrm>
            <a:off x="513050" y="154435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ResourcePoint is a provider database that contains a list of service providers in our CoC. Using this tool, you can locate providers based on their name, location, and services they provide. </a:t>
            </a:r>
            <a:endParaRPr/>
          </a:p>
          <a:p>
            <a:pPr indent="0" lvl="0" marL="0" rtl="0" algn="l">
              <a:spcBef>
                <a:spcPts val="360"/>
              </a:spcBef>
              <a:spcAft>
                <a:spcPts val="0"/>
              </a:spcAft>
              <a:buNone/>
            </a:pPr>
            <a:r>
              <a:t/>
            </a:r>
            <a:endParaRPr/>
          </a:p>
        </p:txBody>
      </p:sp>
      <p:pic>
        <p:nvPicPr>
          <p:cNvPr id="67" name="Google Shape;67;p12">
            <a:hlinkClick r:id="rId3"/>
          </p:cNvPr>
          <p:cNvPicPr preferRelativeResize="0"/>
          <p:nvPr/>
        </p:nvPicPr>
        <p:blipFill>
          <a:blip r:embed="rId4">
            <a:alphaModFix/>
          </a:blip>
          <a:stretch>
            <a:fillRect/>
          </a:stretch>
        </p:blipFill>
        <p:spPr>
          <a:xfrm>
            <a:off x="682065" y="2388276"/>
            <a:ext cx="7891571" cy="3861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New Training Workflow</a:t>
            </a:r>
            <a:endParaRPr b="1" sz="3600"/>
          </a:p>
        </p:txBody>
      </p:sp>
      <p:sp>
        <p:nvSpPr>
          <p:cNvPr id="73" name="Google Shape;73;p13"/>
          <p:cNvSpPr txBox="1"/>
          <p:nvPr>
            <p:ph idx="1" type="body"/>
          </p:nvPr>
        </p:nvSpPr>
        <p:spPr>
          <a:xfrm>
            <a:off x="759900" y="957300"/>
            <a:ext cx="7926900" cy="5778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342900" lvl="0" marL="457200" rtl="0" algn="l">
              <a:lnSpc>
                <a:spcPct val="115000"/>
              </a:lnSpc>
              <a:spcBef>
                <a:spcPts val="640"/>
              </a:spcBef>
              <a:spcAft>
                <a:spcPts val="0"/>
              </a:spcAft>
              <a:buSzPts val="1800"/>
              <a:buAutoNum type="arabicPeriod"/>
            </a:pPr>
            <a:r>
              <a:rPr lang="en-US"/>
              <a:t>Go to the website and find the code that you need</a:t>
            </a:r>
            <a:endParaRPr/>
          </a:p>
          <a:p>
            <a:pPr indent="-342900" lvl="0" marL="457200" rtl="0" algn="l">
              <a:lnSpc>
                <a:spcPct val="115000"/>
              </a:lnSpc>
              <a:spcBef>
                <a:spcPts val="0"/>
              </a:spcBef>
              <a:spcAft>
                <a:spcPts val="0"/>
              </a:spcAft>
              <a:buSzPts val="1800"/>
              <a:buAutoNum type="arabicPeriod"/>
            </a:pPr>
            <a:r>
              <a:rPr lang="en-US"/>
              <a:t>Click on the Training request form link</a:t>
            </a:r>
            <a:endParaRPr/>
          </a:p>
          <a:p>
            <a:pPr indent="0" lvl="0" marL="457200" rtl="0" algn="l">
              <a:lnSpc>
                <a:spcPct val="115000"/>
              </a:lnSpc>
              <a:spcBef>
                <a:spcPts val="640"/>
              </a:spcBef>
              <a:spcAft>
                <a:spcPts val="0"/>
              </a:spcAft>
              <a:buNone/>
            </a:pPr>
            <a:r>
              <a:t/>
            </a:r>
            <a:endParaRPr sz="1500"/>
          </a:p>
        </p:txBody>
      </p:sp>
      <p:pic>
        <p:nvPicPr>
          <p:cNvPr id="74" name="Google Shape;74;p13"/>
          <p:cNvPicPr preferRelativeResize="0"/>
          <p:nvPr/>
        </p:nvPicPr>
        <p:blipFill>
          <a:blip r:embed="rId3">
            <a:alphaModFix/>
          </a:blip>
          <a:stretch>
            <a:fillRect/>
          </a:stretch>
        </p:blipFill>
        <p:spPr>
          <a:xfrm>
            <a:off x="152125" y="1885678"/>
            <a:ext cx="8839752" cy="4972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New Training Workflow</a:t>
            </a:r>
            <a:endParaRPr b="1" sz="3600"/>
          </a:p>
        </p:txBody>
      </p:sp>
      <p:sp>
        <p:nvSpPr>
          <p:cNvPr id="80" name="Google Shape;80;p14"/>
          <p:cNvSpPr txBox="1"/>
          <p:nvPr>
            <p:ph idx="1" type="body"/>
          </p:nvPr>
        </p:nvSpPr>
        <p:spPr>
          <a:xfrm>
            <a:off x="759900" y="957300"/>
            <a:ext cx="7926900" cy="57786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640"/>
              </a:spcBef>
              <a:spcAft>
                <a:spcPts val="0"/>
              </a:spcAft>
              <a:buSzPts val="1800"/>
              <a:buAutoNum type="arabicPeriod"/>
            </a:pPr>
            <a:r>
              <a:rPr lang="en-US"/>
              <a:t>Fill out the Trainee’s information and input the correct code</a:t>
            </a:r>
            <a:endParaRPr/>
          </a:p>
          <a:p>
            <a:pPr indent="-342900" lvl="0" marL="457200" rtl="0" algn="l">
              <a:lnSpc>
                <a:spcPct val="115000"/>
              </a:lnSpc>
              <a:spcBef>
                <a:spcPts val="0"/>
              </a:spcBef>
              <a:spcAft>
                <a:spcPts val="0"/>
              </a:spcAft>
              <a:buSzPts val="1800"/>
              <a:buAutoNum type="arabicPeriod"/>
            </a:pPr>
            <a:r>
              <a:rPr lang="en-US"/>
              <a:t>Click register</a:t>
            </a:r>
            <a:endParaRPr sz="1500"/>
          </a:p>
        </p:txBody>
      </p:sp>
      <p:pic>
        <p:nvPicPr>
          <p:cNvPr id="81" name="Google Shape;81;p14"/>
          <p:cNvPicPr preferRelativeResize="0"/>
          <p:nvPr/>
        </p:nvPicPr>
        <p:blipFill>
          <a:blip r:embed="rId3">
            <a:alphaModFix/>
          </a:blip>
          <a:stretch>
            <a:fillRect/>
          </a:stretch>
        </p:blipFill>
        <p:spPr>
          <a:xfrm>
            <a:off x="95188" y="1821575"/>
            <a:ext cx="8953627" cy="5036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New Training Workflow</a:t>
            </a:r>
            <a:endParaRPr b="1" sz="3600"/>
          </a:p>
        </p:txBody>
      </p:sp>
      <p:sp>
        <p:nvSpPr>
          <p:cNvPr id="87" name="Google Shape;87;p15"/>
          <p:cNvSpPr txBox="1"/>
          <p:nvPr>
            <p:ph idx="1" type="body"/>
          </p:nvPr>
        </p:nvSpPr>
        <p:spPr>
          <a:xfrm>
            <a:off x="759900" y="957300"/>
            <a:ext cx="7926900" cy="5778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2400"/>
              <a:t>Overview of the steps</a:t>
            </a:r>
            <a:endParaRPr b="1" sz="2400"/>
          </a:p>
          <a:p>
            <a:pPr indent="0" lvl="0" marL="0" rtl="0" algn="l">
              <a:lnSpc>
                <a:spcPct val="115000"/>
              </a:lnSpc>
              <a:spcBef>
                <a:spcPts val="640"/>
              </a:spcBef>
              <a:spcAft>
                <a:spcPts val="0"/>
              </a:spcAft>
              <a:buNone/>
            </a:pPr>
            <a:r>
              <a:rPr b="1" lang="en-US" sz="1800"/>
              <a:t>Agency Liaisons</a:t>
            </a:r>
            <a:endParaRPr b="1" sz="1800"/>
          </a:p>
          <a:p>
            <a:pPr indent="-342900" lvl="0" marL="457200" rtl="0" algn="l">
              <a:lnSpc>
                <a:spcPct val="115000"/>
              </a:lnSpc>
              <a:spcBef>
                <a:spcPts val="640"/>
              </a:spcBef>
              <a:spcAft>
                <a:spcPts val="0"/>
              </a:spcAft>
              <a:buSzPts val="1800"/>
              <a:buAutoNum type="arabicPeriod"/>
            </a:pPr>
            <a:r>
              <a:rPr lang="en-US"/>
              <a:t>Go to the website and find the code that you need</a:t>
            </a:r>
            <a:endParaRPr/>
          </a:p>
          <a:p>
            <a:pPr indent="-342900" lvl="0" marL="457200" rtl="0" algn="l">
              <a:lnSpc>
                <a:spcPct val="115000"/>
              </a:lnSpc>
              <a:spcBef>
                <a:spcPts val="0"/>
              </a:spcBef>
              <a:spcAft>
                <a:spcPts val="0"/>
              </a:spcAft>
              <a:buSzPts val="1800"/>
              <a:buAutoNum type="arabicPeriod"/>
            </a:pPr>
            <a:r>
              <a:rPr lang="en-US"/>
              <a:t>Click on the Training request form link</a:t>
            </a:r>
            <a:endParaRPr/>
          </a:p>
          <a:p>
            <a:pPr indent="-342900" lvl="0" marL="457200" rtl="0" algn="l">
              <a:lnSpc>
                <a:spcPct val="115000"/>
              </a:lnSpc>
              <a:spcBef>
                <a:spcPts val="0"/>
              </a:spcBef>
              <a:spcAft>
                <a:spcPts val="0"/>
              </a:spcAft>
              <a:buSzPts val="1800"/>
              <a:buAutoNum type="arabicPeriod"/>
            </a:pPr>
            <a:r>
              <a:rPr lang="en-US"/>
              <a:t>Fill out the Trainee’s information and input the correct code</a:t>
            </a:r>
            <a:endParaRPr/>
          </a:p>
          <a:p>
            <a:pPr indent="-342900" lvl="0" marL="457200" rtl="0" algn="l">
              <a:lnSpc>
                <a:spcPct val="115000"/>
              </a:lnSpc>
              <a:spcBef>
                <a:spcPts val="0"/>
              </a:spcBef>
              <a:spcAft>
                <a:spcPts val="0"/>
              </a:spcAft>
              <a:buSzPts val="1800"/>
              <a:buAutoNum type="arabicPeriod"/>
            </a:pPr>
            <a:r>
              <a:rPr lang="en-US"/>
              <a:t>Click register</a:t>
            </a:r>
            <a:endParaRPr/>
          </a:p>
          <a:p>
            <a:pPr indent="0" lvl="0" marL="0" rtl="0" algn="l">
              <a:lnSpc>
                <a:spcPct val="115000"/>
              </a:lnSpc>
              <a:spcBef>
                <a:spcPts val="640"/>
              </a:spcBef>
              <a:spcAft>
                <a:spcPts val="0"/>
              </a:spcAft>
              <a:buNone/>
            </a:pPr>
            <a:r>
              <a:rPr b="1" lang="en-US" sz="1800"/>
              <a:t>New Trainee</a:t>
            </a:r>
            <a:endParaRPr b="1" sz="1800"/>
          </a:p>
          <a:p>
            <a:pPr indent="-342900" lvl="0" marL="457200" rtl="0" algn="l">
              <a:lnSpc>
                <a:spcPct val="115000"/>
              </a:lnSpc>
              <a:spcBef>
                <a:spcPts val="640"/>
              </a:spcBef>
              <a:spcAft>
                <a:spcPts val="0"/>
              </a:spcAft>
              <a:buSzPts val="1800"/>
              <a:buAutoNum type="arabicPeriod"/>
            </a:pPr>
            <a:r>
              <a:rPr lang="en-US" sz="1500"/>
              <a:t>Find Email from HSN University (there should be two for new users)</a:t>
            </a:r>
            <a:endParaRPr sz="1500"/>
          </a:p>
          <a:p>
            <a:pPr indent="-323850" lvl="0" marL="457200" rtl="0" algn="l">
              <a:lnSpc>
                <a:spcPct val="115000"/>
              </a:lnSpc>
              <a:spcBef>
                <a:spcPts val="0"/>
              </a:spcBef>
              <a:spcAft>
                <a:spcPts val="0"/>
              </a:spcAft>
              <a:buSzPts val="1500"/>
              <a:buAutoNum type="arabicPeriod"/>
            </a:pPr>
            <a:r>
              <a:rPr lang="en-US" sz="1500"/>
              <a:t>Read the instructions and watched the attached video</a:t>
            </a:r>
            <a:endParaRPr sz="1500"/>
          </a:p>
          <a:p>
            <a:pPr indent="-323850" lvl="0" marL="457200" rtl="0" algn="l">
              <a:lnSpc>
                <a:spcPct val="115000"/>
              </a:lnSpc>
              <a:spcBef>
                <a:spcPts val="0"/>
              </a:spcBef>
              <a:spcAft>
                <a:spcPts val="0"/>
              </a:spcAft>
              <a:buSzPts val="1500"/>
              <a:buAutoNum type="arabicPeriod"/>
            </a:pPr>
            <a:r>
              <a:rPr lang="en-US" sz="1500"/>
              <a:t>Follow the link in the email and complete HSN University Profile</a:t>
            </a:r>
            <a:endParaRPr sz="1500"/>
          </a:p>
          <a:p>
            <a:pPr indent="-323850" lvl="0" marL="457200" rtl="0" algn="l">
              <a:lnSpc>
                <a:spcPct val="115000"/>
              </a:lnSpc>
              <a:spcBef>
                <a:spcPts val="0"/>
              </a:spcBef>
              <a:spcAft>
                <a:spcPts val="0"/>
              </a:spcAft>
              <a:buSzPts val="1500"/>
              <a:buAutoNum type="arabicPeriod"/>
            </a:pPr>
            <a:r>
              <a:rPr lang="en-US" sz="1500"/>
              <a:t>Open all assigned courses and complete and requirements for training sign up</a:t>
            </a:r>
            <a:endParaRPr sz="1500"/>
          </a:p>
          <a:p>
            <a:pPr indent="-323850" lvl="0" marL="457200" rtl="0" algn="l">
              <a:lnSpc>
                <a:spcPct val="115000"/>
              </a:lnSpc>
              <a:spcBef>
                <a:spcPts val="0"/>
              </a:spcBef>
              <a:spcAft>
                <a:spcPts val="0"/>
              </a:spcAft>
              <a:buSzPts val="1500"/>
              <a:buAutoNum type="arabicPeriod"/>
            </a:pPr>
            <a:r>
              <a:rPr lang="en-US" sz="1500"/>
              <a:t>Sign up for each assign training </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