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Cabin"/>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abin-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wwiggins@covenanthousefl.or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620fe68ef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620fe68e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 notable change in total from last year’s sheltered count - only presenting 2021 numbers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620fe68ef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620fe68e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Veterans: SSVF EHA added ~35 beds to veteran shelter</a:t>
            </a:r>
            <a:endParaRPr/>
          </a:p>
          <a:p>
            <a:pPr indent="0" lvl="0" marL="0" rtl="0" algn="l">
              <a:spcBef>
                <a:spcPts val="0"/>
              </a:spcBef>
              <a:spcAft>
                <a:spcPts val="0"/>
              </a:spcAft>
              <a:buNone/>
            </a:pPr>
            <a:r>
              <a:rPr lang="en-US"/>
              <a:t>Adults with SMI: Most people with SMI are counted in unsheltered counts - unsure why there is such a degree of increase in sheltered count </a:t>
            </a:r>
            <a:endParaRPr/>
          </a:p>
          <a:p>
            <a:pPr indent="0" lvl="0" marL="0" rtl="0" algn="l">
              <a:spcBef>
                <a:spcPts val="0"/>
              </a:spcBef>
              <a:spcAft>
                <a:spcPts val="0"/>
              </a:spcAft>
              <a:buNone/>
            </a:pPr>
            <a:r>
              <a:rPr lang="en-US"/>
              <a:t>Adults living with HIV/AIDS: Many HOPWA projects offline/severely reduced capacity</a:t>
            </a:r>
            <a:endParaRPr/>
          </a:p>
          <a:p>
            <a:pPr indent="0" lvl="0" marL="0" rtl="0" algn="l">
              <a:spcBef>
                <a:spcPts val="0"/>
              </a:spcBef>
              <a:spcAft>
                <a:spcPts val="0"/>
              </a:spcAft>
              <a:buNone/>
            </a:pPr>
            <a:r>
              <a:rPr lang="en-US"/>
              <a:t>Survivors of DV: Reduced capacity in DV shelters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af2e8b149_2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af2e8b149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af2e8b149_2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af2e8b149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620fe68ef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620fe68e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5d4607ca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c5d4607ca9_3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1223155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Are there any members that are interested in sitting in on a Monitoring session?</a:t>
            </a:r>
            <a:endParaRPr/>
          </a:p>
        </p:txBody>
      </p:sp>
      <p:sp>
        <p:nvSpPr>
          <p:cNvPr id="139" name="Google Shape;139;g71223155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5d4607ca9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5d4607ca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af2e8b149_6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af2e8b149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Members email suggestions for the next committee meeting.(Whitney: </a:t>
            </a:r>
            <a:r>
              <a:rPr lang="en-US" u="sng">
                <a:solidFill>
                  <a:schemeClr val="hlink"/>
                </a:solidFill>
                <a:hlinkClick r:id="rId2"/>
              </a:rPr>
              <a:t>wwiggins@covenanthousefl.org</a:t>
            </a:r>
            <a:r>
              <a:rPr lang="en-US"/>
              <a:t> and Angel: )</a:t>
            </a:r>
            <a:endParaRPr/>
          </a:p>
          <a:p>
            <a:pPr indent="0" lvl="0" marL="0" rtl="0" algn="l">
              <a:spcBef>
                <a:spcPts val="0"/>
              </a:spcBef>
              <a:spcAft>
                <a:spcPts val="0"/>
              </a:spcAft>
              <a:buNone/>
            </a:pPr>
            <a:r>
              <a:rPr lang="en-US"/>
              <a:t>Vote for a Vice Chair.</a:t>
            </a:r>
            <a:endParaRPr/>
          </a:p>
          <a:p>
            <a:pPr indent="0" lvl="0" marL="0" rtl="0" algn="l">
              <a:spcBef>
                <a:spcPts val="0"/>
              </a:spcBef>
              <a:spcAft>
                <a:spcPts val="0"/>
              </a:spcAft>
              <a:buNone/>
            </a:pPr>
            <a:r>
              <a:rPr lang="en-US"/>
              <a:t>Official Voting Members. - How many do we need?</a:t>
            </a:r>
            <a:endParaRPr/>
          </a:p>
        </p:txBody>
      </p:sp>
      <p:sp>
        <p:nvSpPr>
          <p:cNvPr id="39" name="Google Shape;3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2932e373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52932e373e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7af2e8b149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wording change: more inclusive wording for race, ethnicity, and gender categories incl. the addition of “indigenous” to “Native American or American Indian”, the suffixes a/o/x to “Hispanic/Latino” &amp; “Non-Hispanic/Non-Latino”, and the addition of the category “Questioning” to gender. These changes are in line with inclusion efforts by other federal agencies that allows our data to be comparable, such as the Census Bureau.</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multiselect options: as another inclusion effort, users will be able to select multiple options for race and gender to better reflect the identities of the people they serve.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PSH data elements: New questions about well-being will be required at entry, annual assessment, and exit for CoC-Funded PSH projects. These questions are about a person’s perception of how they respond emotionally to challenges. The goal is that HUD will be able to see positive changes in a </a:t>
            </a:r>
            <a:r>
              <a:rPr lang="en-US"/>
              <a:t>person's</a:t>
            </a:r>
            <a:r>
              <a:rPr lang="en-US"/>
              <a:t> well-being as they progress in housing.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SSVF HP Targeting: wording has been </a:t>
            </a:r>
            <a:r>
              <a:rPr lang="en-US"/>
              <a:t>changed</a:t>
            </a:r>
            <a:r>
              <a:rPr lang="en-US"/>
              <a:t> to more general terms, so the HP targeting screener can be used for non-SSVF HP projects if desired</a:t>
            </a:r>
            <a:endParaRPr/>
          </a:p>
        </p:txBody>
      </p:sp>
      <p:sp>
        <p:nvSpPr>
          <p:cNvPr id="45" name="Google Shape;45;g7af2e8b149_2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bd4a737a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8bd4a737a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3290c758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3290c75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7af2e8b149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af2e8b14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af2e8b149_2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af2e8b149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af2e8b149_2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af2e8b149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620fe68e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620fe68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Some change in shelter totals between Black/African-American and White populations</a:t>
            </a:r>
            <a:endParaRPr/>
          </a:p>
          <a:p>
            <a:pPr indent="0" lvl="0" marL="0" rtl="0" algn="l">
              <a:spcBef>
                <a:spcPts val="0"/>
              </a:spcBef>
              <a:spcAft>
                <a:spcPts val="0"/>
              </a:spcAft>
              <a:buNone/>
            </a:pPr>
            <a:r>
              <a:rPr lang="en-US"/>
              <a:t>Notable exclusion: Most people who identify as Native/Indigenous are counted in unsheltered counts - interesting to see how our unofficial unsheltered count </a:t>
            </a:r>
            <a:r>
              <a:rPr lang="en-US"/>
              <a:t>connects</a:t>
            </a:r>
            <a:r>
              <a:rPr lang="en-US"/>
              <a:t> with these </a:t>
            </a:r>
            <a:r>
              <a:rPr lang="en-US"/>
              <a:t>underrepresented</a:t>
            </a:r>
            <a:r>
              <a:rPr lang="en-US"/>
              <a:t> groups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0F0"/>
              </a:buClr>
              <a:buSzPts val="3200"/>
              <a:buFont typeface="Arial"/>
              <a:buNone/>
              <a:defRPr b="0" i="0" sz="3200" u="none" cap="none" strike="noStrike">
                <a:solidFill>
                  <a:srgbClr val="00B0F0"/>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0F0"/>
              </a:buClr>
              <a:buSzPts val="2800"/>
              <a:buFont typeface="Arial"/>
              <a:buChar char="–"/>
              <a:defRPr b="0" i="0" sz="2800" u="none" cap="none" strike="noStrike">
                <a:solidFill>
                  <a:srgbClr val="00B0F0"/>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B0F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0F0"/>
              </a:buClr>
              <a:buSzPts val="2800"/>
              <a:buFont typeface="Arial"/>
              <a:buChar char="–"/>
              <a:defRPr b="0" i="0" sz="2800" u="none" cap="none" strike="noStrike">
                <a:solidFill>
                  <a:srgbClr val="00B0F0"/>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7.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rotWithShape="1">
          <a:blip r:embed="rId2">
            <a:alphaModFix/>
          </a:blip>
          <a:srcRect b="0" l="0" r="0" t="0"/>
          <a:stretch/>
        </p:blipFill>
        <p:spPr>
          <a:xfrm>
            <a:off x="7772400" y="179239"/>
            <a:ext cx="1136157" cy="71163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mailto:allison.nye@hsncfl.org" TargetMode="External"/><Relationship Id="rId4" Type="http://schemas.openxmlformats.org/officeDocument/2006/relationships/hyperlink" Target="https://zoom.us/rec/share/PZH497h0UnsGYjANgs-jNWy30s2zff4potv606nIqsy9AVIZVyzByCQf2E1Qk-U.et-Kq3b63txUA9z1?startTime=1619542506000" TargetMode="External"/><Relationship Id="rId5" Type="http://schemas.openxmlformats.org/officeDocument/2006/relationships/hyperlink" Target="http://www.hmis@hsncf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hmiscfl.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hudexchange.info/resource/3824/hmis-data-dictionary/?utm_source=HUD+Exchange+Mailing+List&amp;utm_campaign=43b33aa4a5-HUD_Releases_FY_2022_HMIS_Data_Standards_5_7&amp;utm_medium=email&amp;utm_term=0_f32b935a5f-43b33aa4a5-19419977"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hudexchange.info/homelessness-assistance/lsa/" TargetMode="External"/><Relationship Id="rId4" Type="http://schemas.openxmlformats.org/officeDocument/2006/relationships/hyperlink" Target="https://www.hudexchange.info/homelessness-assistance/lsa/" TargetMode="External"/><Relationship Id="rId5" Type="http://schemas.openxmlformats.org/officeDocument/2006/relationships/hyperlink" Target="https://files.hudexchange.info/resources/documents/LSA-Commonly-Asked-Questions.pdfv" TargetMode="External"/><Relationship Id="rId6" Type="http://schemas.openxmlformats.org/officeDocument/2006/relationships/hyperlink" Target="https://docs.google.com/document/d/1X_3O2TMZuLFM3ag_WBuf1gSOvo-yl5Vfis8ZbLTW8mc/edit?usp=sharing" TargetMode="External"/><Relationship Id="rId7" Type="http://schemas.openxmlformats.org/officeDocument/2006/relationships/hyperlink" Target="https://www.hud.gov/sites/dfiles/OCHCO/documents/20-08cpd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hmiscfl.org/system-performance-over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hmiscfl.org/system-performance-over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36" name="Google Shape;36;p7"/>
          <p:cNvSpPr txBox="1"/>
          <p:nvPr>
            <p:ph idx="1" type="subTitle"/>
          </p:nvPr>
        </p:nvSpPr>
        <p:spPr>
          <a:xfrm>
            <a:off x="800100" y="388620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May 11, 2021</a:t>
            </a:r>
            <a:br>
              <a:rPr lang="en-US">
                <a:solidFill>
                  <a:schemeClr val="dk1"/>
                </a:solidFill>
              </a:rPr>
            </a:b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Whitney Wiggins, Committee Chair</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PIT TOTALS- Sheltered Only</a:t>
            </a:r>
            <a:endParaRPr/>
          </a:p>
        </p:txBody>
      </p:sp>
      <p:pic>
        <p:nvPicPr>
          <p:cNvPr id="94" name="Google Shape;94;p16" title="Points scored"/>
          <p:cNvPicPr preferRelativeResize="0"/>
          <p:nvPr/>
        </p:nvPicPr>
        <p:blipFill>
          <a:blip r:embed="rId3">
            <a:alphaModFix/>
          </a:blip>
          <a:stretch>
            <a:fillRect/>
          </a:stretch>
        </p:blipFill>
        <p:spPr>
          <a:xfrm>
            <a:off x="139000" y="1288775"/>
            <a:ext cx="4790199" cy="3141901"/>
          </a:xfrm>
          <a:prstGeom prst="rect">
            <a:avLst/>
          </a:prstGeom>
          <a:noFill/>
          <a:ln cap="flat" cmpd="sng" w="9525">
            <a:solidFill>
              <a:schemeClr val="dk2"/>
            </a:solidFill>
            <a:prstDash val="solid"/>
            <a:round/>
            <a:headEnd len="sm" w="sm" type="none"/>
            <a:tailEnd len="sm" w="sm" type="none"/>
          </a:ln>
        </p:spPr>
      </p:pic>
      <p:pic>
        <p:nvPicPr>
          <p:cNvPr id="95" name="Google Shape;95;p16" title="Points scored"/>
          <p:cNvPicPr preferRelativeResize="0"/>
          <p:nvPr/>
        </p:nvPicPr>
        <p:blipFill>
          <a:blip r:embed="rId4">
            <a:alphaModFix/>
          </a:blip>
          <a:stretch>
            <a:fillRect/>
          </a:stretch>
        </p:blipFill>
        <p:spPr>
          <a:xfrm>
            <a:off x="4179075" y="3522749"/>
            <a:ext cx="4892076" cy="30249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PIT SUBPOPULATIONS</a:t>
            </a:r>
            <a:endParaRPr/>
          </a:p>
        </p:txBody>
      </p:sp>
      <p:sp>
        <p:nvSpPr>
          <p:cNvPr id="101" name="Google Shape;101;p17"/>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lnSpc>
                <a:spcPct val="200000"/>
              </a:lnSpc>
              <a:spcBef>
                <a:spcPts val="360"/>
              </a:spcBef>
              <a:spcAft>
                <a:spcPts val="0"/>
              </a:spcAft>
              <a:buSzPts val="1800"/>
              <a:buChar char="●"/>
            </a:pPr>
            <a:r>
              <a:rPr lang="en-US"/>
              <a:t>Veterans: </a:t>
            </a:r>
            <a:r>
              <a:rPr b="1" lang="en-US"/>
              <a:t>177 (+36)*</a:t>
            </a:r>
            <a:endParaRPr b="1"/>
          </a:p>
          <a:p>
            <a:pPr indent="-342900" lvl="0" marL="457200" rtl="0" algn="l">
              <a:lnSpc>
                <a:spcPct val="200000"/>
              </a:lnSpc>
              <a:spcBef>
                <a:spcPts val="0"/>
              </a:spcBef>
              <a:spcAft>
                <a:spcPts val="0"/>
              </a:spcAft>
              <a:buSzPts val="1800"/>
              <a:buChar char="●"/>
            </a:pPr>
            <a:r>
              <a:rPr lang="en-US"/>
              <a:t>Unaccompanied Youth:</a:t>
            </a:r>
            <a:r>
              <a:rPr b="1" lang="en-US"/>
              <a:t> 65 (-9)</a:t>
            </a:r>
            <a:endParaRPr b="1"/>
          </a:p>
          <a:p>
            <a:pPr indent="-342900" lvl="0" marL="457200" rtl="0" algn="l">
              <a:lnSpc>
                <a:spcPct val="200000"/>
              </a:lnSpc>
              <a:spcBef>
                <a:spcPts val="0"/>
              </a:spcBef>
              <a:spcAft>
                <a:spcPts val="0"/>
              </a:spcAft>
              <a:buSzPts val="1800"/>
              <a:buChar char="●"/>
            </a:pPr>
            <a:r>
              <a:rPr lang="en-US"/>
              <a:t>Parenting Youth: </a:t>
            </a:r>
            <a:r>
              <a:rPr b="1" lang="en-US"/>
              <a:t>19 (-3)</a:t>
            </a:r>
            <a:endParaRPr b="1"/>
          </a:p>
          <a:p>
            <a:pPr indent="-342900" lvl="0" marL="457200" rtl="0" algn="l">
              <a:lnSpc>
                <a:spcPct val="200000"/>
              </a:lnSpc>
              <a:spcBef>
                <a:spcPts val="0"/>
              </a:spcBef>
              <a:spcAft>
                <a:spcPts val="0"/>
              </a:spcAft>
              <a:buSzPts val="1800"/>
              <a:buChar char="●"/>
            </a:pPr>
            <a:r>
              <a:rPr lang="en-US"/>
              <a:t>Adults with Serious Mental Illness: </a:t>
            </a:r>
            <a:r>
              <a:rPr b="1" lang="en-US"/>
              <a:t>130 (+88)*</a:t>
            </a:r>
            <a:endParaRPr b="1"/>
          </a:p>
          <a:p>
            <a:pPr indent="-342900" lvl="0" marL="457200" rtl="0" algn="l">
              <a:lnSpc>
                <a:spcPct val="200000"/>
              </a:lnSpc>
              <a:spcBef>
                <a:spcPts val="0"/>
              </a:spcBef>
              <a:spcAft>
                <a:spcPts val="0"/>
              </a:spcAft>
              <a:buSzPts val="1800"/>
              <a:buChar char="●"/>
            </a:pPr>
            <a:r>
              <a:rPr lang="en-US"/>
              <a:t>Adults with Substance Use Disorders: </a:t>
            </a:r>
            <a:r>
              <a:rPr b="1" lang="en-US"/>
              <a:t>136 (-48)</a:t>
            </a:r>
            <a:endParaRPr b="1"/>
          </a:p>
          <a:p>
            <a:pPr indent="-342900" lvl="0" marL="457200" rtl="0" algn="l">
              <a:lnSpc>
                <a:spcPct val="200000"/>
              </a:lnSpc>
              <a:spcBef>
                <a:spcPts val="0"/>
              </a:spcBef>
              <a:spcAft>
                <a:spcPts val="0"/>
              </a:spcAft>
              <a:buSzPts val="1800"/>
              <a:buChar char="●"/>
            </a:pPr>
            <a:r>
              <a:rPr lang="en-US"/>
              <a:t>Adults Living with HIV/AIDS: </a:t>
            </a:r>
            <a:r>
              <a:rPr b="1" lang="en-US"/>
              <a:t>71 (-75)*</a:t>
            </a:r>
            <a:endParaRPr b="1"/>
          </a:p>
          <a:p>
            <a:pPr indent="-342900" lvl="0" marL="457200" rtl="0" algn="l">
              <a:lnSpc>
                <a:spcPct val="200000"/>
              </a:lnSpc>
              <a:spcBef>
                <a:spcPts val="0"/>
              </a:spcBef>
              <a:spcAft>
                <a:spcPts val="0"/>
              </a:spcAft>
              <a:buSzPts val="1800"/>
              <a:buChar char="●"/>
            </a:pPr>
            <a:r>
              <a:rPr lang="en-US"/>
              <a:t>Survivors of Domestic Violence: </a:t>
            </a:r>
            <a:r>
              <a:rPr b="1" lang="en-US"/>
              <a:t>180 (-49)*</a:t>
            </a:r>
            <a:endParaRPr b="1"/>
          </a:p>
          <a:p>
            <a:pPr indent="0" lvl="0" marL="45720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pic>
        <p:nvPicPr>
          <p:cNvPr id="102" name="Google Shape;102;p17"/>
          <p:cNvPicPr preferRelativeResize="0"/>
          <p:nvPr/>
        </p:nvPicPr>
        <p:blipFill>
          <a:blip r:embed="rId3">
            <a:alphaModFix/>
          </a:blip>
          <a:stretch>
            <a:fillRect/>
          </a:stretch>
        </p:blipFill>
        <p:spPr>
          <a:xfrm>
            <a:off x="6157225" y="1996400"/>
            <a:ext cx="2148250" cy="3163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PIT &amp; HIC</a:t>
            </a:r>
            <a:endParaRPr/>
          </a:p>
        </p:txBody>
      </p:sp>
      <p:sp>
        <p:nvSpPr>
          <p:cNvPr id="108" name="Google Shape;108;p18"/>
          <p:cNvSpPr txBox="1"/>
          <p:nvPr>
            <p:ph idx="1" type="body"/>
          </p:nvPr>
        </p:nvSpPr>
        <p:spPr>
          <a:xfrm>
            <a:off x="457213" y="1313900"/>
            <a:ext cx="8229600" cy="520500"/>
          </a:xfrm>
          <a:prstGeom prst="rect">
            <a:avLst/>
          </a:prstGeom>
        </p:spPr>
        <p:txBody>
          <a:bodyPr anchorCtr="0" anchor="t" bIns="45700" lIns="91425" spcFirstLastPara="1" rIns="91425" wrap="square" tIns="45700">
            <a:noAutofit/>
          </a:bodyPr>
          <a:lstStyle/>
          <a:p>
            <a:pPr indent="-330200" lvl="0" marL="457200" rtl="0" algn="l">
              <a:spcBef>
                <a:spcPts val="360"/>
              </a:spcBef>
              <a:spcAft>
                <a:spcPts val="0"/>
              </a:spcAft>
              <a:buSzPts val="1600"/>
              <a:buChar char="●"/>
            </a:pPr>
            <a:r>
              <a:rPr lang="en-US" sz="1600"/>
              <a:t>Non-congregate shelters and ESG-CV RRH make up majority of capacity growth</a:t>
            </a:r>
            <a:endParaRPr sz="1600"/>
          </a:p>
        </p:txBody>
      </p:sp>
      <p:pic>
        <p:nvPicPr>
          <p:cNvPr id="109" name="Google Shape;109;p18"/>
          <p:cNvPicPr preferRelativeResize="0"/>
          <p:nvPr/>
        </p:nvPicPr>
        <p:blipFill>
          <a:blip r:embed="rId3">
            <a:alphaModFix/>
          </a:blip>
          <a:stretch>
            <a:fillRect/>
          </a:stretch>
        </p:blipFill>
        <p:spPr>
          <a:xfrm>
            <a:off x="889350" y="1834400"/>
            <a:ext cx="7532774" cy="49501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PIT &amp; HIC</a:t>
            </a:r>
            <a:endParaRPr/>
          </a:p>
        </p:txBody>
      </p:sp>
      <p:sp>
        <p:nvSpPr>
          <p:cNvPr id="115" name="Google Shape;115;p19"/>
          <p:cNvSpPr txBox="1"/>
          <p:nvPr>
            <p:ph idx="1" type="body"/>
          </p:nvPr>
        </p:nvSpPr>
        <p:spPr>
          <a:xfrm>
            <a:off x="457225" y="1313900"/>
            <a:ext cx="8446200" cy="520500"/>
          </a:xfrm>
          <a:prstGeom prst="rect">
            <a:avLst/>
          </a:prstGeom>
        </p:spPr>
        <p:txBody>
          <a:bodyPr anchorCtr="0" anchor="t" bIns="45700" lIns="91425" spcFirstLastPara="1" rIns="91425" wrap="square" tIns="45700">
            <a:noAutofit/>
          </a:bodyPr>
          <a:lstStyle/>
          <a:p>
            <a:pPr indent="-330200" lvl="0" marL="457200" rtl="0" algn="l">
              <a:spcBef>
                <a:spcPts val="360"/>
              </a:spcBef>
              <a:spcAft>
                <a:spcPts val="0"/>
              </a:spcAft>
              <a:buSzPts val="1600"/>
              <a:buChar char="●"/>
            </a:pPr>
            <a:r>
              <a:rPr lang="en-US" sz="1600"/>
              <a:t>Overall utilization is at 84% (note RRH is always 100% due to collection methodology)</a:t>
            </a:r>
            <a:endParaRPr sz="1600"/>
          </a:p>
        </p:txBody>
      </p:sp>
      <p:pic>
        <p:nvPicPr>
          <p:cNvPr id="116" name="Google Shape;116;p19"/>
          <p:cNvPicPr preferRelativeResize="0"/>
          <p:nvPr/>
        </p:nvPicPr>
        <p:blipFill>
          <a:blip r:embed="rId3">
            <a:alphaModFix/>
          </a:blip>
          <a:stretch>
            <a:fillRect/>
          </a:stretch>
        </p:blipFill>
        <p:spPr>
          <a:xfrm>
            <a:off x="986088" y="1761200"/>
            <a:ext cx="7171826" cy="49388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2700">
                <a:solidFill>
                  <a:srgbClr val="002060"/>
                </a:solidFill>
                <a:latin typeface="Cabin"/>
                <a:ea typeface="Cabin"/>
                <a:cs typeface="Cabin"/>
                <a:sym typeface="Cabin"/>
              </a:rPr>
              <a:t>PIT &amp; HIC: RECOMMENDATION TO SUBMIT</a:t>
            </a:r>
            <a:endParaRPr sz="500"/>
          </a:p>
        </p:txBody>
      </p:sp>
      <p:sp>
        <p:nvSpPr>
          <p:cNvPr id="122" name="Google Shape;122;p20"/>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228600" lvl="0" marL="457200" rtl="0" algn="ctr">
              <a:spcBef>
                <a:spcPts val="640"/>
              </a:spcBef>
              <a:spcAft>
                <a:spcPts val="0"/>
              </a:spcAft>
              <a:buClr>
                <a:srgbClr val="002060"/>
              </a:buClr>
              <a:buSzPts val="1600"/>
              <a:buNone/>
            </a:pPr>
            <a:r>
              <a:rPr lang="en-US" sz="1600">
                <a:solidFill>
                  <a:srgbClr val="002060"/>
                </a:solidFill>
              </a:rPr>
              <a:t>Motion to send our current PIT and HIC reports to CFCH </a:t>
            </a:r>
            <a:r>
              <a:rPr lang="en-US" sz="1600">
                <a:solidFill>
                  <a:srgbClr val="002060"/>
                </a:solidFill>
              </a:rPr>
              <a:t>Managing</a:t>
            </a:r>
            <a:r>
              <a:rPr lang="en-US" sz="1600">
                <a:solidFill>
                  <a:srgbClr val="002060"/>
                </a:solidFill>
              </a:rPr>
              <a:t> Board for Final Approval</a:t>
            </a:r>
            <a:endParaRPr sz="160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128" name="Google Shape;128;p21"/>
          <p:cNvSpPr txBox="1"/>
          <p:nvPr>
            <p:ph idx="1" type="body"/>
          </p:nvPr>
        </p:nvSpPr>
        <p:spPr>
          <a:xfrm>
            <a:off x="759900" y="957300"/>
            <a:ext cx="7926900" cy="3371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2000"/>
              <a:t>Upcoming CoC-Wide Refresher Sessions (May/June)</a:t>
            </a:r>
            <a:endParaRPr b="1" sz="2000"/>
          </a:p>
          <a:p>
            <a:pPr indent="0" lvl="0" marL="0" rtl="0" algn="l">
              <a:lnSpc>
                <a:spcPct val="115000"/>
              </a:lnSpc>
              <a:spcBef>
                <a:spcPts val="640"/>
              </a:spcBef>
              <a:spcAft>
                <a:spcPts val="0"/>
              </a:spcAft>
              <a:buNone/>
            </a:pPr>
            <a:r>
              <a:rPr i="1" lang="en-US" sz="1500"/>
              <a:t>*Invites will be extended to all applicable partners*</a:t>
            </a:r>
            <a:endParaRPr b="1" sz="1800">
              <a:solidFill>
                <a:srgbClr val="FF0000"/>
              </a:solidFill>
            </a:endParaRPr>
          </a:p>
          <a:p>
            <a:pPr indent="0" lvl="0" marL="0" rtl="0" algn="l">
              <a:lnSpc>
                <a:spcPct val="115000"/>
              </a:lnSpc>
              <a:spcBef>
                <a:spcPts val="640"/>
              </a:spcBef>
              <a:spcAft>
                <a:spcPts val="0"/>
              </a:spcAft>
              <a:buNone/>
            </a:pPr>
            <a:r>
              <a:rPr b="1" lang="en-US" sz="1800">
                <a:solidFill>
                  <a:srgbClr val="FF0000"/>
                </a:solidFill>
              </a:rPr>
              <a:t>HMIS 102: RRH (for CMs)</a:t>
            </a:r>
            <a:endParaRPr b="1" sz="1800">
              <a:solidFill>
                <a:srgbClr val="FF0000"/>
              </a:solidFill>
            </a:endParaRPr>
          </a:p>
          <a:p>
            <a:pPr indent="-336550" lvl="0" marL="457200" rtl="0" algn="l">
              <a:lnSpc>
                <a:spcPct val="115000"/>
              </a:lnSpc>
              <a:spcBef>
                <a:spcPts val="640"/>
              </a:spcBef>
              <a:spcAft>
                <a:spcPts val="0"/>
              </a:spcAft>
              <a:buSzPts val="1700"/>
              <a:buChar char="-"/>
            </a:pPr>
            <a:r>
              <a:rPr b="1" lang="en-US" sz="1700"/>
              <a:t>Scheduled per agency </a:t>
            </a:r>
            <a:endParaRPr b="1" sz="1700"/>
          </a:p>
          <a:p>
            <a:pPr indent="-336550" lvl="0" marL="457200" rtl="0" algn="l">
              <a:lnSpc>
                <a:spcPct val="115000"/>
              </a:lnSpc>
              <a:spcBef>
                <a:spcPts val="0"/>
              </a:spcBef>
              <a:spcAft>
                <a:spcPts val="0"/>
              </a:spcAft>
              <a:buSzPts val="1700"/>
              <a:buChar char="-"/>
            </a:pPr>
            <a:r>
              <a:rPr b="1" lang="en-US" sz="1700"/>
              <a:t>Required for all RRH CMs</a:t>
            </a:r>
            <a:endParaRPr b="1" sz="1700"/>
          </a:p>
          <a:p>
            <a:pPr indent="-323850" lvl="1" marL="914400" rtl="0" algn="l">
              <a:lnSpc>
                <a:spcPct val="115000"/>
              </a:lnSpc>
              <a:spcBef>
                <a:spcPts val="0"/>
              </a:spcBef>
              <a:spcAft>
                <a:spcPts val="0"/>
              </a:spcAft>
              <a:buSzPts val="1500"/>
              <a:buChar char="-"/>
            </a:pPr>
            <a:r>
              <a:rPr i="1" lang="en-US" sz="1500"/>
              <a:t>will address key areas that are contributing to poor data quality and measurement outcomes</a:t>
            </a:r>
            <a:endParaRPr i="1" sz="1500"/>
          </a:p>
          <a:p>
            <a:pPr indent="0" lvl="0" marL="0" rtl="0" algn="l">
              <a:lnSpc>
                <a:spcPct val="115000"/>
              </a:lnSpc>
              <a:spcBef>
                <a:spcPts val="640"/>
              </a:spcBef>
              <a:spcAft>
                <a:spcPts val="0"/>
              </a:spcAft>
              <a:buNone/>
            </a:pPr>
            <a:r>
              <a:rPr b="1" lang="en-US" sz="1600">
                <a:solidFill>
                  <a:schemeClr val="dk1"/>
                </a:solidFill>
              </a:rPr>
              <a:t>Routine monthly sessions:</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Tuesday: HMIS 101 New User Training</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Wednesday: HMIS 101/102 Refreshers</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Thursday: HMIS 101/102/103 Reports Training</a:t>
            </a:r>
            <a:endParaRPr sz="1900">
              <a:solidFill>
                <a:schemeClr val="dk1"/>
              </a:solidFill>
            </a:endParaRPr>
          </a:p>
          <a:p>
            <a:pPr indent="0" lvl="0" marL="0" rtl="0" algn="l">
              <a:lnSpc>
                <a:spcPct val="115000"/>
              </a:lnSpc>
              <a:spcBef>
                <a:spcPts val="640"/>
              </a:spcBef>
              <a:spcAft>
                <a:spcPts val="0"/>
              </a:spcAft>
              <a:buNone/>
            </a:pPr>
            <a:r>
              <a:rPr i="1" lang="en-US">
                <a:solidFill>
                  <a:schemeClr val="dk1"/>
                </a:solidFill>
              </a:rPr>
              <a:t>* Additional training sessions may be requested as needed.</a:t>
            </a:r>
            <a:endParaRPr i="1" sz="1600">
              <a:solidFill>
                <a:schemeClr val="dk1"/>
              </a:solidFill>
            </a:endParaRPr>
          </a:p>
          <a:p>
            <a:pPr indent="0" lvl="0" marL="0" rtl="0" algn="l">
              <a:lnSpc>
                <a:spcPct val="115000"/>
              </a:lnSpc>
              <a:spcBef>
                <a:spcPts val="640"/>
              </a:spcBef>
              <a:spcAft>
                <a:spcPts val="0"/>
              </a:spcAft>
              <a:buNone/>
            </a:pPr>
            <a:r>
              <a:t/>
            </a:r>
            <a:endParaRPr i="1" sz="300">
              <a:solidFill>
                <a:schemeClr val="dk1"/>
              </a:solidFill>
            </a:endParaRPr>
          </a:p>
          <a:p>
            <a:pPr indent="0" lvl="0" marL="0" rtl="0" algn="l">
              <a:lnSpc>
                <a:spcPct val="115000"/>
              </a:lnSpc>
              <a:spcBef>
                <a:spcPts val="640"/>
              </a:spcBef>
              <a:spcAft>
                <a:spcPts val="0"/>
              </a:spcAft>
              <a:buNone/>
            </a:pPr>
            <a:r>
              <a:rPr lang="en-US" u="sng">
                <a:solidFill>
                  <a:schemeClr val="hlink"/>
                </a:solidFill>
                <a:hlinkClick r:id="rId3"/>
              </a:rPr>
              <a:t>Join</a:t>
            </a:r>
            <a:r>
              <a:rPr lang="en-US">
                <a:solidFill>
                  <a:schemeClr val="dk1"/>
                </a:solidFill>
              </a:rPr>
              <a:t> us for our office hours M/W from 1p - 2p for additional one-on-one HMIS support.</a:t>
            </a:r>
            <a:endParaRPr>
              <a:solidFill>
                <a:schemeClr val="dk1"/>
              </a:solidFill>
            </a:endParaRPr>
          </a:p>
          <a:p>
            <a:pPr indent="0" lvl="0" marL="0" rtl="0" algn="l">
              <a:lnSpc>
                <a:spcPct val="115000"/>
              </a:lnSpc>
              <a:spcBef>
                <a:spcPts val="640"/>
              </a:spcBef>
              <a:spcAft>
                <a:spcPts val="0"/>
              </a:spcAft>
              <a:buNone/>
            </a:pPr>
            <a:r>
              <a:t/>
            </a:r>
            <a:endParaRPr b="1" sz="300">
              <a:solidFill>
                <a:srgbClr val="FF0000"/>
              </a:solidFill>
            </a:endParaRPr>
          </a:p>
          <a:p>
            <a:pPr indent="0" lvl="0" marL="0" rtl="0" algn="l">
              <a:lnSpc>
                <a:spcPct val="115000"/>
              </a:lnSpc>
              <a:spcBef>
                <a:spcPts val="640"/>
              </a:spcBef>
              <a:spcAft>
                <a:spcPts val="0"/>
              </a:spcAft>
              <a:buNone/>
            </a:pPr>
            <a:r>
              <a:rPr b="1" lang="en-US">
                <a:solidFill>
                  <a:srgbClr val="FF0000"/>
                </a:solidFill>
              </a:rPr>
              <a:t>Reminder:</a:t>
            </a:r>
            <a:r>
              <a:rPr b="1" lang="en-US">
                <a:solidFill>
                  <a:schemeClr val="dk1"/>
                </a:solidFill>
              </a:rPr>
              <a:t> </a:t>
            </a:r>
            <a:endParaRPr b="1">
              <a:solidFill>
                <a:schemeClr val="dk1"/>
              </a:solidFill>
            </a:endParaRPr>
          </a:p>
          <a:p>
            <a:pPr indent="0" lvl="0" marL="0" rtl="0" algn="l">
              <a:lnSpc>
                <a:spcPct val="115000"/>
              </a:lnSpc>
              <a:spcBef>
                <a:spcPts val="640"/>
              </a:spcBef>
              <a:spcAft>
                <a:spcPts val="0"/>
              </a:spcAft>
              <a:buNone/>
            </a:pPr>
            <a:r>
              <a:rPr i="1" lang="en-US">
                <a:solidFill>
                  <a:schemeClr val="dk1"/>
                </a:solidFill>
              </a:rPr>
              <a:t>All </a:t>
            </a:r>
            <a:r>
              <a:rPr b="1" i="1" lang="en-US">
                <a:solidFill>
                  <a:schemeClr val="dk1"/>
                </a:solidFill>
              </a:rPr>
              <a:t>new user</a:t>
            </a:r>
            <a:r>
              <a:rPr i="1" lang="en-US">
                <a:solidFill>
                  <a:schemeClr val="dk1"/>
                </a:solidFill>
              </a:rPr>
              <a:t> training requests must come through the Agency Liaison.</a:t>
            </a:r>
            <a:endParaRPr sz="1500"/>
          </a:p>
          <a:p>
            <a:pPr indent="0" lvl="0" marL="0" rtl="0" algn="l">
              <a:lnSpc>
                <a:spcPct val="115000"/>
              </a:lnSpc>
              <a:spcBef>
                <a:spcPts val="640"/>
              </a:spcBef>
              <a:spcAft>
                <a:spcPts val="0"/>
              </a:spcAft>
              <a:buNone/>
            </a:pPr>
            <a:r>
              <a:t/>
            </a:r>
            <a:endParaRPr i="1"/>
          </a:p>
        </p:txBody>
      </p:sp>
      <p:pic>
        <p:nvPicPr>
          <p:cNvPr id="129" name="Google Shape;129;p21">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Newsletter</a:t>
            </a:r>
            <a:endParaRPr b="1" sz="3600"/>
          </a:p>
        </p:txBody>
      </p:sp>
      <p:sp>
        <p:nvSpPr>
          <p:cNvPr id="135" name="Google Shape;135;p22"/>
          <p:cNvSpPr txBox="1"/>
          <p:nvPr>
            <p:ph idx="1" type="body"/>
          </p:nvPr>
        </p:nvSpPr>
        <p:spPr>
          <a:xfrm>
            <a:off x="457200" y="1109700"/>
            <a:ext cx="3983700" cy="5595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ctr">
              <a:lnSpc>
                <a:spcPct val="115000"/>
              </a:lnSpc>
              <a:spcBef>
                <a:spcPts val="640"/>
              </a:spcBef>
              <a:spcAft>
                <a:spcPts val="0"/>
              </a:spcAft>
              <a:buNone/>
            </a:pPr>
            <a:r>
              <a:rPr b="1" lang="en-US" sz="1800"/>
              <a:t>This issue’s theme is all about </a:t>
            </a:r>
            <a:r>
              <a:rPr b="1" lang="en-US" sz="1800">
                <a:solidFill>
                  <a:srgbClr val="E36C09"/>
                </a:solidFill>
              </a:rPr>
              <a:t>Street Outreach</a:t>
            </a:r>
            <a:endParaRPr b="1" sz="1800">
              <a:solidFill>
                <a:srgbClr val="E36C09"/>
              </a:solidFill>
            </a:endParaRPr>
          </a:p>
          <a:p>
            <a:pPr indent="0" lvl="0" marL="0" rtl="0" algn="ctr">
              <a:lnSpc>
                <a:spcPct val="115000"/>
              </a:lnSpc>
              <a:spcBef>
                <a:spcPts val="640"/>
              </a:spcBef>
              <a:spcAft>
                <a:spcPts val="0"/>
              </a:spcAft>
              <a:buNone/>
            </a:pPr>
            <a:r>
              <a:t/>
            </a:r>
            <a:endParaRPr b="1" sz="1800">
              <a:solidFill>
                <a:srgbClr val="E36C09"/>
              </a:solidFill>
            </a:endParaRPr>
          </a:p>
          <a:p>
            <a:pPr indent="0" lvl="0" marL="0" rtl="0" algn="l">
              <a:lnSpc>
                <a:spcPct val="115000"/>
              </a:lnSpc>
              <a:spcBef>
                <a:spcPts val="640"/>
              </a:spcBef>
              <a:spcAft>
                <a:spcPts val="0"/>
              </a:spcAft>
              <a:buNone/>
            </a:pPr>
            <a:r>
              <a:rPr b="1" lang="en-US"/>
              <a:t>Highlights/Updates for FY20-21</a:t>
            </a:r>
            <a:endParaRPr b="1"/>
          </a:p>
          <a:p>
            <a:pPr indent="0" lvl="0" marL="0" rtl="0" algn="l">
              <a:lnSpc>
                <a:spcPct val="115000"/>
              </a:lnSpc>
              <a:spcBef>
                <a:spcPts val="640"/>
              </a:spcBef>
              <a:spcAft>
                <a:spcPts val="0"/>
              </a:spcAft>
              <a:buNone/>
            </a:pPr>
            <a:r>
              <a:rPr b="1" lang="en-US"/>
              <a:t>HMIS Privacy &amp; Security</a:t>
            </a:r>
            <a:endParaRPr b="1"/>
          </a:p>
          <a:p>
            <a:pPr indent="0" lvl="0" marL="0" rtl="0" algn="l">
              <a:lnSpc>
                <a:spcPct val="115000"/>
              </a:lnSpc>
              <a:spcBef>
                <a:spcPts val="640"/>
              </a:spcBef>
              <a:spcAft>
                <a:spcPts val="0"/>
              </a:spcAft>
              <a:buNone/>
            </a:pPr>
            <a:r>
              <a:rPr b="1" lang="en-US">
                <a:solidFill>
                  <a:schemeClr val="dk1"/>
                </a:solidFill>
              </a:rPr>
              <a:t>Data Quality Corner</a:t>
            </a:r>
            <a:endParaRPr b="1">
              <a:solidFill>
                <a:schemeClr val="dk1"/>
              </a:solidFill>
            </a:endParaRPr>
          </a:p>
          <a:p>
            <a:pPr indent="0" lvl="0" marL="0" rtl="0" algn="l">
              <a:lnSpc>
                <a:spcPct val="115000"/>
              </a:lnSpc>
              <a:spcBef>
                <a:spcPts val="640"/>
              </a:spcBef>
              <a:spcAft>
                <a:spcPts val="0"/>
              </a:spcAft>
              <a:buNone/>
            </a:pPr>
            <a:r>
              <a:rPr b="1" lang="en-US"/>
              <a:t>HMIS Snapshots</a:t>
            </a:r>
            <a:endParaRPr b="1"/>
          </a:p>
          <a:p>
            <a:pPr indent="0" lvl="0" marL="0" rtl="0" algn="l">
              <a:lnSpc>
                <a:spcPct val="115000"/>
              </a:lnSpc>
              <a:spcBef>
                <a:spcPts val="640"/>
              </a:spcBef>
              <a:spcAft>
                <a:spcPts val="0"/>
              </a:spcAft>
              <a:buNone/>
            </a:pPr>
            <a:r>
              <a:rPr b="1" lang="en-US"/>
              <a:t>Coordination Entry Close Up</a:t>
            </a:r>
            <a:endParaRPr b="1"/>
          </a:p>
          <a:p>
            <a:pPr indent="0" lvl="0" marL="0" rtl="0" algn="l">
              <a:lnSpc>
                <a:spcPct val="115000"/>
              </a:lnSpc>
              <a:spcBef>
                <a:spcPts val="640"/>
              </a:spcBef>
              <a:spcAft>
                <a:spcPts val="0"/>
              </a:spcAft>
              <a:buNone/>
            </a:pPr>
            <a:r>
              <a:rPr b="1" lang="en-US"/>
              <a:t>Comedy Corner</a:t>
            </a:r>
            <a:endParaRPr b="1"/>
          </a:p>
          <a:p>
            <a:pPr indent="0" lvl="0" marL="0" rtl="0" algn="l">
              <a:lnSpc>
                <a:spcPct val="115000"/>
              </a:lnSpc>
              <a:spcBef>
                <a:spcPts val="640"/>
              </a:spcBef>
              <a:spcAft>
                <a:spcPts val="0"/>
              </a:spcAft>
              <a:buNone/>
            </a:pPr>
            <a:r>
              <a:rPr b="1" lang="en-US"/>
              <a:t>Acknowledgements</a:t>
            </a:r>
            <a:endParaRPr b="1"/>
          </a:p>
          <a:p>
            <a:pPr indent="0" lvl="0" marL="0" rtl="0" algn="l">
              <a:lnSpc>
                <a:spcPct val="115000"/>
              </a:lnSpc>
              <a:spcBef>
                <a:spcPts val="640"/>
              </a:spcBef>
              <a:spcAft>
                <a:spcPts val="0"/>
              </a:spcAft>
              <a:buNone/>
            </a:pPr>
            <a:r>
              <a:rPr b="1" lang="en-US"/>
              <a:t>_______________________________</a:t>
            </a:r>
            <a:endParaRPr b="1"/>
          </a:p>
          <a:p>
            <a:pPr indent="-342900" lvl="0" marL="457200" rtl="0" algn="l">
              <a:lnSpc>
                <a:spcPct val="115000"/>
              </a:lnSpc>
              <a:spcBef>
                <a:spcPts val="640"/>
              </a:spcBef>
              <a:spcAft>
                <a:spcPts val="0"/>
              </a:spcAft>
              <a:buSzPts val="1800"/>
              <a:buChar char="-"/>
            </a:pPr>
            <a:r>
              <a:rPr lang="en-US"/>
              <a:t>A new issue will be released every other month.</a:t>
            </a:r>
            <a:endParaRPr/>
          </a:p>
          <a:p>
            <a:pPr indent="-342900" lvl="0" marL="457200" rtl="0" algn="l">
              <a:lnSpc>
                <a:spcPct val="115000"/>
              </a:lnSpc>
              <a:spcBef>
                <a:spcPts val="0"/>
              </a:spcBef>
              <a:spcAft>
                <a:spcPts val="0"/>
              </a:spcAft>
              <a:buSzPts val="1800"/>
              <a:buChar char="-"/>
            </a:pPr>
            <a:r>
              <a:rPr lang="en-US"/>
              <a:t>Each issue will have a data quality theme.</a:t>
            </a:r>
            <a:endParaRPr/>
          </a:p>
          <a:p>
            <a:pPr indent="0" lvl="0" marL="457200" rtl="0" algn="l">
              <a:lnSpc>
                <a:spcPct val="115000"/>
              </a:lnSpc>
              <a:spcBef>
                <a:spcPts val="640"/>
              </a:spcBef>
              <a:spcAft>
                <a:spcPts val="0"/>
              </a:spcAft>
              <a:buNone/>
            </a:pPr>
            <a:r>
              <a:t/>
            </a:r>
            <a:endParaRPr b="1" sz="1000"/>
          </a:p>
          <a:p>
            <a:pPr indent="0" lvl="0" marL="0" rtl="0" algn="l">
              <a:lnSpc>
                <a:spcPct val="115000"/>
              </a:lnSpc>
              <a:spcBef>
                <a:spcPts val="640"/>
              </a:spcBef>
              <a:spcAft>
                <a:spcPts val="0"/>
              </a:spcAft>
              <a:buNone/>
            </a:pPr>
            <a:r>
              <a:rPr b="1" i="1" lang="en-US"/>
              <a:t>Ideas? Submit to us via hmis@hsncfl.org</a:t>
            </a:r>
            <a:endParaRPr b="1" i="1"/>
          </a:p>
          <a:p>
            <a:pPr indent="0" lvl="0" marL="0" rtl="0" algn="l">
              <a:lnSpc>
                <a:spcPct val="115000"/>
              </a:lnSpc>
              <a:spcBef>
                <a:spcPts val="640"/>
              </a:spcBef>
              <a:spcAft>
                <a:spcPts val="0"/>
              </a:spcAft>
              <a:buNone/>
            </a:pPr>
            <a:r>
              <a:t/>
            </a:r>
            <a:endParaRPr b="1" sz="2000"/>
          </a:p>
          <a:p>
            <a:pPr indent="0" lvl="0" marL="0" rtl="0" algn="l">
              <a:lnSpc>
                <a:spcPct val="115000"/>
              </a:lnSpc>
              <a:spcBef>
                <a:spcPts val="640"/>
              </a:spcBef>
              <a:spcAft>
                <a:spcPts val="0"/>
              </a:spcAft>
              <a:buNone/>
            </a:pPr>
            <a:r>
              <a:t/>
            </a:r>
            <a:endParaRPr b="1" sz="2000"/>
          </a:p>
        </p:txBody>
      </p:sp>
      <p:pic>
        <p:nvPicPr>
          <p:cNvPr id="136" name="Google Shape;136;p22"/>
          <p:cNvPicPr preferRelativeResize="0"/>
          <p:nvPr/>
        </p:nvPicPr>
        <p:blipFill>
          <a:blip r:embed="rId3">
            <a:alphaModFix/>
          </a:blip>
          <a:stretch>
            <a:fillRect/>
          </a:stretch>
        </p:blipFill>
        <p:spPr>
          <a:xfrm>
            <a:off x="4572000" y="1109700"/>
            <a:ext cx="3988064" cy="5595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400">
                <a:solidFill>
                  <a:srgbClr val="002060"/>
                </a:solidFill>
              </a:rPr>
              <a:t>HMIS DQ Monitors &amp; Scorecards</a:t>
            </a:r>
            <a:endParaRPr b="1" sz="2200"/>
          </a:p>
        </p:txBody>
      </p:sp>
      <p:sp>
        <p:nvSpPr>
          <p:cNvPr id="142" name="Google Shape;142;p23"/>
          <p:cNvSpPr txBox="1"/>
          <p:nvPr>
            <p:ph idx="1" type="body"/>
          </p:nvPr>
        </p:nvSpPr>
        <p:spPr>
          <a:xfrm>
            <a:off x="228600" y="1246200"/>
            <a:ext cx="4700700" cy="5318100"/>
          </a:xfrm>
          <a:prstGeom prst="rect">
            <a:avLst/>
          </a:prstGeom>
          <a:noFill/>
          <a:ln>
            <a:noFill/>
          </a:ln>
        </p:spPr>
        <p:txBody>
          <a:bodyPr anchorCtr="0" anchor="t" bIns="45700" lIns="91425" spcFirstLastPara="1" rIns="91425" wrap="square" tIns="45700">
            <a:noAutofit/>
          </a:bodyPr>
          <a:lstStyle/>
          <a:p>
            <a:pPr indent="0" lvl="0" marL="742950" rtl="0" algn="l">
              <a:lnSpc>
                <a:spcPct val="115000"/>
              </a:lnSpc>
              <a:spcBef>
                <a:spcPts val="0"/>
              </a:spcBef>
              <a:spcAft>
                <a:spcPts val="0"/>
              </a:spcAft>
              <a:buNone/>
            </a:pPr>
            <a:r>
              <a:rPr b="1" lang="en-US" sz="2400"/>
              <a:t>A Look At Street Outreach Scoring</a:t>
            </a:r>
            <a:endParaRPr b="1" sz="2400"/>
          </a:p>
          <a:p>
            <a:pPr indent="0" lvl="0" marL="742950" rtl="0" algn="l">
              <a:lnSpc>
                <a:spcPct val="115000"/>
              </a:lnSpc>
              <a:spcBef>
                <a:spcPts val="1000"/>
              </a:spcBef>
              <a:spcAft>
                <a:spcPts val="0"/>
              </a:spcAft>
              <a:buNone/>
            </a:pPr>
            <a:r>
              <a:rPr b="1" lang="en-US" sz="1900"/>
              <a:t>Who is involved?</a:t>
            </a:r>
            <a:endParaRPr b="1" sz="1900"/>
          </a:p>
          <a:p>
            <a:pPr indent="-228600" lvl="2" marL="1143000" rtl="0" algn="l">
              <a:lnSpc>
                <a:spcPct val="115000"/>
              </a:lnSpc>
              <a:spcBef>
                <a:spcPts val="1000"/>
              </a:spcBef>
              <a:spcAft>
                <a:spcPts val="0"/>
              </a:spcAft>
              <a:buSzPts val="1800"/>
              <a:buChar char="■"/>
            </a:pPr>
            <a:r>
              <a:rPr lang="en-US" sz="1800"/>
              <a:t>Aspire HP</a:t>
            </a:r>
            <a:endParaRPr sz="1800"/>
          </a:p>
          <a:p>
            <a:pPr indent="-228600" lvl="2" marL="1143000" rtl="0" algn="l">
              <a:lnSpc>
                <a:spcPct val="115000"/>
              </a:lnSpc>
              <a:spcBef>
                <a:spcPts val="1000"/>
              </a:spcBef>
              <a:spcAft>
                <a:spcPts val="0"/>
              </a:spcAft>
              <a:buSzPts val="1800"/>
              <a:buChar char="■"/>
            </a:pPr>
            <a:r>
              <a:rPr lang="en-US" sz="1800"/>
              <a:t>Community Hope</a:t>
            </a:r>
            <a:endParaRPr sz="1800"/>
          </a:p>
          <a:p>
            <a:pPr indent="-228600" lvl="2" marL="1143000" rtl="0" algn="l">
              <a:lnSpc>
                <a:spcPct val="115000"/>
              </a:lnSpc>
              <a:spcBef>
                <a:spcPts val="1000"/>
              </a:spcBef>
              <a:spcAft>
                <a:spcPts val="0"/>
              </a:spcAft>
              <a:buSzPts val="1800"/>
              <a:buChar char="■"/>
            </a:pPr>
            <a:r>
              <a:rPr lang="en-US" sz="1800"/>
              <a:t>Park Place Behavioral Health</a:t>
            </a:r>
            <a:endParaRPr sz="1800"/>
          </a:p>
          <a:p>
            <a:pPr indent="-228600" lvl="2" marL="1143000" rtl="0" algn="l">
              <a:lnSpc>
                <a:spcPct val="115000"/>
              </a:lnSpc>
              <a:spcBef>
                <a:spcPts val="1000"/>
              </a:spcBef>
              <a:spcAft>
                <a:spcPts val="0"/>
              </a:spcAft>
              <a:buSzPts val="1800"/>
              <a:buChar char="■"/>
            </a:pPr>
            <a:r>
              <a:rPr lang="en-US" sz="1800"/>
              <a:t>Covenant House</a:t>
            </a:r>
            <a:endParaRPr sz="1800"/>
          </a:p>
          <a:p>
            <a:pPr indent="-228600" lvl="2" marL="1143000" rtl="0" algn="l">
              <a:lnSpc>
                <a:spcPct val="115000"/>
              </a:lnSpc>
              <a:spcBef>
                <a:spcPts val="1000"/>
              </a:spcBef>
              <a:spcAft>
                <a:spcPts val="0"/>
              </a:spcAft>
              <a:buSzPts val="1800"/>
              <a:buChar char="■"/>
            </a:pPr>
            <a:r>
              <a:rPr lang="en-US" sz="1800"/>
              <a:t>Step Up on Second</a:t>
            </a:r>
            <a:endParaRPr sz="1800"/>
          </a:p>
          <a:p>
            <a:pPr indent="-228600" lvl="2" marL="1143000" rtl="0" algn="l">
              <a:lnSpc>
                <a:spcPct val="115000"/>
              </a:lnSpc>
              <a:spcBef>
                <a:spcPts val="1000"/>
              </a:spcBef>
              <a:spcAft>
                <a:spcPts val="0"/>
              </a:spcAft>
              <a:buSzPts val="1800"/>
              <a:buChar char="■"/>
            </a:pPr>
            <a:r>
              <a:rPr lang="en-US" sz="1800"/>
              <a:t>Health Care Center for the Homeless</a:t>
            </a:r>
            <a:endParaRPr sz="1800"/>
          </a:p>
          <a:p>
            <a:pPr indent="-228600" lvl="2" marL="1143000" rtl="0" algn="l">
              <a:lnSpc>
                <a:spcPct val="115000"/>
              </a:lnSpc>
              <a:spcBef>
                <a:spcPts val="1000"/>
              </a:spcBef>
              <a:spcAft>
                <a:spcPts val="0"/>
              </a:spcAft>
              <a:buSzPts val="1800"/>
              <a:buChar char="■"/>
            </a:pPr>
            <a:r>
              <a:rPr b="1" i="1" lang="en-US" sz="1800"/>
              <a:t>Coalition for the Homeless</a:t>
            </a:r>
            <a:endParaRPr b="1" i="1" sz="1800"/>
          </a:p>
          <a:p>
            <a:pPr indent="0" lvl="0" marL="1143000" rtl="0" algn="l">
              <a:lnSpc>
                <a:spcPct val="115000"/>
              </a:lnSpc>
              <a:spcBef>
                <a:spcPts val="1000"/>
              </a:spcBef>
              <a:spcAft>
                <a:spcPts val="0"/>
              </a:spcAft>
              <a:buNone/>
            </a:pPr>
            <a:r>
              <a:t/>
            </a:r>
            <a:endParaRPr b="1" sz="100">
              <a:solidFill>
                <a:srgbClr val="CC4125"/>
              </a:solidFill>
            </a:endParaRPr>
          </a:p>
          <a:p>
            <a:pPr indent="0" lvl="0" marL="0" rtl="0" algn="l">
              <a:lnSpc>
                <a:spcPct val="115000"/>
              </a:lnSpc>
              <a:spcBef>
                <a:spcPts val="1000"/>
              </a:spcBef>
              <a:spcAft>
                <a:spcPts val="0"/>
              </a:spcAft>
              <a:buNone/>
            </a:pPr>
            <a:r>
              <a:rPr b="1" lang="en-US" sz="1800">
                <a:solidFill>
                  <a:srgbClr val="CC4125"/>
                </a:solidFill>
              </a:rPr>
              <a:t>OVERALL SCORE/GRADE = 80%</a:t>
            </a:r>
            <a:endParaRPr b="1" sz="1800">
              <a:solidFill>
                <a:srgbClr val="CC4125"/>
              </a:solidFill>
            </a:endParaRPr>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143" name="Google Shape;143;p23"/>
          <p:cNvPicPr preferRelativeResize="0"/>
          <p:nvPr/>
        </p:nvPicPr>
        <p:blipFill>
          <a:blip r:embed="rId3">
            <a:alphaModFix/>
          </a:blip>
          <a:stretch>
            <a:fillRect/>
          </a:stretch>
        </p:blipFill>
        <p:spPr>
          <a:xfrm>
            <a:off x="4695301" y="1346225"/>
            <a:ext cx="4011786" cy="521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457200" y="274650"/>
            <a:ext cx="7658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002060"/>
                </a:solidFill>
              </a:rPr>
              <a:t>Data Quality in the CoC-APR</a:t>
            </a:r>
            <a:r>
              <a:rPr b="1" lang="en-US" sz="3400">
                <a:solidFill>
                  <a:srgbClr val="002060"/>
                </a:solidFill>
              </a:rPr>
              <a:t> </a:t>
            </a:r>
            <a:endParaRPr b="1" sz="3400">
              <a:solidFill>
                <a:srgbClr val="002060"/>
              </a:solidFill>
            </a:endParaRPr>
          </a:p>
        </p:txBody>
      </p:sp>
      <p:sp>
        <p:nvSpPr>
          <p:cNvPr id="149" name="Google Shape;149;p24"/>
          <p:cNvSpPr txBox="1"/>
          <p:nvPr>
            <p:ph idx="1" type="body"/>
          </p:nvPr>
        </p:nvSpPr>
        <p:spPr>
          <a:xfrm>
            <a:off x="457200" y="1238250"/>
            <a:ext cx="8329500" cy="54294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i="1" lang="en-US" sz="1500"/>
              <a:t>Attention to the following areas can help us to </a:t>
            </a:r>
            <a:r>
              <a:rPr i="1" lang="en-US" sz="1500"/>
              <a:t>immensely</a:t>
            </a:r>
            <a:r>
              <a:rPr i="1" lang="en-US" sz="1500"/>
              <a:t> improve our data quality across street outreach projects in our system. </a:t>
            </a:r>
            <a:endParaRPr i="1"/>
          </a:p>
          <a:p>
            <a:pPr indent="0" lvl="0" marL="0" rtl="0" algn="l">
              <a:spcBef>
                <a:spcPts val="360"/>
              </a:spcBef>
              <a:spcAft>
                <a:spcPts val="0"/>
              </a:spcAft>
              <a:buNone/>
            </a:pPr>
            <a:r>
              <a:t/>
            </a:r>
            <a:endParaRPr b="1" u="sng"/>
          </a:p>
          <a:p>
            <a:pPr indent="0" lvl="0" marL="0" rtl="0" algn="l">
              <a:spcBef>
                <a:spcPts val="360"/>
              </a:spcBef>
              <a:spcAft>
                <a:spcPts val="0"/>
              </a:spcAft>
              <a:buNone/>
            </a:pPr>
            <a:r>
              <a:rPr b="1" lang="en-US" sz="1600" u="sng"/>
              <a:t>CoC APR Table 6b</a:t>
            </a:r>
            <a:endParaRPr b="1" sz="1600" u="sng"/>
          </a:p>
          <a:p>
            <a:pPr indent="0" lvl="0" marL="0" rtl="0" algn="l">
              <a:spcBef>
                <a:spcPts val="360"/>
              </a:spcBef>
              <a:spcAft>
                <a:spcPts val="0"/>
              </a:spcAft>
              <a:buNone/>
            </a:pPr>
            <a:r>
              <a:rPr b="1" lang="en-US" sz="1500"/>
              <a:t>Relationship to Head of Household</a:t>
            </a:r>
            <a:r>
              <a:rPr lang="en-US" sz="1500"/>
              <a:t> - </a:t>
            </a:r>
            <a:r>
              <a:rPr i="1" lang="en-US" sz="1500"/>
              <a:t>helps us associate for HUD the types of households </a:t>
            </a:r>
            <a:r>
              <a:rPr i="1" lang="en-US" sz="1500"/>
              <a:t>experiencing</a:t>
            </a:r>
            <a:r>
              <a:rPr i="1" lang="en-US" sz="1500"/>
              <a:t> homelessness in our federal reports</a:t>
            </a:r>
            <a:endParaRPr i="1" sz="1500"/>
          </a:p>
          <a:p>
            <a:pPr indent="0" lvl="0" marL="0" rtl="0" algn="l">
              <a:spcBef>
                <a:spcPts val="360"/>
              </a:spcBef>
              <a:spcAft>
                <a:spcPts val="0"/>
              </a:spcAft>
              <a:buNone/>
            </a:pPr>
            <a:r>
              <a:rPr b="1" lang="en-US" sz="1500"/>
              <a:t>Client Location</a:t>
            </a:r>
            <a:r>
              <a:rPr lang="en-US" sz="1500"/>
              <a:t> - </a:t>
            </a:r>
            <a:r>
              <a:rPr i="1" lang="en-US" sz="1500"/>
              <a:t>the FL-507 selection in each entry ensures that enrollment is associated with our CoC in federal reporting</a:t>
            </a:r>
            <a:endParaRPr i="1" sz="1500"/>
          </a:p>
          <a:p>
            <a:pPr indent="0" lvl="0" marL="0" rtl="0" algn="l">
              <a:spcBef>
                <a:spcPts val="360"/>
              </a:spcBef>
              <a:spcAft>
                <a:spcPts val="0"/>
              </a:spcAft>
              <a:buNone/>
            </a:pPr>
            <a:r>
              <a:rPr b="1" lang="en-US" sz="1500"/>
              <a:t>Disabling Condition</a:t>
            </a:r>
            <a:r>
              <a:rPr lang="en-US" sz="1500"/>
              <a:t> - </a:t>
            </a:r>
            <a:r>
              <a:rPr i="1" lang="en-US" sz="1500"/>
              <a:t>a key data point that when paired with the housing questions in Table 6d allows the system to flag someone that is chronically homeless. </a:t>
            </a:r>
            <a:r>
              <a:rPr i="1" lang="en-US" sz="1500"/>
              <a:t>Remember</a:t>
            </a:r>
            <a:r>
              <a:rPr i="1" lang="en-US" sz="1500"/>
              <a:t> there are three parts to this workflow in HMIS. Yes/No...the sub-assessment...and the additional </a:t>
            </a:r>
            <a:r>
              <a:rPr i="1" lang="en-US" sz="1500"/>
              <a:t>question within the sub-assessment</a:t>
            </a:r>
            <a:r>
              <a:rPr i="1" lang="en-US" sz="1500"/>
              <a:t> on severity per disability selected.</a:t>
            </a:r>
            <a:endParaRPr i="1" sz="1500"/>
          </a:p>
          <a:p>
            <a:pPr indent="0" lvl="0" marL="0" rtl="0" algn="l">
              <a:spcBef>
                <a:spcPts val="360"/>
              </a:spcBef>
              <a:spcAft>
                <a:spcPts val="0"/>
              </a:spcAft>
              <a:buNone/>
            </a:pPr>
            <a:r>
              <a:t/>
            </a:r>
            <a:endParaRPr sz="1600"/>
          </a:p>
          <a:p>
            <a:pPr indent="0" lvl="0" marL="0" rtl="0" algn="l">
              <a:spcBef>
                <a:spcPts val="360"/>
              </a:spcBef>
              <a:spcAft>
                <a:spcPts val="0"/>
              </a:spcAft>
              <a:buNone/>
            </a:pPr>
            <a:r>
              <a:rPr b="1" lang="en-US" sz="1600" u="sng"/>
              <a:t>CoC APR Table 6d</a:t>
            </a:r>
            <a:endParaRPr b="1" sz="1600" u="sng"/>
          </a:p>
          <a:p>
            <a:pPr indent="0" lvl="0" marL="0" rtl="0" algn="l">
              <a:spcBef>
                <a:spcPts val="360"/>
              </a:spcBef>
              <a:spcAft>
                <a:spcPts val="0"/>
              </a:spcAft>
              <a:buNone/>
            </a:pPr>
            <a:r>
              <a:rPr b="1" lang="en-US" sz="1500"/>
              <a:t>Chronic Homelessness</a:t>
            </a:r>
            <a:r>
              <a:rPr lang="en-US" sz="1500"/>
              <a:t> - </a:t>
            </a:r>
            <a:r>
              <a:rPr i="1" lang="en-US" sz="1500"/>
              <a:t>these fields, paired with disability, identify who is chronically homeless in our system.</a:t>
            </a:r>
            <a:endParaRPr i="1" sz="1500"/>
          </a:p>
          <a:p>
            <a:pPr indent="0" lvl="0" marL="0" rtl="0" algn="l">
              <a:spcBef>
                <a:spcPts val="360"/>
              </a:spcBef>
              <a:spcAft>
                <a:spcPts val="0"/>
              </a:spcAft>
              <a:buNone/>
            </a:pPr>
            <a:r>
              <a:t/>
            </a:r>
            <a:endParaRPr i="1" sz="1500"/>
          </a:p>
          <a:p>
            <a:pPr indent="0" lvl="0" marL="0" rtl="0" algn="l">
              <a:spcBef>
                <a:spcPts val="360"/>
              </a:spcBef>
              <a:spcAft>
                <a:spcPts val="0"/>
              </a:spcAft>
              <a:buNone/>
            </a:pPr>
            <a:r>
              <a:rPr b="1" lang="en-US" sz="1600" u="sng"/>
              <a:t>CoC APR Table 6f</a:t>
            </a:r>
            <a:endParaRPr b="1" sz="1600" u="sng"/>
          </a:p>
          <a:p>
            <a:pPr indent="0" lvl="0" marL="0" rtl="0" algn="l">
              <a:spcBef>
                <a:spcPts val="360"/>
              </a:spcBef>
              <a:spcAft>
                <a:spcPts val="0"/>
              </a:spcAft>
              <a:buNone/>
            </a:pPr>
            <a:r>
              <a:rPr b="1" lang="en-US" sz="1500"/>
              <a:t>Contacts (for Adults and HoH in SO or ES)</a:t>
            </a:r>
            <a:r>
              <a:rPr i="1" lang="en-US" sz="1500"/>
              <a:t> - identifies participants enrolled for 90+ days WITHOUT any contacts documented in HMIS. </a:t>
            </a:r>
            <a:r>
              <a:rPr b="1" i="1" lang="en-US" sz="1500">
                <a:solidFill>
                  <a:srgbClr val="FF0000"/>
                </a:solidFill>
              </a:rPr>
              <a:t>We currently have 286 inactive records identified across SO projects.</a:t>
            </a:r>
            <a:endParaRPr b="1" i="1" sz="1500">
              <a:solidFill>
                <a:srgbClr val="FF0000"/>
              </a:solidFill>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457200" y="274650"/>
            <a:ext cx="7658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002060"/>
                </a:solidFill>
              </a:rPr>
              <a:t>Other Data Collection Requirements</a:t>
            </a:r>
            <a:r>
              <a:rPr b="1" lang="en-US" sz="3400">
                <a:solidFill>
                  <a:srgbClr val="002060"/>
                </a:solidFill>
              </a:rPr>
              <a:t> </a:t>
            </a:r>
            <a:endParaRPr b="1" sz="3400">
              <a:solidFill>
                <a:srgbClr val="002060"/>
              </a:solidFill>
            </a:endParaRPr>
          </a:p>
        </p:txBody>
      </p:sp>
      <p:sp>
        <p:nvSpPr>
          <p:cNvPr id="155" name="Google Shape;155;p25"/>
          <p:cNvSpPr txBox="1"/>
          <p:nvPr>
            <p:ph idx="1" type="body"/>
          </p:nvPr>
        </p:nvSpPr>
        <p:spPr>
          <a:xfrm>
            <a:off x="457200" y="1314450"/>
            <a:ext cx="8329500" cy="54294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i="1" lang="en-US" sz="1500"/>
              <a:t>The following recommendations can help us to immensely improve our data quality across street outreach projects in our system. </a:t>
            </a:r>
            <a:endParaRPr i="1"/>
          </a:p>
          <a:p>
            <a:pPr indent="0" lvl="0" marL="0" rtl="0" algn="l">
              <a:spcBef>
                <a:spcPts val="360"/>
              </a:spcBef>
              <a:spcAft>
                <a:spcPts val="0"/>
              </a:spcAft>
              <a:buNone/>
            </a:pPr>
            <a:r>
              <a:t/>
            </a:r>
            <a:endParaRPr b="1" u="sng"/>
          </a:p>
          <a:p>
            <a:pPr indent="-342900" lvl="0" marL="457200" rtl="0" algn="l">
              <a:spcBef>
                <a:spcPts val="360"/>
              </a:spcBef>
              <a:spcAft>
                <a:spcPts val="0"/>
              </a:spcAft>
              <a:buSzPts val="1800"/>
              <a:buAutoNum type="arabicPeriod"/>
            </a:pPr>
            <a:r>
              <a:rPr b="1" lang="en-US"/>
              <a:t>Current Living Situation</a:t>
            </a:r>
            <a:endParaRPr b="1"/>
          </a:p>
          <a:p>
            <a:pPr indent="-342900" lvl="1" marL="914400" rtl="0" algn="l">
              <a:spcBef>
                <a:spcPts val="0"/>
              </a:spcBef>
              <a:spcAft>
                <a:spcPts val="0"/>
              </a:spcAft>
              <a:buSzPts val="1800"/>
              <a:buAutoNum type="alphaLcPeriod"/>
            </a:pPr>
            <a:r>
              <a:rPr lang="en-US"/>
              <a:t>Sub-assessment found in the project entry/exit and in interim reviews.</a:t>
            </a:r>
            <a:endParaRPr/>
          </a:p>
          <a:p>
            <a:pPr indent="-342900" lvl="1" marL="914400" rtl="0" algn="l">
              <a:spcBef>
                <a:spcPts val="0"/>
              </a:spcBef>
              <a:spcAft>
                <a:spcPts val="0"/>
              </a:spcAft>
              <a:buSzPts val="1800"/>
              <a:buAutoNum type="alphaLcPeriod"/>
            </a:pPr>
            <a:r>
              <a:rPr lang="en-US"/>
              <a:t>Should be recorded for </a:t>
            </a:r>
            <a:r>
              <a:rPr b="1" lang="en-US"/>
              <a:t>every single contact</a:t>
            </a:r>
            <a:r>
              <a:rPr lang="en-US"/>
              <a:t> made in Street Outreach</a:t>
            </a:r>
            <a:endParaRPr/>
          </a:p>
          <a:p>
            <a:pPr indent="-342900" lvl="0" marL="457200" rtl="0" algn="l">
              <a:spcBef>
                <a:spcPts val="0"/>
              </a:spcBef>
              <a:spcAft>
                <a:spcPts val="0"/>
              </a:spcAft>
              <a:buSzPts val="1800"/>
              <a:buAutoNum type="arabicPeriod"/>
            </a:pPr>
            <a:r>
              <a:rPr b="1" lang="en-US"/>
              <a:t>Interim Reviews</a:t>
            </a:r>
            <a:endParaRPr b="1"/>
          </a:p>
          <a:p>
            <a:pPr indent="-342900" lvl="1" marL="914400" rtl="0" algn="l">
              <a:spcBef>
                <a:spcPts val="0"/>
              </a:spcBef>
              <a:spcAft>
                <a:spcPts val="0"/>
              </a:spcAft>
              <a:buSzPts val="1800"/>
              <a:buAutoNum type="alphaLcPeriod"/>
            </a:pPr>
            <a:r>
              <a:rPr lang="en-US"/>
              <a:t>Completed under the entry/exit tab</a:t>
            </a:r>
            <a:endParaRPr/>
          </a:p>
          <a:p>
            <a:pPr indent="-342900" lvl="1" marL="914400" rtl="0" algn="l">
              <a:spcBef>
                <a:spcPts val="0"/>
              </a:spcBef>
              <a:spcAft>
                <a:spcPts val="0"/>
              </a:spcAft>
              <a:buSzPts val="1800"/>
              <a:buAutoNum type="alphaLcPeriod"/>
            </a:pPr>
            <a:r>
              <a:rPr lang="en-US"/>
              <a:t>Should be completed whenever participant provides an update on income, disability, insurance, non-cash benefits, DV status and housing status.</a:t>
            </a:r>
            <a:endParaRPr/>
          </a:p>
          <a:p>
            <a:pPr indent="-342900" lvl="0" marL="457200" rtl="0" algn="l">
              <a:spcBef>
                <a:spcPts val="0"/>
              </a:spcBef>
              <a:spcAft>
                <a:spcPts val="0"/>
              </a:spcAft>
              <a:buSzPts val="1800"/>
              <a:buAutoNum type="arabicPeriod"/>
            </a:pPr>
            <a:r>
              <a:rPr b="1" lang="en-US"/>
              <a:t>Coordinated Entry Collaboration</a:t>
            </a:r>
            <a:endParaRPr b="1"/>
          </a:p>
          <a:p>
            <a:pPr indent="-342900" lvl="1" marL="914400" rtl="0" algn="l">
              <a:spcBef>
                <a:spcPts val="0"/>
              </a:spcBef>
              <a:spcAft>
                <a:spcPts val="0"/>
              </a:spcAft>
              <a:buSzPts val="1800"/>
              <a:buAutoNum type="alphaLcPeriod"/>
            </a:pPr>
            <a:r>
              <a:rPr lang="en-US"/>
              <a:t>Housing is the end goal. When individual decides to engage back resulting in deliberate assessments - they should be connected to CES. Contact Allison Nye to ensure you have the right tools in place for this connection to occur (</a:t>
            </a:r>
            <a:r>
              <a:rPr lang="en-US" u="sng">
                <a:solidFill>
                  <a:schemeClr val="hlink"/>
                </a:solidFill>
                <a:hlinkClick r:id="rId3"/>
              </a:rPr>
              <a:t>allison.nye@hsncfl.org</a:t>
            </a:r>
            <a:r>
              <a:rPr lang="en-US"/>
              <a:t>)</a:t>
            </a:r>
            <a:endParaRPr/>
          </a:p>
          <a:p>
            <a:pPr indent="-342900" lvl="0" marL="457200" rtl="0" algn="l">
              <a:spcBef>
                <a:spcPts val="0"/>
              </a:spcBef>
              <a:spcAft>
                <a:spcPts val="0"/>
              </a:spcAft>
              <a:buSzPts val="1800"/>
              <a:buAutoNum type="arabicPeriod"/>
            </a:pPr>
            <a:r>
              <a:rPr b="1" lang="en-US"/>
              <a:t>Project Exit Workflow</a:t>
            </a:r>
            <a:endParaRPr b="1"/>
          </a:p>
          <a:p>
            <a:pPr indent="-342900" lvl="1" marL="914400" rtl="0" algn="l">
              <a:spcBef>
                <a:spcPts val="0"/>
              </a:spcBef>
              <a:spcAft>
                <a:spcPts val="0"/>
              </a:spcAft>
              <a:buSzPts val="1800"/>
              <a:buAutoNum type="alphaLcPeriod"/>
            </a:pPr>
            <a:r>
              <a:rPr lang="en-US"/>
              <a:t>Use the CoC APR to determine which participants have not had a contact recorded in HMIS in over 90 days. Exit those clients based on date of last contact.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For more information about the Street Outreach program and data collection and entry requirements, </a:t>
            </a:r>
            <a:r>
              <a:rPr lang="en-US" u="sng">
                <a:solidFill>
                  <a:schemeClr val="hlink"/>
                </a:solidFill>
                <a:hlinkClick r:id="rId4"/>
              </a:rPr>
              <a:t>view a recording of our recent live training here</a:t>
            </a:r>
            <a:r>
              <a:rPr lang="en-US"/>
              <a:t> or submit a ticket to our team at </a:t>
            </a:r>
            <a:r>
              <a:rPr lang="en-US" u="sng">
                <a:solidFill>
                  <a:schemeClr val="hlink"/>
                </a:solidFill>
                <a:hlinkClick r:id="rId5"/>
              </a:rPr>
              <a:t>www.hmis@hsncfl.org</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42" name="Google Shape;42;p8"/>
          <p:cNvSpPr txBox="1"/>
          <p:nvPr>
            <p:ph idx="1" type="body"/>
          </p:nvPr>
        </p:nvSpPr>
        <p:spPr>
          <a:xfrm>
            <a:off x="518875" y="974250"/>
            <a:ext cx="7640400" cy="4909500"/>
          </a:xfrm>
          <a:prstGeom prst="rect">
            <a:avLst/>
          </a:prstGeom>
          <a:noFill/>
          <a:ln>
            <a:noFill/>
          </a:ln>
        </p:spPr>
        <p:txBody>
          <a:bodyPr anchorCtr="0" anchor="t" bIns="45700" lIns="91425" spcFirstLastPara="1" rIns="91425" wrap="square" tIns="45700">
            <a:noAutofit/>
          </a:bodyPr>
          <a:lstStyle/>
          <a:p>
            <a:pPr indent="-336550" lvl="0" marL="342900" rtl="0" algn="l">
              <a:lnSpc>
                <a:spcPct val="150000"/>
              </a:lnSpc>
              <a:spcBef>
                <a:spcPts val="640"/>
              </a:spcBef>
              <a:spcAft>
                <a:spcPts val="0"/>
              </a:spcAft>
              <a:buClr>
                <a:schemeClr val="dk1"/>
              </a:buClr>
              <a:buSzPts val="1700"/>
              <a:buChar char="●"/>
            </a:pPr>
            <a:r>
              <a:rPr b="1" lang="en-US" sz="1700">
                <a:solidFill>
                  <a:schemeClr val="dk1"/>
                </a:solidFill>
              </a:rPr>
              <a:t>Whitney Wiggins, HMIS Advisory Chair</a:t>
            </a:r>
            <a:endParaRPr b="1" sz="1700">
              <a:solidFill>
                <a:schemeClr val="dk1"/>
              </a:solidFill>
            </a:endParaRPr>
          </a:p>
          <a:p>
            <a:pPr indent="-336550" lvl="0" marL="342900" rtl="0" algn="l">
              <a:lnSpc>
                <a:spcPct val="150000"/>
              </a:lnSpc>
              <a:spcBef>
                <a:spcPts val="0"/>
              </a:spcBef>
              <a:spcAft>
                <a:spcPts val="0"/>
              </a:spcAft>
              <a:buClr>
                <a:schemeClr val="dk1"/>
              </a:buClr>
              <a:buSzPts val="1700"/>
              <a:buChar char="●"/>
            </a:pPr>
            <a:r>
              <a:rPr b="1" lang="en-US" sz="1700">
                <a:solidFill>
                  <a:schemeClr val="dk1"/>
                </a:solidFill>
              </a:rPr>
              <a:t>New HMIS Data Standards Released</a:t>
            </a:r>
            <a:endParaRPr b="1" sz="1700">
              <a:solidFill>
                <a:schemeClr val="dk1"/>
              </a:solidFill>
            </a:endParaRPr>
          </a:p>
          <a:p>
            <a:pPr indent="-336550" lvl="0" marL="342900" rtl="0" algn="l">
              <a:lnSpc>
                <a:spcPct val="150000"/>
              </a:lnSpc>
              <a:spcBef>
                <a:spcPts val="0"/>
              </a:spcBef>
              <a:spcAft>
                <a:spcPts val="0"/>
              </a:spcAft>
              <a:buClr>
                <a:schemeClr val="dk1"/>
              </a:buClr>
              <a:buSzPts val="1700"/>
              <a:buChar char="●"/>
            </a:pPr>
            <a:r>
              <a:rPr b="1" lang="en-US" sz="1700">
                <a:solidFill>
                  <a:schemeClr val="dk1"/>
                </a:solidFill>
              </a:rPr>
              <a:t>Official HUD Reports</a:t>
            </a:r>
            <a:endParaRPr b="1" sz="13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LSA Reporting &amp; Stella</a:t>
            </a:r>
            <a:endParaRPr b="1" sz="13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Point in Time Count (PIT) &amp; Housing Inventory Count (HIC)</a:t>
            </a:r>
            <a:endParaRPr b="1" sz="13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ESG-CV CAPER Updates</a:t>
            </a:r>
            <a:endParaRPr b="1" sz="13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HUD VASH on board</a:t>
            </a:r>
            <a:endParaRPr b="1" sz="1300">
              <a:solidFill>
                <a:schemeClr val="dk1"/>
              </a:solidFill>
            </a:endParaRPr>
          </a:p>
          <a:p>
            <a:pPr indent="-336550" lvl="0" marL="342900" rtl="0" algn="l">
              <a:lnSpc>
                <a:spcPct val="150000"/>
              </a:lnSpc>
              <a:spcBef>
                <a:spcPts val="640"/>
              </a:spcBef>
              <a:spcAft>
                <a:spcPts val="0"/>
              </a:spcAft>
              <a:buSzPts val="1700"/>
              <a:buChar char="●"/>
            </a:pPr>
            <a:r>
              <a:rPr b="1" lang="en-US" sz="1700">
                <a:solidFill>
                  <a:schemeClr val="dk1"/>
                </a:solidFill>
              </a:rPr>
              <a:t>HMIS Training &amp; Support</a:t>
            </a:r>
            <a:endParaRPr b="1" sz="17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Street Outreach</a:t>
            </a:r>
            <a:endParaRPr b="1" sz="13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Data Quality Monitor Scorecards</a:t>
            </a:r>
            <a:endParaRPr b="1" sz="1300">
              <a:solidFill>
                <a:schemeClr val="dk1"/>
              </a:solidFill>
            </a:endParaRPr>
          </a:p>
          <a:p>
            <a:pPr indent="-311150" lvl="0" marL="342900" rtl="0" algn="l">
              <a:lnSpc>
                <a:spcPct val="150000"/>
              </a:lnSpc>
              <a:spcBef>
                <a:spcPts val="640"/>
              </a:spcBef>
              <a:spcAft>
                <a:spcPts val="0"/>
              </a:spcAft>
              <a:buClr>
                <a:schemeClr val="dk1"/>
              </a:buClr>
              <a:buSzPts val="1300"/>
              <a:buChar char="●"/>
            </a:pPr>
            <a:r>
              <a:rPr b="1" lang="en-US" sz="1700"/>
              <a:t>Questions and New Topics/Issues</a:t>
            </a:r>
            <a:endParaRPr b="1" sz="1700"/>
          </a:p>
          <a:p>
            <a:pPr indent="0" lvl="0" marL="742950" rtl="0" algn="l">
              <a:lnSpc>
                <a:spcPct val="150000"/>
              </a:lnSpc>
              <a:spcBef>
                <a:spcPts val="640"/>
              </a:spcBef>
              <a:spcAft>
                <a:spcPts val="0"/>
              </a:spcAft>
              <a:buNone/>
            </a:pPr>
            <a:r>
              <a:rPr b="1" lang="en-US" sz="1700"/>
              <a:t>What’s next for HMIS? </a:t>
            </a:r>
            <a:r>
              <a:rPr b="1" lang="en-US" sz="1500"/>
              <a:t>w/Chuck VRoman</a:t>
            </a:r>
            <a:endParaRPr b="1"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0" y="274650"/>
            <a:ext cx="9144000" cy="1546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or </a:t>
            </a:r>
            <a:endParaRPr b="1" sz="3600">
              <a:solidFill>
                <a:srgbClr val="002060"/>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New Topics and Issues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161" name="Google Shape;161;p26"/>
          <p:cNvSpPr txBox="1"/>
          <p:nvPr>
            <p:ph idx="1" type="body"/>
          </p:nvPr>
        </p:nvSpPr>
        <p:spPr>
          <a:xfrm>
            <a:off x="884375" y="2572200"/>
            <a:ext cx="72849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600"/>
              <a:t>Next meeting date:</a:t>
            </a:r>
            <a:endParaRPr sz="3600"/>
          </a:p>
          <a:p>
            <a:pPr indent="0" lvl="0" marL="342900" rtl="0" algn="ctr">
              <a:lnSpc>
                <a:spcPct val="90000"/>
              </a:lnSpc>
              <a:spcBef>
                <a:spcPts val="640"/>
              </a:spcBef>
              <a:spcAft>
                <a:spcPts val="0"/>
              </a:spcAft>
              <a:buNone/>
            </a:pPr>
            <a:r>
              <a:t/>
            </a:r>
            <a:endParaRPr sz="3600"/>
          </a:p>
          <a:p>
            <a:pPr indent="0" lvl="0" marL="800100" rtl="0" algn="ctr">
              <a:lnSpc>
                <a:spcPct val="90000"/>
              </a:lnSpc>
              <a:spcBef>
                <a:spcPts val="640"/>
              </a:spcBef>
              <a:spcAft>
                <a:spcPts val="0"/>
              </a:spcAft>
              <a:buNone/>
            </a:pPr>
            <a:r>
              <a:rPr b="1" lang="en-US" sz="3600"/>
              <a:t>Tuesday</a:t>
            </a:r>
            <a:r>
              <a:rPr b="1" lang="en-US" sz="3600"/>
              <a:t>, July 13, 2021</a:t>
            </a:r>
            <a:endParaRPr b="1" sz="3600"/>
          </a:p>
          <a:p>
            <a:pPr indent="0" lvl="0" marL="800100" rtl="0" algn="ctr">
              <a:lnSpc>
                <a:spcPct val="90000"/>
              </a:lnSpc>
              <a:spcBef>
                <a:spcPts val="640"/>
              </a:spcBef>
              <a:spcAft>
                <a:spcPts val="0"/>
              </a:spcAft>
              <a:buNone/>
            </a:pPr>
            <a:r>
              <a:rPr b="1" lang="en-US" sz="3600"/>
              <a:t>10:30 am to 12:00 pm</a:t>
            </a:r>
            <a:endParaRPr b="1" sz="3600"/>
          </a:p>
          <a:p>
            <a:pPr indent="0" lvl="0" marL="342900" rtl="0" algn="ctr">
              <a:lnSpc>
                <a:spcPct val="90000"/>
              </a:lnSpc>
              <a:spcBef>
                <a:spcPts val="640"/>
              </a:spcBef>
              <a:spcAft>
                <a:spcPts val="0"/>
              </a:spcAft>
              <a:buNone/>
            </a:pPr>
            <a:r>
              <a:t/>
            </a:r>
            <a:endParaRPr/>
          </a:p>
        </p:txBody>
      </p:sp>
      <p:sp>
        <p:nvSpPr>
          <p:cNvPr id="162" name="Google Shape;162;p26"/>
          <p:cNvSpPr txBox="1"/>
          <p:nvPr/>
        </p:nvSpPr>
        <p:spPr>
          <a:xfrm>
            <a:off x="1824925" y="1942550"/>
            <a:ext cx="5523300" cy="105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38761D"/>
                </a:solidFill>
              </a:rPr>
              <a:t>What’s Next for HMIS?</a:t>
            </a:r>
            <a:endParaRPr b="1" sz="3000">
              <a:solidFill>
                <a:srgbClr val="38761D"/>
              </a:solidFill>
            </a:endParaRPr>
          </a:p>
          <a:p>
            <a:pPr indent="0" lvl="0" marL="0" rtl="0" algn="ctr">
              <a:spcBef>
                <a:spcPts val="0"/>
              </a:spcBef>
              <a:spcAft>
                <a:spcPts val="0"/>
              </a:spcAft>
              <a:buNone/>
            </a:pPr>
            <a:r>
              <a:rPr b="1" lang="en-US" sz="2500">
                <a:solidFill>
                  <a:schemeClr val="dk1"/>
                </a:solidFill>
              </a:rPr>
              <a:t>Chuck VRoman</a:t>
            </a:r>
            <a:endParaRPr b="1" sz="2500">
              <a:solidFill>
                <a:schemeClr val="dk1"/>
              </a:solidFill>
            </a:endParaRPr>
          </a:p>
        </p:txBody>
      </p:sp>
      <p:sp>
        <p:nvSpPr>
          <p:cNvPr id="163" name="Google Shape;163;p26"/>
          <p:cNvSpPr txBox="1"/>
          <p:nvPr/>
        </p:nvSpPr>
        <p:spPr>
          <a:xfrm>
            <a:off x="14575" y="60012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169" name="Google Shape;169;p27"/>
          <p:cNvSpPr txBox="1"/>
          <p:nvPr>
            <p:ph idx="1" type="body"/>
          </p:nvPr>
        </p:nvSpPr>
        <p:spPr>
          <a:xfrm>
            <a:off x="804200" y="1600200"/>
            <a:ext cx="3478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400"/>
              <a:t>Angel Jones</a:t>
            </a:r>
            <a:endParaRPr b="1" sz="2400"/>
          </a:p>
          <a:p>
            <a:pPr indent="0" lvl="0" marL="0" rtl="0" algn="l">
              <a:spcBef>
                <a:spcPts val="360"/>
              </a:spcBef>
              <a:spcAft>
                <a:spcPts val="0"/>
              </a:spcAft>
              <a:buNone/>
            </a:pPr>
            <a:r>
              <a:rPr lang="en-US" sz="2400"/>
              <a:t>HMIS Operations </a:t>
            </a:r>
            <a:r>
              <a:rPr lang="en-US" sz="2400"/>
              <a:t>Manager</a:t>
            </a:r>
            <a:endParaRPr sz="2400"/>
          </a:p>
          <a:p>
            <a:pPr indent="0" lvl="0" marL="0" rtl="0" algn="l">
              <a:spcBef>
                <a:spcPts val="360"/>
              </a:spcBef>
              <a:spcAft>
                <a:spcPts val="0"/>
              </a:spcAft>
              <a:buNone/>
            </a:pPr>
            <a:r>
              <a:t/>
            </a:r>
            <a:endParaRPr sz="2400"/>
          </a:p>
          <a:p>
            <a:pPr indent="0" lvl="0" marL="0" rtl="0" algn="l">
              <a:spcBef>
                <a:spcPts val="360"/>
              </a:spcBef>
              <a:spcAft>
                <a:spcPts val="0"/>
              </a:spcAft>
              <a:buClr>
                <a:schemeClr val="dk1"/>
              </a:buClr>
              <a:buSzPts val="1100"/>
              <a:buFont typeface="Arial"/>
              <a:buNone/>
            </a:pPr>
            <a:r>
              <a:rPr b="1" lang="en-US" sz="2400">
                <a:solidFill>
                  <a:schemeClr val="dk1"/>
                </a:solidFill>
              </a:rPr>
              <a:t>Agustin “Tino” Paz</a:t>
            </a:r>
            <a:endParaRPr b="1" sz="2400">
              <a:solidFill>
                <a:schemeClr val="dk1"/>
              </a:solidFill>
            </a:endParaRPr>
          </a:p>
          <a:p>
            <a:pPr indent="0" lvl="0" marL="0" rtl="0" algn="l">
              <a:spcBef>
                <a:spcPts val="360"/>
              </a:spcBef>
              <a:spcAft>
                <a:spcPts val="0"/>
              </a:spcAft>
              <a:buClr>
                <a:schemeClr val="dk1"/>
              </a:buClr>
              <a:buSzPts val="1100"/>
              <a:buFont typeface="Arial"/>
              <a:buNone/>
            </a:pPr>
            <a:r>
              <a:rPr lang="en-US" sz="2400">
                <a:solidFill>
                  <a:schemeClr val="dk1"/>
                </a:solidFill>
              </a:rPr>
              <a:t>HMIS Senior Data Analyst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rPr b="1" lang="en-US" sz="2400"/>
              <a:t>Brittney Behr</a:t>
            </a:r>
            <a:endParaRPr b="1" sz="2400"/>
          </a:p>
          <a:p>
            <a:pPr indent="0" lvl="0" marL="0" rtl="0" algn="l">
              <a:spcBef>
                <a:spcPts val="360"/>
              </a:spcBef>
              <a:spcAft>
                <a:spcPts val="0"/>
              </a:spcAft>
              <a:buNone/>
            </a:pPr>
            <a:r>
              <a:rPr lang="en-US" sz="2400"/>
              <a:t>HMIS Data Analyst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170" name="Google Shape;170;p27"/>
          <p:cNvSpPr txBox="1"/>
          <p:nvPr>
            <p:ph idx="1" type="body"/>
          </p:nvPr>
        </p:nvSpPr>
        <p:spPr>
          <a:xfrm>
            <a:off x="4898575" y="1600200"/>
            <a:ext cx="40302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400">
                <a:solidFill>
                  <a:schemeClr val="dk1"/>
                </a:solidFill>
              </a:rPr>
              <a:t>Chuck Vroman</a:t>
            </a:r>
            <a:endParaRPr b="1" sz="2400">
              <a:solidFill>
                <a:schemeClr val="dk1"/>
              </a:solidFill>
            </a:endParaRPr>
          </a:p>
          <a:p>
            <a:pPr indent="0" lvl="0" marL="0" rtl="0" algn="l">
              <a:spcBef>
                <a:spcPts val="360"/>
              </a:spcBef>
              <a:spcAft>
                <a:spcPts val="0"/>
              </a:spcAft>
              <a:buNone/>
            </a:pPr>
            <a:r>
              <a:rPr lang="en-US" sz="2400">
                <a:solidFill>
                  <a:schemeClr val="dk1"/>
                </a:solidFill>
              </a:rPr>
              <a:t>HMIS System Success Specialist</a:t>
            </a:r>
            <a:endParaRPr sz="2400">
              <a:solidFill>
                <a:schemeClr val="dk1"/>
              </a:solidFill>
            </a:endParaRPr>
          </a:p>
          <a:p>
            <a:pPr indent="0" lvl="0" marL="0" rtl="0" algn="l">
              <a:spcBef>
                <a:spcPts val="360"/>
              </a:spcBef>
              <a:spcAft>
                <a:spcPts val="0"/>
              </a:spcAft>
              <a:buClr>
                <a:schemeClr val="dk1"/>
              </a:buClr>
              <a:buSzPts val="1100"/>
              <a:buFont typeface="Arial"/>
              <a:buNone/>
            </a:pPr>
            <a:r>
              <a:t/>
            </a:r>
            <a:endParaRPr sz="2400">
              <a:solidFill>
                <a:schemeClr val="dk1"/>
              </a:solidFill>
            </a:endParaRPr>
          </a:p>
          <a:p>
            <a:pPr indent="0" lvl="0" marL="0" rtl="0" algn="l">
              <a:spcBef>
                <a:spcPts val="360"/>
              </a:spcBef>
              <a:spcAft>
                <a:spcPts val="0"/>
              </a:spcAft>
              <a:buNone/>
            </a:pPr>
            <a:r>
              <a:rPr b="1" lang="en-US" sz="2400"/>
              <a:t>Racquel McGlashen</a:t>
            </a:r>
            <a:endParaRPr sz="2400"/>
          </a:p>
          <a:p>
            <a:pPr indent="0" lvl="0" marL="0" rtl="0" algn="l">
              <a:spcBef>
                <a:spcPts val="360"/>
              </a:spcBef>
              <a:spcAft>
                <a:spcPts val="0"/>
              </a:spcAft>
              <a:buNone/>
            </a:pPr>
            <a:r>
              <a:rPr lang="en-US" sz="2400"/>
              <a:t>HMIS Partner Success Specialist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rPr b="1" lang="en-US" sz="2400"/>
              <a:t>Tyler Claitt</a:t>
            </a:r>
            <a:endParaRPr b="1" sz="2400"/>
          </a:p>
          <a:p>
            <a:pPr indent="0" lvl="0" marL="0" rtl="0" algn="l">
              <a:spcBef>
                <a:spcPts val="360"/>
              </a:spcBef>
              <a:spcAft>
                <a:spcPts val="0"/>
              </a:spcAft>
              <a:buClr>
                <a:schemeClr val="dk1"/>
              </a:buClr>
              <a:buSzPts val="1100"/>
              <a:buFont typeface="Arial"/>
              <a:buNone/>
            </a:pPr>
            <a:r>
              <a:rPr lang="en-US" sz="2400">
                <a:solidFill>
                  <a:schemeClr val="dk1"/>
                </a:solidFill>
              </a:rPr>
              <a:t>HMIS Partner Support Specialist </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Standards 2022</a:t>
            </a:r>
            <a:endParaRPr b="1" sz="3600">
              <a:solidFill>
                <a:srgbClr val="002060"/>
              </a:solidFill>
              <a:latin typeface="Cabin"/>
              <a:ea typeface="Cabin"/>
              <a:cs typeface="Cabin"/>
              <a:sym typeface="Cabin"/>
            </a:endParaRPr>
          </a:p>
        </p:txBody>
      </p:sp>
      <p:sp>
        <p:nvSpPr>
          <p:cNvPr id="48" name="Google Shape;48;p9"/>
          <p:cNvSpPr txBox="1"/>
          <p:nvPr>
            <p:ph idx="1" type="body"/>
          </p:nvPr>
        </p:nvSpPr>
        <p:spPr>
          <a:xfrm>
            <a:off x="850500" y="1350425"/>
            <a:ext cx="7836300" cy="5327100"/>
          </a:xfrm>
          <a:prstGeom prst="rect">
            <a:avLst/>
          </a:prstGeom>
          <a:noFill/>
          <a:ln>
            <a:noFill/>
          </a:ln>
        </p:spPr>
        <p:txBody>
          <a:bodyPr anchorCtr="0" anchor="t" bIns="45700" lIns="91425" spcFirstLastPara="1" rIns="91425" wrap="square" tIns="45700">
            <a:noAutofit/>
          </a:bodyPr>
          <a:lstStyle/>
          <a:p>
            <a:pPr indent="0" lvl="0" marL="342900" rtl="0" algn="l">
              <a:spcBef>
                <a:spcPts val="640"/>
              </a:spcBef>
              <a:spcAft>
                <a:spcPts val="0"/>
              </a:spcAft>
              <a:buNone/>
            </a:pPr>
            <a:r>
              <a:t/>
            </a:r>
            <a:endParaRPr sz="1200">
              <a:solidFill>
                <a:schemeClr val="dk1"/>
              </a:solidFill>
            </a:endParaRPr>
          </a:p>
          <a:p>
            <a:pPr indent="-355600" lvl="0" marL="457200" rtl="0" algn="l">
              <a:lnSpc>
                <a:spcPct val="115000"/>
              </a:lnSpc>
              <a:spcBef>
                <a:spcPts val="640"/>
              </a:spcBef>
              <a:spcAft>
                <a:spcPts val="0"/>
              </a:spcAft>
              <a:buClr>
                <a:schemeClr val="dk1"/>
              </a:buClr>
              <a:buSzPts val="2000"/>
              <a:buChar char="●"/>
            </a:pPr>
            <a:r>
              <a:rPr b="1" lang="en-US" sz="2300">
                <a:solidFill>
                  <a:schemeClr val="dk1"/>
                </a:solidFill>
              </a:rPr>
              <a:t>New Data Standards announced </a:t>
            </a:r>
            <a:endParaRPr b="1" sz="23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300">
                <a:solidFill>
                  <a:schemeClr val="dk1"/>
                </a:solidFill>
              </a:rPr>
              <a:t>Date effective: 10/1/2021</a:t>
            </a:r>
            <a:endParaRPr sz="2300">
              <a:solidFill>
                <a:schemeClr val="dk1"/>
              </a:solidFill>
            </a:endParaRPr>
          </a:p>
          <a:p>
            <a:pPr indent="-374650" lvl="1" marL="914400" rtl="0" algn="l">
              <a:lnSpc>
                <a:spcPct val="115000"/>
              </a:lnSpc>
              <a:spcBef>
                <a:spcPts val="0"/>
              </a:spcBef>
              <a:spcAft>
                <a:spcPts val="0"/>
              </a:spcAft>
              <a:buClr>
                <a:schemeClr val="dk1"/>
              </a:buClr>
              <a:buSzPts val="2300"/>
              <a:buChar char="○"/>
            </a:pPr>
            <a:r>
              <a:rPr lang="en-US" sz="2300">
                <a:solidFill>
                  <a:schemeClr val="dk1"/>
                </a:solidFill>
              </a:rPr>
              <a:t>Read more </a:t>
            </a:r>
            <a:r>
              <a:rPr lang="en-US" sz="2300" u="sng">
                <a:solidFill>
                  <a:schemeClr val="hlink"/>
                </a:solidFill>
                <a:hlinkClick r:id="rId3"/>
              </a:rPr>
              <a:t>here!</a:t>
            </a:r>
            <a:endParaRPr sz="2300">
              <a:solidFill>
                <a:schemeClr val="dk1"/>
              </a:solidFill>
            </a:endParaRPr>
          </a:p>
          <a:p>
            <a:pPr indent="0" lvl="0" marL="0" rtl="0" algn="l">
              <a:lnSpc>
                <a:spcPct val="115000"/>
              </a:lnSpc>
              <a:spcBef>
                <a:spcPts val="640"/>
              </a:spcBef>
              <a:spcAft>
                <a:spcPts val="0"/>
              </a:spcAft>
              <a:buNone/>
            </a:pPr>
            <a:r>
              <a:t/>
            </a:r>
            <a:endParaRPr b="1" sz="2300">
              <a:solidFill>
                <a:schemeClr val="dk1"/>
              </a:solidFill>
            </a:endParaRPr>
          </a:p>
          <a:p>
            <a:pPr indent="-374650" lvl="0" marL="457200" rtl="0" algn="l">
              <a:lnSpc>
                <a:spcPct val="115000"/>
              </a:lnSpc>
              <a:spcBef>
                <a:spcPts val="640"/>
              </a:spcBef>
              <a:spcAft>
                <a:spcPts val="0"/>
              </a:spcAft>
              <a:buClr>
                <a:schemeClr val="dk1"/>
              </a:buClr>
              <a:buSzPts val="2300"/>
              <a:buChar char="●"/>
            </a:pPr>
            <a:r>
              <a:rPr b="1" lang="en-US" sz="2300">
                <a:solidFill>
                  <a:schemeClr val="dk1"/>
                </a:solidFill>
              </a:rPr>
              <a:t>Overview of changes:</a:t>
            </a:r>
            <a:endParaRPr b="1" sz="23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Wording changes for: Race, Gender, Ethnicity, Disability</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New multi-select options for Race &amp; Gender</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New PSH data elements: Well-being </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Revised SSVF HP Targeting Screener</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Additional guidance: How to collect income &amp; non-cash benefits for persons aging into adulthood </a:t>
            </a:r>
            <a:endParaRPr sz="2100">
              <a:solidFill>
                <a:schemeClr val="dk1"/>
              </a:solidFill>
            </a:endParaRPr>
          </a:p>
        </p:txBody>
      </p:sp>
      <p:pic>
        <p:nvPicPr>
          <p:cNvPr id="49" name="Google Shape;49;p9"/>
          <p:cNvPicPr preferRelativeResize="0"/>
          <p:nvPr/>
        </p:nvPicPr>
        <p:blipFill>
          <a:blip r:embed="rId4">
            <a:alphaModFix/>
          </a:blip>
          <a:stretch>
            <a:fillRect/>
          </a:stretch>
        </p:blipFill>
        <p:spPr>
          <a:xfrm>
            <a:off x="6205325" y="1417650"/>
            <a:ext cx="2361200" cy="236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0"/>
          <p:cNvSpPr txBox="1"/>
          <p:nvPr>
            <p:ph type="title"/>
          </p:nvPr>
        </p:nvSpPr>
        <p:spPr>
          <a:xfrm>
            <a:off x="107300" y="1146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Official HUD Reports</a:t>
            </a:r>
            <a:endParaRPr b="1" sz="3600"/>
          </a:p>
        </p:txBody>
      </p:sp>
      <p:sp>
        <p:nvSpPr>
          <p:cNvPr id="55" name="Google Shape;55;p10"/>
          <p:cNvSpPr txBox="1"/>
          <p:nvPr>
            <p:ph idx="1" type="body"/>
          </p:nvPr>
        </p:nvSpPr>
        <p:spPr>
          <a:xfrm>
            <a:off x="482500" y="1333900"/>
            <a:ext cx="8392800" cy="48687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1500"/>
              </a:spcBef>
              <a:spcAft>
                <a:spcPts val="0"/>
              </a:spcAft>
              <a:buSzPts val="2300"/>
              <a:buChar char="●"/>
            </a:pPr>
            <a:r>
              <a:rPr b="1" lang="en-US" sz="2300">
                <a:solidFill>
                  <a:schemeClr val="dk1"/>
                </a:solidFill>
                <a:uFill>
                  <a:noFill/>
                </a:uFill>
                <a:hlinkClick r:id="rId3">
                  <a:extLst>
                    <a:ext uri="{A12FA001-AC4F-418D-AE19-62706E023703}">
                      <ahyp:hlinkClr val="tx"/>
                    </a:ext>
                  </a:extLst>
                </a:hlinkClick>
              </a:rPr>
              <a:t>Longitudinal Systems Analysis</a:t>
            </a:r>
            <a:r>
              <a:rPr b="1" lang="en-US" sz="2300">
                <a:solidFill>
                  <a:schemeClr val="dk1"/>
                </a:solidFill>
              </a:rPr>
              <a:t> (LSA): </a:t>
            </a:r>
            <a:r>
              <a:rPr b="1" lang="en-US" sz="2300">
                <a:solidFill>
                  <a:schemeClr val="dk1"/>
                </a:solidFill>
                <a:uFill>
                  <a:noFill/>
                </a:uFill>
                <a:hlinkClick r:id="rId4">
                  <a:extLst>
                    <a:ext uri="{A12FA001-AC4F-418D-AE19-62706E023703}">
                      <ahyp:hlinkClr val="tx"/>
                    </a:ext>
                  </a:extLst>
                </a:hlinkClick>
              </a:rPr>
              <a:t>LSA</a:t>
            </a:r>
            <a:r>
              <a:rPr b="1" lang="en-US" sz="2300">
                <a:solidFill>
                  <a:schemeClr val="dk1"/>
                </a:solidFill>
              </a:rPr>
              <a:t>, </a:t>
            </a:r>
            <a:r>
              <a:rPr b="1" lang="en-US" sz="2300">
                <a:solidFill>
                  <a:schemeClr val="dk1"/>
                </a:solidFill>
                <a:uFill>
                  <a:noFill/>
                </a:uFill>
                <a:hlinkClick r:id="rId5">
                  <a:extLst>
                    <a:ext uri="{A12FA001-AC4F-418D-AE19-62706E023703}">
                      <ahyp:hlinkClr val="tx"/>
                    </a:ext>
                  </a:extLst>
                </a:hlinkClick>
              </a:rPr>
              <a:t>LSA, Q &amp; A</a:t>
            </a:r>
            <a:endParaRPr b="1" sz="2300">
              <a:solidFill>
                <a:schemeClr val="dk1"/>
              </a:solidFill>
            </a:endParaRPr>
          </a:p>
          <a:p>
            <a:pPr indent="-361950" lvl="1" marL="914400" rtl="0" algn="l">
              <a:lnSpc>
                <a:spcPct val="115000"/>
              </a:lnSpc>
              <a:spcBef>
                <a:spcPts val="0"/>
              </a:spcBef>
              <a:spcAft>
                <a:spcPts val="0"/>
              </a:spcAft>
              <a:buClr>
                <a:schemeClr val="dk1"/>
              </a:buClr>
              <a:buSzPts val="2100"/>
              <a:buChar char="○"/>
            </a:pPr>
            <a:r>
              <a:rPr b="1" lang="en-US" sz="2300">
                <a:solidFill>
                  <a:schemeClr val="dk1"/>
                </a:solidFill>
              </a:rPr>
              <a:t>Stella</a:t>
            </a:r>
            <a:endParaRPr b="1" sz="2300">
              <a:solidFill>
                <a:schemeClr val="dk1"/>
              </a:solidFill>
            </a:endParaRPr>
          </a:p>
          <a:p>
            <a:pPr indent="-374650" lvl="0" marL="342900" marR="0" rtl="0" algn="l">
              <a:lnSpc>
                <a:spcPct val="115000"/>
              </a:lnSpc>
              <a:spcBef>
                <a:spcPts val="0"/>
              </a:spcBef>
              <a:spcAft>
                <a:spcPts val="0"/>
              </a:spcAft>
              <a:buSzPts val="2300"/>
              <a:buChar char="●"/>
            </a:pPr>
            <a:r>
              <a:rPr b="1" lang="en-US" sz="2300">
                <a:solidFill>
                  <a:schemeClr val="dk1"/>
                </a:solidFill>
              </a:rPr>
              <a:t>PIT/HIC Reporting Ready to Submit</a:t>
            </a:r>
            <a:endParaRPr b="1" sz="2300">
              <a:solidFill>
                <a:schemeClr val="dk1"/>
              </a:solidFill>
            </a:endParaRPr>
          </a:p>
          <a:p>
            <a:pPr indent="0" lvl="0" marL="457200" rtl="0" algn="l">
              <a:lnSpc>
                <a:spcPct val="115000"/>
              </a:lnSpc>
              <a:spcBef>
                <a:spcPts val="0"/>
              </a:spcBef>
              <a:spcAft>
                <a:spcPts val="0"/>
              </a:spcAft>
              <a:buNone/>
            </a:pPr>
            <a:r>
              <a:t/>
            </a:r>
            <a:endParaRPr b="1" sz="1100">
              <a:solidFill>
                <a:schemeClr val="dk1"/>
              </a:solidFill>
            </a:endParaRPr>
          </a:p>
          <a:p>
            <a:pPr indent="-374650" lvl="0" marL="342900" rtl="0" algn="l">
              <a:lnSpc>
                <a:spcPct val="115000"/>
              </a:lnSpc>
              <a:spcBef>
                <a:spcPts val="560"/>
              </a:spcBef>
              <a:spcAft>
                <a:spcPts val="0"/>
              </a:spcAft>
              <a:buClr>
                <a:schemeClr val="dk1"/>
              </a:buClr>
              <a:buSzPts val="2300"/>
              <a:buChar char="●"/>
            </a:pPr>
            <a:r>
              <a:rPr b="1" lang="en-US" sz="2300">
                <a:solidFill>
                  <a:schemeClr val="dk1"/>
                </a:solidFill>
              </a:rPr>
              <a:t>ESG-CV CAPER</a:t>
            </a:r>
            <a:endParaRPr b="1" sz="2300"/>
          </a:p>
          <a:p>
            <a:pPr indent="-317500" lvl="1" marL="742950" rtl="0" algn="l">
              <a:lnSpc>
                <a:spcPct val="115000"/>
              </a:lnSpc>
              <a:spcBef>
                <a:spcPts val="560"/>
              </a:spcBef>
              <a:spcAft>
                <a:spcPts val="0"/>
              </a:spcAft>
              <a:buSzPts val="2300"/>
              <a:buChar char="○"/>
            </a:pPr>
            <a:r>
              <a:rPr b="1" lang="en-US" sz="2300"/>
              <a:t>3rd Round of Reporting is completed.</a:t>
            </a:r>
            <a:endParaRPr b="1" sz="2300"/>
          </a:p>
          <a:p>
            <a:pPr indent="-317500" lvl="1" marL="742950" rtl="0" algn="l">
              <a:lnSpc>
                <a:spcPct val="115000"/>
              </a:lnSpc>
              <a:spcBef>
                <a:spcPts val="560"/>
              </a:spcBef>
              <a:spcAft>
                <a:spcPts val="0"/>
              </a:spcAft>
              <a:buSzPts val="2300"/>
              <a:buChar char="○"/>
            </a:pPr>
            <a:r>
              <a:rPr b="1" lang="en-US" sz="2300"/>
              <a:t>Next Qtr reporting period: 4/1/2021 - 6/30/2021</a:t>
            </a:r>
            <a:endParaRPr b="1" sz="2300"/>
          </a:p>
          <a:p>
            <a:pPr indent="-317500" lvl="1" marL="742950" rtl="0" algn="l">
              <a:lnSpc>
                <a:spcPct val="115000"/>
              </a:lnSpc>
              <a:spcBef>
                <a:spcPts val="560"/>
              </a:spcBef>
              <a:spcAft>
                <a:spcPts val="0"/>
              </a:spcAft>
              <a:buSzPts val="2300"/>
              <a:buChar char="○"/>
            </a:pPr>
            <a:r>
              <a:rPr b="1" lang="en-US" sz="2300">
                <a:solidFill>
                  <a:schemeClr val="dk1"/>
                </a:solidFill>
              </a:rPr>
              <a:t>Monthly Required &amp; </a:t>
            </a:r>
            <a:r>
              <a:rPr b="1" lang="en-US" sz="2300" u="sng">
                <a:solidFill>
                  <a:schemeClr val="hlink"/>
                </a:solidFill>
                <a:hlinkClick r:id="rId6"/>
              </a:rPr>
              <a:t>DQ Reporting</a:t>
            </a:r>
            <a:r>
              <a:rPr b="1" lang="en-US" sz="2300">
                <a:solidFill>
                  <a:schemeClr val="dk1"/>
                </a:solidFill>
              </a:rPr>
              <a:t> is ongoing </a:t>
            </a:r>
            <a:endParaRPr b="1" sz="2300"/>
          </a:p>
          <a:p>
            <a:pPr indent="0" lvl="0" marL="0" rtl="0" algn="l">
              <a:spcBef>
                <a:spcPts val="0"/>
              </a:spcBef>
              <a:spcAft>
                <a:spcPts val="0"/>
              </a:spcAft>
              <a:buNone/>
            </a:pPr>
            <a:r>
              <a:rPr b="1" lang="en-US" sz="2000">
                <a:solidFill>
                  <a:schemeClr val="dk1"/>
                </a:solidFill>
              </a:rPr>
              <a:t>Resources to R</a:t>
            </a:r>
            <a:r>
              <a:rPr b="1" lang="en-US" sz="2000">
                <a:solidFill>
                  <a:schemeClr val="dk1"/>
                </a:solidFill>
              </a:rPr>
              <a:t>eview</a:t>
            </a:r>
            <a:r>
              <a:rPr b="1" lang="en-US" sz="2000">
                <a:solidFill>
                  <a:schemeClr val="dk1"/>
                </a:solidFill>
              </a:rPr>
              <a:t> </a:t>
            </a:r>
            <a:r>
              <a:rPr b="1" lang="en-US" sz="2000" u="sng">
                <a:solidFill>
                  <a:schemeClr val="hlink"/>
                </a:solidFill>
                <a:hlinkClick r:id="rId7"/>
              </a:rPr>
              <a:t>ESG-CV Requirements</a:t>
            </a:r>
            <a:r>
              <a:rPr b="1" lang="en-US" sz="2000">
                <a:solidFill>
                  <a:schemeClr val="dk1"/>
                </a:solidFill>
              </a:rPr>
              <a:t>:</a:t>
            </a:r>
            <a:endParaRPr b="1" sz="2000">
              <a:solidFill>
                <a:schemeClr val="dk1"/>
              </a:solidFill>
            </a:endParaRPr>
          </a:p>
          <a:p>
            <a:pPr indent="0" lvl="0" marL="0" rtl="0" algn="l">
              <a:spcBef>
                <a:spcPts val="0"/>
              </a:spcBef>
              <a:spcAft>
                <a:spcPts val="0"/>
              </a:spcAft>
              <a:buNone/>
            </a:pPr>
            <a:r>
              <a:rPr b="1" i="1" lang="en-US">
                <a:solidFill>
                  <a:schemeClr val="dk1"/>
                </a:solidFill>
              </a:rPr>
              <a:t>*</a:t>
            </a:r>
            <a:r>
              <a:rPr b="1" i="1" lang="en-US">
                <a:solidFill>
                  <a:schemeClr val="dk1"/>
                </a:solidFill>
              </a:rPr>
              <a:t>Only the HMIS Lead is responsible for uploading ESG-CV CAPER Reports.</a:t>
            </a:r>
            <a:endParaRPr b="1" i="1">
              <a:solidFill>
                <a:schemeClr val="dk1"/>
              </a:solidFill>
            </a:endParaRPr>
          </a:p>
          <a:p>
            <a:pPr indent="0" lvl="0" marL="457200" rtl="0" algn="l">
              <a:spcBef>
                <a:spcPts val="0"/>
              </a:spcBef>
              <a:spcAft>
                <a:spcPts val="0"/>
              </a:spcAft>
              <a:buNone/>
            </a:pPr>
            <a:r>
              <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LSA - Stella</a:t>
            </a:r>
            <a:endParaRPr/>
          </a:p>
        </p:txBody>
      </p:sp>
      <p:sp>
        <p:nvSpPr>
          <p:cNvPr id="61" name="Google Shape;61;p1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1" lang="en-US" sz="1600"/>
              <a:t>Longitudinal Systems Analysis (LSA) data submitted on Jan 15th, 2021 </a:t>
            </a:r>
            <a:endParaRPr/>
          </a:p>
          <a:p>
            <a:pPr indent="0" lvl="0" marL="0" rtl="0" algn="l">
              <a:spcBef>
                <a:spcPts val="360"/>
              </a:spcBef>
              <a:spcAft>
                <a:spcPts val="0"/>
              </a:spcAft>
              <a:buNone/>
            </a:pPr>
            <a:r>
              <a:t/>
            </a:r>
            <a:endParaRPr/>
          </a:p>
          <a:p>
            <a:pPr indent="-342900" lvl="1" marL="914400" rtl="0" algn="l">
              <a:spcBef>
                <a:spcPts val="360"/>
              </a:spcBef>
              <a:spcAft>
                <a:spcPts val="0"/>
              </a:spcAft>
              <a:buSzPts val="1800"/>
              <a:buChar char="○"/>
            </a:pPr>
            <a:r>
              <a:rPr lang="en-US"/>
              <a:t>The dataset contains </a:t>
            </a:r>
            <a:r>
              <a:rPr lang="en-US"/>
              <a:t>anonymized</a:t>
            </a:r>
            <a:r>
              <a:rPr lang="en-US"/>
              <a:t> data about people experiencing homelessness over a 3-year lookback period, which is then aggregated in Stella</a:t>
            </a:r>
            <a:endParaRPr/>
          </a:p>
          <a:p>
            <a:pPr indent="-342900" lvl="1" marL="914400" rtl="0" algn="l">
              <a:spcBef>
                <a:spcPts val="0"/>
              </a:spcBef>
              <a:spcAft>
                <a:spcPts val="0"/>
              </a:spcAft>
              <a:buSzPts val="1800"/>
              <a:buChar char="○"/>
            </a:pPr>
            <a:r>
              <a:rPr lang="en-US"/>
              <a:t>Data points include:</a:t>
            </a:r>
            <a:endParaRPr/>
          </a:p>
          <a:p>
            <a:pPr indent="-342900" lvl="2" marL="1371600" rtl="0" algn="l">
              <a:spcBef>
                <a:spcPts val="0"/>
              </a:spcBef>
              <a:spcAft>
                <a:spcPts val="0"/>
              </a:spcAft>
              <a:buSzPts val="1800"/>
              <a:buChar char="■"/>
            </a:pPr>
            <a:r>
              <a:rPr lang="en-US"/>
              <a:t> demographics</a:t>
            </a:r>
            <a:endParaRPr/>
          </a:p>
          <a:p>
            <a:pPr indent="-342900" lvl="2" marL="1371600" rtl="0" algn="l">
              <a:spcBef>
                <a:spcPts val="0"/>
              </a:spcBef>
              <a:spcAft>
                <a:spcPts val="0"/>
              </a:spcAft>
              <a:buSzPts val="1800"/>
              <a:buChar char="■"/>
            </a:pPr>
            <a:r>
              <a:rPr lang="en-US"/>
              <a:t> length of time in programs and length of time to move-in dates</a:t>
            </a:r>
            <a:endParaRPr/>
          </a:p>
          <a:p>
            <a:pPr indent="-342900" lvl="2" marL="1371600" rtl="0" algn="l">
              <a:spcBef>
                <a:spcPts val="0"/>
              </a:spcBef>
              <a:spcAft>
                <a:spcPts val="0"/>
              </a:spcAft>
              <a:buSzPts val="1800"/>
              <a:buChar char="■"/>
            </a:pPr>
            <a:r>
              <a:rPr lang="en-US"/>
              <a:t> exit destinations</a:t>
            </a:r>
            <a:endParaRPr/>
          </a:p>
          <a:p>
            <a:pPr indent="-342900" lvl="2" marL="1371600" rtl="0" algn="l">
              <a:spcBef>
                <a:spcPts val="0"/>
              </a:spcBef>
              <a:spcAft>
                <a:spcPts val="0"/>
              </a:spcAft>
              <a:buSzPts val="1800"/>
              <a:buChar char="■"/>
            </a:pPr>
            <a:r>
              <a:rPr lang="en-US"/>
              <a:t> subpopulations such as veterans and household types</a:t>
            </a:r>
            <a:endParaRPr/>
          </a:p>
          <a:p>
            <a:pPr indent="-342900" lvl="2" marL="1371600" rtl="0" algn="l">
              <a:spcBef>
                <a:spcPts val="0"/>
              </a:spcBef>
              <a:spcAft>
                <a:spcPts val="0"/>
              </a:spcAft>
              <a:buSzPts val="1800"/>
              <a:buChar char="■"/>
            </a:pPr>
            <a:r>
              <a:rPr lang="en-US"/>
              <a:t> returns to homelessness</a:t>
            </a:r>
            <a:endParaRPr/>
          </a:p>
          <a:p>
            <a:pPr indent="-342900" lvl="2" marL="1371600" rtl="0" algn="l">
              <a:spcBef>
                <a:spcPts val="0"/>
              </a:spcBef>
              <a:spcAft>
                <a:spcPts val="0"/>
              </a:spcAft>
              <a:buSzPts val="1800"/>
              <a:buChar char="■"/>
            </a:pPr>
            <a:r>
              <a:rPr lang="en-US"/>
              <a:t> system pathways, or the way households move through the system to  housing </a:t>
            </a:r>
            <a:endParaRPr/>
          </a:p>
          <a:p>
            <a:pPr indent="-342900" lvl="1" marL="914400" rtl="0" algn="l">
              <a:spcBef>
                <a:spcPts val="0"/>
              </a:spcBef>
              <a:spcAft>
                <a:spcPts val="0"/>
              </a:spcAft>
              <a:buSzPts val="1800"/>
              <a:buChar char="○"/>
            </a:pPr>
            <a:r>
              <a:rPr lang="en-US"/>
              <a:t>The LSA replaces the AHAR as the overall system-level homeless report presented to Congress, the  information is used to inform funding and policy decisions</a:t>
            </a:r>
            <a:endParaRPr/>
          </a:p>
          <a:p>
            <a:pPr indent="0" lvl="0" marL="914400" rtl="0" algn="l">
              <a:spcBef>
                <a:spcPts val="360"/>
              </a:spcBef>
              <a:spcAft>
                <a:spcPts val="0"/>
              </a:spcAft>
              <a:buNone/>
            </a:pPr>
            <a:r>
              <a:t/>
            </a:r>
            <a:endParaRPr/>
          </a:p>
          <a:p>
            <a:pPr indent="-342900" lvl="1" marL="914400" rtl="0" algn="l">
              <a:spcBef>
                <a:spcPts val="360"/>
              </a:spcBef>
              <a:spcAft>
                <a:spcPts val="0"/>
              </a:spcAft>
              <a:buSzPts val="1800"/>
              <a:buChar char="○"/>
            </a:pPr>
            <a:r>
              <a:rPr lang="en-US" u="sng">
                <a:solidFill>
                  <a:schemeClr val="hlink"/>
                </a:solidFill>
                <a:hlinkClick r:id="rId3"/>
              </a:rPr>
              <a:t>You can view the 19-20 data from Stella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Let’s Explore Stella P!</a:t>
            </a:r>
            <a:endParaRPr/>
          </a:p>
        </p:txBody>
      </p:sp>
      <p:sp>
        <p:nvSpPr>
          <p:cNvPr id="67" name="Google Shape;67;p12"/>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u="sng">
                <a:solidFill>
                  <a:schemeClr val="hlink"/>
                </a:solidFill>
                <a:hlinkClick r:id="rId3"/>
              </a:rPr>
              <a:t>https://www.hmiscfl.org/system-performance-overview/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PIT &amp; HIC</a:t>
            </a:r>
            <a:endParaRPr/>
          </a:p>
        </p:txBody>
      </p:sp>
      <p:sp>
        <p:nvSpPr>
          <p:cNvPr id="73" name="Google Shape;73;p1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1" lang="en-US" sz="1600"/>
              <a:t>PIT &amp; HIC data for 2021 ready to submit: due date May 14th, 2021</a:t>
            </a:r>
            <a:endParaRPr b="1" sz="1600"/>
          </a:p>
          <a:p>
            <a:pPr indent="-330200" lvl="1" marL="914400" rtl="0" algn="l">
              <a:spcBef>
                <a:spcPts val="0"/>
              </a:spcBef>
              <a:spcAft>
                <a:spcPts val="0"/>
              </a:spcAft>
              <a:buSzPts val="1600"/>
              <a:buChar char="○"/>
            </a:pPr>
            <a:r>
              <a:rPr lang="en-US" sz="1600"/>
              <a:t>Recommendation to submit data to managing board</a:t>
            </a:r>
            <a:endParaRPr sz="1600"/>
          </a:p>
          <a:p>
            <a:pPr indent="0" lvl="0" marL="457200" rtl="0" algn="l">
              <a:spcBef>
                <a:spcPts val="360"/>
              </a:spcBef>
              <a:spcAft>
                <a:spcPts val="0"/>
              </a:spcAft>
              <a:buNone/>
            </a:pPr>
            <a:r>
              <a:t/>
            </a:r>
            <a:endParaRPr b="1" sz="1600"/>
          </a:p>
          <a:p>
            <a:pPr indent="-330200" lvl="0" marL="457200" rtl="0" algn="l">
              <a:spcBef>
                <a:spcPts val="360"/>
              </a:spcBef>
              <a:spcAft>
                <a:spcPts val="0"/>
              </a:spcAft>
              <a:buSzPts val="1600"/>
              <a:buChar char="●"/>
            </a:pPr>
            <a:r>
              <a:rPr b="1" lang="en-US" sz="1600"/>
              <a:t>A few important changes:</a:t>
            </a:r>
            <a:endParaRPr b="1" sz="1600"/>
          </a:p>
          <a:p>
            <a:pPr indent="0" lvl="0" marL="457200" rtl="0" algn="l">
              <a:spcBef>
                <a:spcPts val="360"/>
              </a:spcBef>
              <a:spcAft>
                <a:spcPts val="0"/>
              </a:spcAft>
              <a:buNone/>
            </a:pPr>
            <a:r>
              <a:t/>
            </a:r>
            <a:endParaRPr b="1" sz="1600"/>
          </a:p>
          <a:p>
            <a:pPr indent="-330200" lvl="1" marL="914400" rtl="0" algn="l">
              <a:spcBef>
                <a:spcPts val="360"/>
              </a:spcBef>
              <a:spcAft>
                <a:spcPts val="0"/>
              </a:spcAft>
              <a:buSzPts val="1600"/>
              <a:buChar char="○"/>
            </a:pPr>
            <a:r>
              <a:rPr lang="en-US" sz="1600"/>
              <a:t>No official unsheltered count was conducted - an informal </a:t>
            </a:r>
            <a:r>
              <a:rPr lang="en-US" sz="1600"/>
              <a:t>count will take place later this May</a:t>
            </a:r>
            <a:endParaRPr sz="1600"/>
          </a:p>
          <a:p>
            <a:pPr indent="-330200" lvl="1" marL="914400" rtl="0" algn="l">
              <a:spcBef>
                <a:spcPts val="0"/>
              </a:spcBef>
              <a:spcAft>
                <a:spcPts val="0"/>
              </a:spcAft>
              <a:buSzPts val="1600"/>
              <a:buChar char="○"/>
            </a:pPr>
            <a:r>
              <a:rPr lang="en-US" sz="1600"/>
              <a:t>New projects: non-congregate shelters, SSVF EHA, ESG-CV RRH</a:t>
            </a:r>
            <a:endParaRPr sz="1600"/>
          </a:p>
          <a:p>
            <a:pPr indent="-330200" lvl="1" marL="914400" rtl="0" algn="l">
              <a:spcBef>
                <a:spcPts val="0"/>
              </a:spcBef>
              <a:spcAft>
                <a:spcPts val="0"/>
              </a:spcAft>
              <a:buSzPts val="1600"/>
              <a:buChar char="○"/>
            </a:pPr>
            <a:r>
              <a:rPr lang="en-US" sz="1600"/>
              <a:t>New HMIS Participation: HUD-VASH and Zebra Coalition</a:t>
            </a:r>
            <a:endParaRPr sz="1600"/>
          </a:p>
          <a:p>
            <a:pPr indent="0" lvl="0" marL="0" rtl="0" algn="l">
              <a:spcBef>
                <a:spcPts val="360"/>
              </a:spcBef>
              <a:spcAft>
                <a:spcPts val="0"/>
              </a:spcAft>
              <a:buNone/>
            </a:pPr>
            <a:r>
              <a:t/>
            </a:r>
            <a:endParaRPr sz="1600"/>
          </a:p>
          <a:p>
            <a:pPr indent="-330200" lvl="0" marL="457200" rtl="0" algn="l">
              <a:spcBef>
                <a:spcPts val="360"/>
              </a:spcBef>
              <a:spcAft>
                <a:spcPts val="0"/>
              </a:spcAft>
              <a:buSzPts val="1600"/>
              <a:buChar char="●"/>
            </a:pPr>
            <a:r>
              <a:rPr b="1" lang="en-US" sz="1600"/>
              <a:t>What do we use this information for?</a:t>
            </a:r>
            <a:endParaRPr b="1" sz="1600"/>
          </a:p>
          <a:p>
            <a:pPr indent="-330200" lvl="1" marL="914400" rtl="0" algn="l">
              <a:spcBef>
                <a:spcPts val="0"/>
              </a:spcBef>
              <a:spcAft>
                <a:spcPts val="0"/>
              </a:spcAft>
              <a:buSzPts val="1600"/>
              <a:buChar char="○"/>
            </a:pPr>
            <a:r>
              <a:rPr lang="en-US" sz="1600"/>
              <a:t>The PIT count is a gauge of how many people experience homelessness on a single night </a:t>
            </a:r>
            <a:endParaRPr sz="1600"/>
          </a:p>
          <a:p>
            <a:pPr indent="-330200" lvl="1" marL="914400" rtl="0" algn="l">
              <a:spcBef>
                <a:spcPts val="0"/>
              </a:spcBef>
              <a:spcAft>
                <a:spcPts val="0"/>
              </a:spcAft>
              <a:buSzPts val="1600"/>
              <a:buChar char="○"/>
            </a:pPr>
            <a:r>
              <a:rPr lang="en-US" sz="1600"/>
              <a:t>The HIC is a count of the bed capacity on the same night</a:t>
            </a:r>
            <a:endParaRPr sz="1600"/>
          </a:p>
          <a:p>
            <a:pPr indent="-330200" lvl="1" marL="914400" rtl="0" algn="l">
              <a:spcBef>
                <a:spcPts val="0"/>
              </a:spcBef>
              <a:spcAft>
                <a:spcPts val="0"/>
              </a:spcAft>
              <a:buSzPts val="1600"/>
              <a:buChar char="○"/>
            </a:pPr>
            <a:r>
              <a:rPr lang="en-US" sz="1600"/>
              <a:t>The Utilization Rate is PIT / HIC </a:t>
            </a:r>
            <a:endParaRPr sz="1600"/>
          </a:p>
          <a:p>
            <a:pPr indent="-330200" lvl="1" marL="914400" rtl="0" algn="l">
              <a:spcBef>
                <a:spcPts val="0"/>
              </a:spcBef>
              <a:spcAft>
                <a:spcPts val="0"/>
              </a:spcAft>
              <a:buSzPts val="1600"/>
              <a:buChar char="○"/>
            </a:pPr>
            <a:r>
              <a:rPr lang="en-US" sz="1600"/>
              <a:t>To compare apples to apples, we will look at this year’s sheltered count compared to last year’s sheltered count</a:t>
            </a:r>
            <a:endParaRPr sz="1600"/>
          </a:p>
          <a:p>
            <a:pPr indent="0" lvl="0" marL="0" rtl="0" algn="l">
              <a:spcBef>
                <a:spcPts val="360"/>
              </a:spcBef>
              <a:spcAft>
                <a:spcPts val="0"/>
              </a:spcAft>
              <a:buNone/>
            </a:pPr>
            <a:r>
              <a:t/>
            </a:r>
            <a:endParaRPr sz="1600"/>
          </a:p>
          <a:p>
            <a:pPr indent="0" lvl="0" marL="914400" rtl="0" algn="l">
              <a:spcBef>
                <a:spcPts val="360"/>
              </a:spcBef>
              <a:spcAft>
                <a:spcPts val="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PIT &amp; HIC</a:t>
            </a:r>
            <a:endParaRPr/>
          </a:p>
        </p:txBody>
      </p:sp>
      <p:sp>
        <p:nvSpPr>
          <p:cNvPr id="79" name="Google Shape;79;p14"/>
          <p:cNvSpPr txBox="1"/>
          <p:nvPr>
            <p:ph idx="1" type="body"/>
          </p:nvPr>
        </p:nvSpPr>
        <p:spPr>
          <a:xfrm>
            <a:off x="457213" y="1313900"/>
            <a:ext cx="8229600" cy="520500"/>
          </a:xfrm>
          <a:prstGeom prst="rect">
            <a:avLst/>
          </a:prstGeom>
        </p:spPr>
        <p:txBody>
          <a:bodyPr anchorCtr="0" anchor="t" bIns="45700" lIns="91425" spcFirstLastPara="1" rIns="91425" wrap="square" tIns="45700">
            <a:noAutofit/>
          </a:bodyPr>
          <a:lstStyle/>
          <a:p>
            <a:pPr indent="-330200" lvl="0" marL="457200" rtl="0" algn="l">
              <a:spcBef>
                <a:spcPts val="360"/>
              </a:spcBef>
              <a:spcAft>
                <a:spcPts val="0"/>
              </a:spcAft>
              <a:buSzPts val="1600"/>
              <a:buChar char="●"/>
            </a:pPr>
            <a:r>
              <a:rPr lang="en-US" sz="1600"/>
              <a:t>Despite COVID-19 Pandemic, persons remained sheltered at similar levels</a:t>
            </a:r>
            <a:endParaRPr sz="1600"/>
          </a:p>
        </p:txBody>
      </p:sp>
      <p:pic>
        <p:nvPicPr>
          <p:cNvPr id="80" name="Google Shape;80;p14"/>
          <p:cNvPicPr preferRelativeResize="0"/>
          <p:nvPr/>
        </p:nvPicPr>
        <p:blipFill>
          <a:blip r:embed="rId3">
            <a:alphaModFix/>
          </a:blip>
          <a:stretch>
            <a:fillRect/>
          </a:stretch>
        </p:blipFill>
        <p:spPr>
          <a:xfrm>
            <a:off x="1232866" y="1834400"/>
            <a:ext cx="6678276" cy="4899900"/>
          </a:xfrm>
          <a:prstGeom prst="rect">
            <a:avLst/>
          </a:prstGeom>
          <a:noFill/>
          <a:ln cap="flat" cmpd="sng" w="9525">
            <a:solidFill>
              <a:schemeClr val="dk2"/>
            </a:solidFill>
            <a:prstDash val="solid"/>
            <a:round/>
            <a:headEnd len="sm" w="sm" type="none"/>
            <a:tailEnd len="sm" w="sm" type="none"/>
          </a:ln>
        </p:spPr>
      </p:pic>
      <p:pic>
        <p:nvPicPr>
          <p:cNvPr id="81" name="Google Shape;81;p14"/>
          <p:cNvPicPr preferRelativeResize="0"/>
          <p:nvPr/>
        </p:nvPicPr>
        <p:blipFill>
          <a:blip r:embed="rId4">
            <a:alphaModFix/>
          </a:blip>
          <a:stretch>
            <a:fillRect/>
          </a:stretch>
        </p:blipFill>
        <p:spPr>
          <a:xfrm>
            <a:off x="5777200" y="2435000"/>
            <a:ext cx="915375" cy="40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PIT TOTALS -Sheltered Only</a:t>
            </a:r>
            <a:endParaRPr/>
          </a:p>
        </p:txBody>
      </p:sp>
      <p:sp>
        <p:nvSpPr>
          <p:cNvPr id="87" name="Google Shape;87;p15"/>
          <p:cNvSpPr txBox="1"/>
          <p:nvPr>
            <p:ph idx="1" type="body"/>
          </p:nvPr>
        </p:nvSpPr>
        <p:spPr>
          <a:xfrm>
            <a:off x="1059950" y="1158175"/>
            <a:ext cx="4940700" cy="1064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Total Persons: </a:t>
            </a:r>
            <a:r>
              <a:rPr b="1" lang="en-US"/>
              <a:t>1544 (-4)</a:t>
            </a:r>
            <a:endParaRPr b="1"/>
          </a:p>
          <a:p>
            <a:pPr indent="0" lvl="0" marL="0" rtl="0" algn="l">
              <a:spcBef>
                <a:spcPts val="360"/>
              </a:spcBef>
              <a:spcAft>
                <a:spcPts val="0"/>
              </a:spcAft>
              <a:buNone/>
            </a:pPr>
            <a:r>
              <a:rPr lang="en-US"/>
              <a:t>Total Households: </a:t>
            </a:r>
            <a:r>
              <a:rPr b="1" lang="en-US"/>
              <a:t>1088 (-29)</a:t>
            </a:r>
            <a:endParaRPr b="1"/>
          </a:p>
          <a:p>
            <a:pPr indent="0" lvl="0" marL="0" rtl="0" algn="l">
              <a:spcBef>
                <a:spcPts val="360"/>
              </a:spcBef>
              <a:spcAft>
                <a:spcPts val="0"/>
              </a:spcAft>
              <a:buNone/>
            </a:pPr>
            <a:r>
              <a:rPr lang="en-US"/>
              <a:t>Total Chronically Homeless: </a:t>
            </a:r>
            <a:r>
              <a:rPr b="1" lang="en-US"/>
              <a:t>177 (-98)</a:t>
            </a:r>
            <a:endParaRPr b="1"/>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pic>
        <p:nvPicPr>
          <p:cNvPr id="88" name="Google Shape;88;p15" title="Points scored"/>
          <p:cNvPicPr preferRelativeResize="0"/>
          <p:nvPr/>
        </p:nvPicPr>
        <p:blipFill>
          <a:blip r:embed="rId3">
            <a:alphaModFix/>
          </a:blip>
          <a:stretch>
            <a:fillRect/>
          </a:stretch>
        </p:blipFill>
        <p:spPr>
          <a:xfrm>
            <a:off x="1059950" y="2155600"/>
            <a:ext cx="7567299" cy="46354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