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6858000" cy="9144000"/>
  <p:embeddedFontLst>
    <p:embeddedFont>
      <p:font typeface="Cabin"/>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abin-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bin-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abin-boldItalic.fntdata"/><Relationship Id="rId30" Type="http://schemas.openxmlformats.org/officeDocument/2006/relationships/font" Target="fonts/Cabin-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c5d4607ca9_1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c5d4607ca9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5d4607ca9_1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5d4607ca9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5d4607ca9_1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5d4607ca9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5d4607ca9_1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5d4607ca9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5d4607ca9_1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5d4607ca9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5d4607ca9_1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5d4607ca9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5d4607ca9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c5d4607ca9_3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71223155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Are there any members that are interested in sitting in on a Monitoring session?</a:t>
            </a:r>
            <a:endParaRPr/>
          </a:p>
        </p:txBody>
      </p:sp>
      <p:sp>
        <p:nvSpPr>
          <p:cNvPr id="154" name="Google Shape;154;g712231552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5d4607ca9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5d4607ca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c5d4607ca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gc5d4607c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c5d4607ca9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c5d4607ca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Together let’s find examples together to expand on our knowledge and insight on how our data is used.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52932e373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52932e373e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bd4a737a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8bd4a737a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c3290c758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3290c75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3290c758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3290c758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3290c7580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3290c758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c5d4607ca9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c5d4607ca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0F0"/>
              </a:buClr>
              <a:buSzPts val="3200"/>
              <a:buFont typeface="Arial"/>
              <a:buNone/>
              <a:defRPr b="0" i="0" sz="3200" u="none" cap="none" strike="noStrike">
                <a:solidFill>
                  <a:srgbClr val="00B0F0"/>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0F0"/>
              </a:buClr>
              <a:buSzPts val="2800"/>
              <a:buFont typeface="Arial"/>
              <a:buChar char="–"/>
              <a:defRPr b="0" i="0" sz="2800" u="none" cap="none" strike="noStrike">
                <a:solidFill>
                  <a:srgbClr val="00B0F0"/>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B0F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0F0"/>
              </a:buClr>
              <a:buSzPts val="2800"/>
              <a:buFont typeface="Arial"/>
              <a:buChar char="–"/>
              <a:defRPr b="0" i="0" sz="2800" u="none" cap="none" strike="noStrike">
                <a:solidFill>
                  <a:srgbClr val="00B0F0"/>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13.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rotWithShape="1">
          <a:blip r:embed="rId2">
            <a:alphaModFix/>
          </a:blip>
          <a:srcRect b="0" l="0" r="0" t="0"/>
          <a:stretch/>
        </p:blipFill>
        <p:spPr>
          <a:xfrm>
            <a:off x="7772400" y="179239"/>
            <a:ext cx="1136157" cy="71163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ww.hmiscfl.org/reports/"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www.hmiscfl.org" TargetMode="External"/><Relationship Id="rId4" Type="http://schemas.openxmlformats.org/officeDocument/2006/relationships/image" Target="../media/image20.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mailto:hmis@hsncfl.org" TargetMode="External"/><Relationship Id="rId4" Type="http://schemas.openxmlformats.org/officeDocument/2006/relationships/hyperlink" Target="http://www.hmiscfl.org" TargetMode="External"/><Relationship Id="rId5"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hmiscfl.org" TargetMode="External"/><Relationship Id="rId4" Type="http://schemas.openxmlformats.org/officeDocument/2006/relationships/hyperlink" Target="https://www.hmiscfl.org/wp-content/uploads/2020/11/Self-Verification-of-COVID-19-Related-Hardship_updated_v3-10.19.2020.pdf" TargetMode="External"/><Relationship Id="rId5" Type="http://schemas.openxmlformats.org/officeDocument/2006/relationships/hyperlink" Target="https://files.hudexchange.info/resources/documents/HMIS-Privacy-Security-Standards-COVID-19-Response.pdf" TargetMode="External"/><Relationship Id="rId6" Type="http://schemas.openxmlformats.org/officeDocument/2006/relationships/hyperlink" Target="https://files.hudexchange.info/resources/documents/HMIS-Project-Setup-and-Inventory-Changes-during-an-Infectious-Disease-Outbreak.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hudexchange.info/homelessness-assistance/lsa/" TargetMode="External"/><Relationship Id="rId4" Type="http://schemas.openxmlformats.org/officeDocument/2006/relationships/hyperlink" Target="https://www.hudexchange.info/homelessness-assistance/lsa/" TargetMode="External"/><Relationship Id="rId5" Type="http://schemas.openxmlformats.org/officeDocument/2006/relationships/hyperlink" Target="https://files.hudexchange.info/resources/documents/LSA-Commonly-Asked-Questions.pdfv" TargetMode="External"/><Relationship Id="rId6" Type="http://schemas.openxmlformats.org/officeDocument/2006/relationships/hyperlink" Target="https://www.hud.gov/sites/dfiles/OCHCO/documents/20-08cpdn.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hmiscfl.org/stella-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hmiscfl.org/repor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36" name="Google Shape;36;p7"/>
          <p:cNvSpPr txBox="1"/>
          <p:nvPr>
            <p:ph idx="1" type="subTitle"/>
          </p:nvPr>
        </p:nvSpPr>
        <p:spPr>
          <a:xfrm>
            <a:off x="800100" y="388620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March 9, 2021</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SPM</a:t>
            </a:r>
            <a:endParaRPr/>
          </a:p>
        </p:txBody>
      </p:sp>
      <p:sp>
        <p:nvSpPr>
          <p:cNvPr id="96" name="Google Shape;96;p16"/>
          <p:cNvSpPr txBox="1"/>
          <p:nvPr>
            <p:ph idx="1" type="body"/>
          </p:nvPr>
        </p:nvSpPr>
        <p:spPr>
          <a:xfrm>
            <a:off x="799275" y="1600200"/>
            <a:ext cx="7887600" cy="221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Returns to Homelessness</a:t>
            </a:r>
            <a:endParaRPr b="1"/>
          </a:p>
          <a:p>
            <a:pPr indent="0" lvl="0" marL="0" rtl="0" algn="l">
              <a:spcBef>
                <a:spcPts val="360"/>
              </a:spcBef>
              <a:spcAft>
                <a:spcPts val="0"/>
              </a:spcAft>
              <a:buNone/>
            </a:pPr>
            <a:r>
              <a:t/>
            </a:r>
            <a:endParaRPr b="1"/>
          </a:p>
          <a:p>
            <a:pPr indent="-342900" lvl="0" marL="457200" rtl="0" algn="l">
              <a:spcBef>
                <a:spcPts val="360"/>
              </a:spcBef>
              <a:spcAft>
                <a:spcPts val="0"/>
              </a:spcAft>
              <a:buSzPts val="1800"/>
              <a:buChar char="●"/>
            </a:pPr>
            <a:r>
              <a:rPr lang="en-US"/>
              <a:t>This measure examines persons who exited to permanent housing and then returned to literal homelessness in the last 2 years</a:t>
            </a:r>
            <a:endParaRPr/>
          </a:p>
          <a:p>
            <a:pPr indent="-342900" lvl="0" marL="457200" rtl="0" algn="l">
              <a:spcBef>
                <a:spcPts val="0"/>
              </a:spcBef>
              <a:spcAft>
                <a:spcPts val="0"/>
              </a:spcAft>
              <a:buSzPts val="1800"/>
              <a:buChar char="●"/>
            </a:pPr>
            <a:r>
              <a:rPr lang="en-US"/>
              <a:t>Data is disaggregated by project type and by time-frame of return</a:t>
            </a:r>
            <a:endParaRPr/>
          </a:p>
          <a:p>
            <a:pPr indent="-342900" lvl="0" marL="457200" rtl="0" algn="l">
              <a:spcBef>
                <a:spcPts val="0"/>
              </a:spcBef>
              <a:spcAft>
                <a:spcPts val="0"/>
              </a:spcAft>
              <a:buSzPts val="1800"/>
              <a:buChar char="●"/>
            </a:pPr>
            <a:r>
              <a:rPr lang="en-US"/>
              <a:t>Overall return rate is 22%, compared to 23% in 2019</a:t>
            </a:r>
            <a:endParaRPr/>
          </a:p>
          <a:p>
            <a:pPr indent="0" lvl="0" marL="0" rtl="0" algn="l">
              <a:spcBef>
                <a:spcPts val="360"/>
              </a:spcBef>
              <a:spcAft>
                <a:spcPts val="0"/>
              </a:spcAft>
              <a:buNone/>
            </a:pPr>
            <a:r>
              <a:t/>
            </a:r>
            <a:endParaRPr/>
          </a:p>
        </p:txBody>
      </p:sp>
      <p:pic>
        <p:nvPicPr>
          <p:cNvPr id="97" name="Google Shape;97;p16" title="Points scored"/>
          <p:cNvPicPr preferRelativeResize="0"/>
          <p:nvPr/>
        </p:nvPicPr>
        <p:blipFill>
          <a:blip r:embed="rId3">
            <a:alphaModFix/>
          </a:blip>
          <a:stretch>
            <a:fillRect/>
          </a:stretch>
        </p:blipFill>
        <p:spPr>
          <a:xfrm>
            <a:off x="457200" y="3816300"/>
            <a:ext cx="4109949" cy="2696751"/>
          </a:xfrm>
          <a:prstGeom prst="rect">
            <a:avLst/>
          </a:prstGeom>
          <a:noFill/>
          <a:ln cap="flat" cmpd="sng" w="9525">
            <a:solidFill>
              <a:srgbClr val="666666"/>
            </a:solidFill>
            <a:prstDash val="solid"/>
            <a:round/>
            <a:headEnd len="sm" w="sm" type="none"/>
            <a:tailEnd len="sm" w="sm" type="none"/>
          </a:ln>
        </p:spPr>
      </p:pic>
      <p:pic>
        <p:nvPicPr>
          <p:cNvPr id="98" name="Google Shape;98;p16" title="Points scored"/>
          <p:cNvPicPr preferRelativeResize="0"/>
          <p:nvPr/>
        </p:nvPicPr>
        <p:blipFill>
          <a:blip r:embed="rId4">
            <a:alphaModFix/>
          </a:blip>
          <a:stretch>
            <a:fillRect/>
          </a:stretch>
        </p:blipFill>
        <p:spPr>
          <a:xfrm>
            <a:off x="4726600" y="3765675"/>
            <a:ext cx="4271364" cy="2747376"/>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SPM</a:t>
            </a:r>
            <a:endParaRPr/>
          </a:p>
        </p:txBody>
      </p:sp>
      <p:sp>
        <p:nvSpPr>
          <p:cNvPr id="104" name="Google Shape;104;p17"/>
          <p:cNvSpPr txBox="1"/>
          <p:nvPr>
            <p:ph idx="1" type="body"/>
          </p:nvPr>
        </p:nvSpPr>
        <p:spPr>
          <a:xfrm>
            <a:off x="799275" y="1600200"/>
            <a:ext cx="7887600" cy="221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Number of Persons Homeless</a:t>
            </a:r>
            <a:endParaRPr b="1"/>
          </a:p>
          <a:p>
            <a:pPr indent="0" lvl="0" marL="0" rtl="0" algn="l">
              <a:spcBef>
                <a:spcPts val="360"/>
              </a:spcBef>
              <a:spcAft>
                <a:spcPts val="0"/>
              </a:spcAft>
              <a:buNone/>
            </a:pPr>
            <a:r>
              <a:t/>
            </a:r>
            <a:endParaRPr b="1"/>
          </a:p>
          <a:p>
            <a:pPr indent="-342900" lvl="0" marL="457200" rtl="0" algn="l">
              <a:spcBef>
                <a:spcPts val="360"/>
              </a:spcBef>
              <a:spcAft>
                <a:spcPts val="0"/>
              </a:spcAft>
              <a:buSzPts val="1800"/>
              <a:buChar char="●"/>
            </a:pPr>
            <a:r>
              <a:rPr lang="en-US"/>
              <a:t>Official reports includes previous year PIT Data (you can find PIT data from 2020 </a:t>
            </a:r>
            <a:r>
              <a:rPr lang="en-US" u="sng">
                <a:solidFill>
                  <a:schemeClr val="hlink"/>
                </a:solidFill>
                <a:hlinkClick r:id="rId3"/>
              </a:rPr>
              <a:t>here!</a:t>
            </a:r>
            <a:r>
              <a:rPr lang="en-US"/>
              <a:t>)</a:t>
            </a:r>
            <a:endParaRPr/>
          </a:p>
          <a:p>
            <a:pPr indent="-342900" lvl="0" marL="457200" rtl="0" algn="l">
              <a:spcBef>
                <a:spcPts val="0"/>
              </a:spcBef>
              <a:spcAft>
                <a:spcPts val="0"/>
              </a:spcAft>
              <a:buSzPts val="1800"/>
              <a:buChar char="●"/>
            </a:pPr>
            <a:r>
              <a:rPr lang="en-US"/>
              <a:t>The Annual Count is a simple count of persons enrolled in Emergency Shelter and Transitional Housing projects during the report period</a:t>
            </a:r>
            <a:endParaRPr/>
          </a:p>
          <a:p>
            <a:pPr indent="0" lvl="0" marL="0" rtl="0" algn="l">
              <a:spcBef>
                <a:spcPts val="360"/>
              </a:spcBef>
              <a:spcAft>
                <a:spcPts val="0"/>
              </a:spcAft>
              <a:buNone/>
            </a:pPr>
            <a:r>
              <a:t/>
            </a:r>
            <a:endParaRPr/>
          </a:p>
        </p:txBody>
      </p:sp>
      <p:pic>
        <p:nvPicPr>
          <p:cNvPr id="105" name="Google Shape;105;p17" title="Points scored"/>
          <p:cNvPicPr preferRelativeResize="0"/>
          <p:nvPr/>
        </p:nvPicPr>
        <p:blipFill>
          <a:blip r:embed="rId4">
            <a:alphaModFix/>
          </a:blip>
          <a:stretch>
            <a:fillRect/>
          </a:stretch>
        </p:blipFill>
        <p:spPr>
          <a:xfrm>
            <a:off x="2291738" y="3248675"/>
            <a:ext cx="4560525" cy="2692150"/>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SPM</a:t>
            </a:r>
            <a:endParaRPr/>
          </a:p>
        </p:txBody>
      </p:sp>
      <p:sp>
        <p:nvSpPr>
          <p:cNvPr id="111" name="Google Shape;111;p18"/>
          <p:cNvSpPr txBox="1"/>
          <p:nvPr>
            <p:ph idx="1" type="body"/>
          </p:nvPr>
        </p:nvSpPr>
        <p:spPr>
          <a:xfrm>
            <a:off x="799275" y="1600200"/>
            <a:ext cx="7887600" cy="2376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Employment and Income Growth for CoC-Funded Projects</a:t>
            </a:r>
            <a:endParaRPr b="1"/>
          </a:p>
          <a:p>
            <a:pPr indent="0" lvl="0" marL="0" rtl="0" algn="l">
              <a:spcBef>
                <a:spcPts val="360"/>
              </a:spcBef>
              <a:spcAft>
                <a:spcPts val="0"/>
              </a:spcAft>
              <a:buNone/>
            </a:pPr>
            <a:r>
              <a:t/>
            </a:r>
            <a:endParaRPr b="1"/>
          </a:p>
          <a:p>
            <a:pPr indent="-342900" lvl="0" marL="457200" rtl="0" algn="l">
              <a:spcBef>
                <a:spcPts val="360"/>
              </a:spcBef>
              <a:spcAft>
                <a:spcPts val="0"/>
              </a:spcAft>
              <a:buSzPts val="1800"/>
              <a:buChar char="●"/>
            </a:pPr>
            <a:r>
              <a:rPr lang="en-US"/>
              <a:t>This measure looks at adults enrolled in CoC-Funded projects (PSH, RRH, and 1 TH project) and determines whether they increased income compared to Project Start Date and Annual Assessment, to the Project Exit Date</a:t>
            </a:r>
            <a:endParaRPr/>
          </a:p>
          <a:p>
            <a:pPr indent="-342900" lvl="0" marL="457200" rtl="0" algn="l">
              <a:spcBef>
                <a:spcPts val="0"/>
              </a:spcBef>
              <a:spcAft>
                <a:spcPts val="0"/>
              </a:spcAft>
              <a:buSzPts val="1800"/>
              <a:buChar char="●"/>
            </a:pPr>
            <a:r>
              <a:rPr lang="en-US"/>
              <a:t>This data is further broken down by whether the income is employment based, or non-employment based (SSI/SSDI)</a:t>
            </a:r>
            <a:endParaRPr/>
          </a:p>
          <a:p>
            <a:pPr indent="-342900" lvl="0" marL="457200" rtl="0" algn="l">
              <a:spcBef>
                <a:spcPts val="0"/>
              </a:spcBef>
              <a:spcAft>
                <a:spcPts val="0"/>
              </a:spcAft>
              <a:buSzPts val="1800"/>
              <a:buChar char="●"/>
            </a:pPr>
            <a:r>
              <a:rPr lang="en-US"/>
              <a:t>“Stayers” means people still enrolled and utilizes Income at Start and Income at Annual Assessment</a:t>
            </a:r>
            <a:endParaRPr/>
          </a:p>
          <a:p>
            <a:pPr indent="-342900" lvl="0" marL="457200" rtl="0" algn="l">
              <a:spcBef>
                <a:spcPts val="0"/>
              </a:spcBef>
              <a:spcAft>
                <a:spcPts val="0"/>
              </a:spcAft>
              <a:buSzPts val="1800"/>
              <a:buChar char="●"/>
            </a:pPr>
            <a:r>
              <a:rPr lang="en-US"/>
              <a:t>“Leavers” means people who have exited and utilizes Income at Start and Income at Exit</a:t>
            </a:r>
            <a:endParaRPr/>
          </a:p>
          <a:p>
            <a:pPr indent="0" lvl="0" marL="0" rtl="0" algn="l">
              <a:spcBef>
                <a:spcPts val="360"/>
              </a:spcBef>
              <a:spcAft>
                <a:spcPts val="0"/>
              </a:spcAft>
              <a:buNone/>
            </a:pPr>
            <a:r>
              <a:t/>
            </a:r>
            <a:endParaRPr/>
          </a:p>
        </p:txBody>
      </p:sp>
      <p:pic>
        <p:nvPicPr>
          <p:cNvPr id="112" name="Google Shape;112;p18" title="Points scored"/>
          <p:cNvPicPr preferRelativeResize="0"/>
          <p:nvPr/>
        </p:nvPicPr>
        <p:blipFill>
          <a:blip r:embed="rId3">
            <a:alphaModFix/>
          </a:blip>
          <a:stretch>
            <a:fillRect/>
          </a:stretch>
        </p:blipFill>
        <p:spPr>
          <a:xfrm>
            <a:off x="159400" y="4305800"/>
            <a:ext cx="4577499" cy="2552207"/>
          </a:xfrm>
          <a:prstGeom prst="rect">
            <a:avLst/>
          </a:prstGeom>
          <a:noFill/>
          <a:ln cap="flat" cmpd="sng" w="9525">
            <a:solidFill>
              <a:srgbClr val="666666"/>
            </a:solidFill>
            <a:prstDash val="solid"/>
            <a:round/>
            <a:headEnd len="sm" w="sm" type="none"/>
            <a:tailEnd len="sm" w="sm" type="none"/>
          </a:ln>
        </p:spPr>
      </p:pic>
      <p:pic>
        <p:nvPicPr>
          <p:cNvPr id="113" name="Google Shape;113;p18" title="Points scored"/>
          <p:cNvPicPr preferRelativeResize="0"/>
          <p:nvPr/>
        </p:nvPicPr>
        <p:blipFill>
          <a:blip r:embed="rId4">
            <a:alphaModFix/>
          </a:blip>
          <a:stretch>
            <a:fillRect/>
          </a:stretch>
        </p:blipFill>
        <p:spPr>
          <a:xfrm>
            <a:off x="4736900" y="4305800"/>
            <a:ext cx="4272426" cy="2552200"/>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SPM</a:t>
            </a:r>
            <a:endParaRPr/>
          </a:p>
        </p:txBody>
      </p:sp>
      <p:sp>
        <p:nvSpPr>
          <p:cNvPr id="119" name="Google Shape;119;p19"/>
          <p:cNvSpPr txBox="1"/>
          <p:nvPr>
            <p:ph idx="1" type="body"/>
          </p:nvPr>
        </p:nvSpPr>
        <p:spPr>
          <a:xfrm>
            <a:off x="799275" y="1600200"/>
            <a:ext cx="7887600" cy="2376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Number of Persons First Time Homeless</a:t>
            </a:r>
            <a:endParaRPr b="1"/>
          </a:p>
          <a:p>
            <a:pPr indent="0" lvl="0" marL="0" rtl="0" algn="l">
              <a:spcBef>
                <a:spcPts val="360"/>
              </a:spcBef>
              <a:spcAft>
                <a:spcPts val="0"/>
              </a:spcAft>
              <a:buNone/>
            </a:pPr>
            <a:r>
              <a:t/>
            </a:r>
            <a:endParaRPr b="1"/>
          </a:p>
          <a:p>
            <a:pPr indent="-342900" lvl="0" marL="457200" rtl="0" algn="l">
              <a:spcBef>
                <a:spcPts val="360"/>
              </a:spcBef>
              <a:spcAft>
                <a:spcPts val="0"/>
              </a:spcAft>
              <a:buSzPts val="1800"/>
              <a:buChar char="●"/>
            </a:pPr>
            <a:r>
              <a:rPr lang="en-US"/>
              <a:t>This measure is a count of persons who are enrolled in Emergency Shelter, Transitional Housing &amp; Permanent Housing projects that were not active in the homeless system in the last 2 years - First Time Homeless</a:t>
            </a:r>
            <a:endParaRPr/>
          </a:p>
          <a:p>
            <a:pPr indent="-342900" lvl="0" marL="457200" rtl="0" algn="l">
              <a:spcBef>
                <a:spcPts val="0"/>
              </a:spcBef>
              <a:spcAft>
                <a:spcPts val="0"/>
              </a:spcAft>
              <a:buSzPts val="1800"/>
              <a:buChar char="●"/>
            </a:pPr>
            <a:r>
              <a:rPr lang="en-US"/>
              <a:t>This measure is more easily understood as a proportion of first time homeless to non-first time homeless</a:t>
            </a:r>
            <a:endParaRPr/>
          </a:p>
        </p:txBody>
      </p:sp>
      <p:pic>
        <p:nvPicPr>
          <p:cNvPr id="120" name="Google Shape;120;p19" title="Points scored"/>
          <p:cNvPicPr preferRelativeResize="0"/>
          <p:nvPr/>
        </p:nvPicPr>
        <p:blipFill>
          <a:blip r:embed="rId3">
            <a:alphaModFix/>
          </a:blip>
          <a:stretch>
            <a:fillRect/>
          </a:stretch>
        </p:blipFill>
        <p:spPr>
          <a:xfrm>
            <a:off x="137150" y="4074950"/>
            <a:ext cx="4365774" cy="2716768"/>
          </a:xfrm>
          <a:prstGeom prst="rect">
            <a:avLst/>
          </a:prstGeom>
          <a:noFill/>
          <a:ln cap="flat" cmpd="sng" w="9525">
            <a:solidFill>
              <a:srgbClr val="666666"/>
            </a:solidFill>
            <a:prstDash val="solid"/>
            <a:round/>
            <a:headEnd len="sm" w="sm" type="none"/>
            <a:tailEnd len="sm" w="sm" type="none"/>
          </a:ln>
        </p:spPr>
      </p:pic>
      <p:pic>
        <p:nvPicPr>
          <p:cNvPr id="121" name="Google Shape;121;p19" title="Points scored"/>
          <p:cNvPicPr preferRelativeResize="0"/>
          <p:nvPr/>
        </p:nvPicPr>
        <p:blipFill>
          <a:blip r:embed="rId4">
            <a:alphaModFix/>
          </a:blip>
          <a:stretch>
            <a:fillRect/>
          </a:stretch>
        </p:blipFill>
        <p:spPr>
          <a:xfrm>
            <a:off x="4613450" y="4159350"/>
            <a:ext cx="4405974" cy="2521025"/>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SPM</a:t>
            </a:r>
            <a:endParaRPr/>
          </a:p>
        </p:txBody>
      </p:sp>
      <p:sp>
        <p:nvSpPr>
          <p:cNvPr id="127" name="Google Shape;127;p20"/>
          <p:cNvSpPr txBox="1"/>
          <p:nvPr>
            <p:ph idx="1" type="body"/>
          </p:nvPr>
        </p:nvSpPr>
        <p:spPr>
          <a:xfrm>
            <a:off x="799275" y="1600200"/>
            <a:ext cx="7887600" cy="2376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Exits to Permanent Housing and Housing Retention</a:t>
            </a:r>
            <a:endParaRPr b="1"/>
          </a:p>
          <a:p>
            <a:pPr indent="0" lvl="0" marL="0" rtl="0" algn="l">
              <a:spcBef>
                <a:spcPts val="360"/>
              </a:spcBef>
              <a:spcAft>
                <a:spcPts val="0"/>
              </a:spcAft>
              <a:buNone/>
            </a:pPr>
            <a:r>
              <a:t/>
            </a:r>
            <a:endParaRPr b="1"/>
          </a:p>
          <a:p>
            <a:pPr indent="-342900" lvl="0" marL="457200" rtl="0" algn="l">
              <a:spcBef>
                <a:spcPts val="360"/>
              </a:spcBef>
              <a:spcAft>
                <a:spcPts val="0"/>
              </a:spcAft>
              <a:buSzPts val="1800"/>
              <a:buChar char="●"/>
            </a:pPr>
            <a:r>
              <a:rPr lang="en-US"/>
              <a:t>This measure counts the number of people with a successful housing income and calculates a percentage of exits that are successful - for Street Outreach this can be movement to shelter or housing, for ES/TH/RRH this is permanent housing</a:t>
            </a:r>
            <a:endParaRPr/>
          </a:p>
          <a:p>
            <a:pPr indent="-342900" lvl="0" marL="457200" rtl="0" algn="l">
              <a:spcBef>
                <a:spcPts val="0"/>
              </a:spcBef>
              <a:spcAft>
                <a:spcPts val="0"/>
              </a:spcAft>
              <a:buSzPts val="1800"/>
              <a:buChar char="●"/>
            </a:pPr>
            <a:r>
              <a:rPr lang="en-US"/>
              <a:t>PSH is measured as retention of permanent housing - persons who exit to a positive destination are counted, as well as persons who are still enrolled in PSH</a:t>
            </a:r>
            <a:endParaRPr/>
          </a:p>
        </p:txBody>
      </p:sp>
      <p:pic>
        <p:nvPicPr>
          <p:cNvPr id="128" name="Google Shape;128;p20" title="Points scored"/>
          <p:cNvPicPr preferRelativeResize="0"/>
          <p:nvPr/>
        </p:nvPicPr>
        <p:blipFill>
          <a:blip r:embed="rId3">
            <a:alphaModFix/>
          </a:blip>
          <a:stretch>
            <a:fillRect/>
          </a:stretch>
        </p:blipFill>
        <p:spPr>
          <a:xfrm>
            <a:off x="112525" y="3576725"/>
            <a:ext cx="4843149" cy="2873174"/>
          </a:xfrm>
          <a:prstGeom prst="rect">
            <a:avLst/>
          </a:prstGeom>
          <a:noFill/>
          <a:ln cap="flat" cmpd="sng" w="9525">
            <a:solidFill>
              <a:srgbClr val="666666"/>
            </a:solidFill>
            <a:prstDash val="solid"/>
            <a:round/>
            <a:headEnd len="sm" w="sm" type="none"/>
            <a:tailEnd len="sm" w="sm" type="none"/>
          </a:ln>
        </p:spPr>
      </p:pic>
      <p:pic>
        <p:nvPicPr>
          <p:cNvPr id="129" name="Google Shape;129;p20" title="Points scored"/>
          <p:cNvPicPr preferRelativeResize="0"/>
          <p:nvPr/>
        </p:nvPicPr>
        <p:blipFill>
          <a:blip r:embed="rId4">
            <a:alphaModFix/>
          </a:blip>
          <a:stretch>
            <a:fillRect/>
          </a:stretch>
        </p:blipFill>
        <p:spPr>
          <a:xfrm>
            <a:off x="5068925" y="3637625"/>
            <a:ext cx="3982674" cy="2292825"/>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SPM</a:t>
            </a:r>
            <a:endParaRPr/>
          </a:p>
        </p:txBody>
      </p:sp>
      <p:sp>
        <p:nvSpPr>
          <p:cNvPr id="135" name="Google Shape;135;p21"/>
          <p:cNvSpPr txBox="1"/>
          <p:nvPr>
            <p:ph idx="1" type="body"/>
          </p:nvPr>
        </p:nvSpPr>
        <p:spPr>
          <a:xfrm>
            <a:off x="799275" y="1600200"/>
            <a:ext cx="7887600" cy="2376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Data Quality (Exit Destination Error Rate)</a:t>
            </a:r>
            <a:endParaRPr b="1"/>
          </a:p>
          <a:p>
            <a:pPr indent="0" lvl="0" marL="0" rtl="0" algn="l">
              <a:spcBef>
                <a:spcPts val="360"/>
              </a:spcBef>
              <a:spcAft>
                <a:spcPts val="0"/>
              </a:spcAft>
              <a:buNone/>
            </a:pPr>
            <a:r>
              <a:t/>
            </a:r>
            <a:endParaRPr b="1"/>
          </a:p>
          <a:p>
            <a:pPr indent="-342900" lvl="0" marL="457200" rtl="0" algn="l">
              <a:spcBef>
                <a:spcPts val="360"/>
              </a:spcBef>
              <a:spcAft>
                <a:spcPts val="0"/>
              </a:spcAft>
              <a:buSzPts val="1800"/>
              <a:buChar char="●"/>
            </a:pPr>
            <a:r>
              <a:rPr lang="en-US"/>
              <a:t>Data quality of all project types is also submitted with the SPM’s, in the form of the Exit Destination Error Rate. This is the number of exits that were evaluated as “no exit interview completed”, “data not collected”, or any other variation of “unknown”</a:t>
            </a:r>
            <a:endParaRPr/>
          </a:p>
        </p:txBody>
      </p:sp>
      <p:pic>
        <p:nvPicPr>
          <p:cNvPr id="136" name="Google Shape;136;p21" title="Points scored"/>
          <p:cNvPicPr preferRelativeResize="0"/>
          <p:nvPr/>
        </p:nvPicPr>
        <p:blipFill>
          <a:blip r:embed="rId3">
            <a:alphaModFix/>
          </a:blip>
          <a:stretch>
            <a:fillRect/>
          </a:stretch>
        </p:blipFill>
        <p:spPr>
          <a:xfrm>
            <a:off x="2176250" y="3197100"/>
            <a:ext cx="5012676" cy="3347726"/>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142" name="Google Shape;142;p22"/>
          <p:cNvSpPr txBox="1"/>
          <p:nvPr>
            <p:ph idx="1" type="body"/>
          </p:nvPr>
        </p:nvSpPr>
        <p:spPr>
          <a:xfrm>
            <a:off x="759900" y="957300"/>
            <a:ext cx="7926900" cy="5778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2000"/>
              <a:t>Upcoming CoC-Wide Refresher Sessions (March/April)</a:t>
            </a:r>
            <a:endParaRPr b="1" sz="2000"/>
          </a:p>
          <a:p>
            <a:pPr indent="0" lvl="0" marL="0" rtl="0" algn="l">
              <a:lnSpc>
                <a:spcPct val="115000"/>
              </a:lnSpc>
              <a:spcBef>
                <a:spcPts val="640"/>
              </a:spcBef>
              <a:spcAft>
                <a:spcPts val="0"/>
              </a:spcAft>
              <a:buNone/>
            </a:pPr>
            <a:r>
              <a:rPr i="1" lang="en-US" sz="1500"/>
              <a:t>*Invites will be extended to all applicable partners*</a:t>
            </a:r>
            <a:endParaRPr i="1" sz="1500"/>
          </a:p>
          <a:p>
            <a:pPr indent="0" lvl="0" marL="0" rtl="0" algn="l">
              <a:lnSpc>
                <a:spcPct val="115000"/>
              </a:lnSpc>
              <a:spcBef>
                <a:spcPts val="640"/>
              </a:spcBef>
              <a:spcAft>
                <a:spcPts val="0"/>
              </a:spcAft>
              <a:buNone/>
            </a:pPr>
            <a:r>
              <a:rPr b="1" lang="en-US" sz="2000">
                <a:solidFill>
                  <a:srgbClr val="FF0000"/>
                </a:solidFill>
              </a:rPr>
              <a:t>HMIS 102: Street Outreach</a:t>
            </a:r>
            <a:endParaRPr b="1" sz="2000">
              <a:solidFill>
                <a:srgbClr val="FF0000"/>
              </a:solidFill>
            </a:endParaRPr>
          </a:p>
          <a:p>
            <a:pPr indent="0" lvl="0" marL="0" rtl="0" algn="l">
              <a:lnSpc>
                <a:spcPct val="115000"/>
              </a:lnSpc>
              <a:spcBef>
                <a:spcPts val="640"/>
              </a:spcBef>
              <a:spcAft>
                <a:spcPts val="0"/>
              </a:spcAft>
              <a:buNone/>
            </a:pPr>
            <a:r>
              <a:rPr b="1" lang="en-US" sz="1800"/>
              <a:t>HMIS 102: SSVF</a:t>
            </a:r>
            <a:endParaRPr b="1" sz="1800"/>
          </a:p>
          <a:p>
            <a:pPr indent="0" lvl="0" marL="0" rtl="0" algn="l">
              <a:lnSpc>
                <a:spcPct val="115000"/>
              </a:lnSpc>
              <a:spcBef>
                <a:spcPts val="640"/>
              </a:spcBef>
              <a:spcAft>
                <a:spcPts val="0"/>
              </a:spcAft>
              <a:buNone/>
            </a:pPr>
            <a:r>
              <a:rPr b="1" lang="en-US" sz="1800"/>
              <a:t>HMIS 102: PATH</a:t>
            </a:r>
            <a:endParaRPr b="1" sz="1800"/>
          </a:p>
          <a:p>
            <a:pPr indent="0" lvl="0" marL="0" rtl="0" algn="l">
              <a:lnSpc>
                <a:spcPct val="115000"/>
              </a:lnSpc>
              <a:spcBef>
                <a:spcPts val="640"/>
              </a:spcBef>
              <a:spcAft>
                <a:spcPts val="0"/>
              </a:spcAft>
              <a:buNone/>
            </a:pPr>
            <a:r>
              <a:rPr b="1" lang="en-US" sz="2000"/>
              <a:t>_____________________________________</a:t>
            </a:r>
            <a:endParaRPr b="1" sz="2000"/>
          </a:p>
          <a:p>
            <a:pPr indent="0" lvl="0" marL="0" rtl="0" algn="l">
              <a:lnSpc>
                <a:spcPct val="115000"/>
              </a:lnSpc>
              <a:spcBef>
                <a:spcPts val="640"/>
              </a:spcBef>
              <a:spcAft>
                <a:spcPts val="0"/>
              </a:spcAft>
              <a:buNone/>
            </a:pPr>
            <a:r>
              <a:rPr b="1" lang="en-US" sz="1600"/>
              <a:t>Routine monthly sessions:</a:t>
            </a:r>
            <a:endParaRPr sz="1600"/>
          </a:p>
          <a:p>
            <a:pPr indent="0" lvl="0" marL="0" rtl="0" algn="l">
              <a:lnSpc>
                <a:spcPct val="115000"/>
              </a:lnSpc>
              <a:spcBef>
                <a:spcPts val="640"/>
              </a:spcBef>
              <a:spcAft>
                <a:spcPts val="0"/>
              </a:spcAft>
              <a:buNone/>
            </a:pPr>
            <a:r>
              <a:rPr lang="en-US" sz="1600"/>
              <a:t>1st &amp; 3rd Tuesday: HMIS 101 New User Training</a:t>
            </a:r>
            <a:endParaRPr sz="1600"/>
          </a:p>
          <a:p>
            <a:pPr indent="0" lvl="0" marL="0" rtl="0" algn="l">
              <a:lnSpc>
                <a:spcPct val="115000"/>
              </a:lnSpc>
              <a:spcBef>
                <a:spcPts val="640"/>
              </a:spcBef>
              <a:spcAft>
                <a:spcPts val="0"/>
              </a:spcAft>
              <a:buNone/>
            </a:pPr>
            <a:r>
              <a:rPr lang="en-US" sz="1600"/>
              <a:t>1st &amp; 3rd Wednesday: HMIS 101/102 Refreshers</a:t>
            </a:r>
            <a:endParaRPr sz="1600"/>
          </a:p>
          <a:p>
            <a:pPr indent="0" lvl="0" marL="0" rtl="0" algn="l">
              <a:lnSpc>
                <a:spcPct val="115000"/>
              </a:lnSpc>
              <a:spcBef>
                <a:spcPts val="640"/>
              </a:spcBef>
              <a:spcAft>
                <a:spcPts val="0"/>
              </a:spcAft>
              <a:buNone/>
            </a:pPr>
            <a:r>
              <a:rPr lang="en-US" sz="1600"/>
              <a:t>1st &amp; 3rd Thursday: HMIS 101/102/103 Reports Training</a:t>
            </a:r>
            <a:endParaRPr sz="1900"/>
          </a:p>
          <a:p>
            <a:pPr indent="0" lvl="0" marL="0" rtl="0" algn="l">
              <a:lnSpc>
                <a:spcPct val="115000"/>
              </a:lnSpc>
              <a:spcBef>
                <a:spcPts val="640"/>
              </a:spcBef>
              <a:spcAft>
                <a:spcPts val="0"/>
              </a:spcAft>
              <a:buNone/>
            </a:pPr>
            <a:r>
              <a:rPr i="1" lang="en-US"/>
              <a:t>* </a:t>
            </a:r>
            <a:r>
              <a:rPr i="1" lang="en-US"/>
              <a:t>Additional training sessions may be requested as needed.</a:t>
            </a:r>
            <a:endParaRPr i="1" sz="1600"/>
          </a:p>
          <a:p>
            <a:pPr indent="0" lvl="0" marL="0" rtl="0" algn="l">
              <a:lnSpc>
                <a:spcPct val="115000"/>
              </a:lnSpc>
              <a:spcBef>
                <a:spcPts val="640"/>
              </a:spcBef>
              <a:spcAft>
                <a:spcPts val="0"/>
              </a:spcAft>
              <a:buNone/>
            </a:pPr>
            <a:r>
              <a:t/>
            </a:r>
            <a:endParaRPr i="1" sz="300"/>
          </a:p>
          <a:p>
            <a:pPr indent="0" lvl="0" marL="0" rtl="0" algn="l">
              <a:lnSpc>
                <a:spcPct val="115000"/>
              </a:lnSpc>
              <a:spcBef>
                <a:spcPts val="640"/>
              </a:spcBef>
              <a:spcAft>
                <a:spcPts val="0"/>
              </a:spcAft>
              <a:buNone/>
            </a:pPr>
            <a:r>
              <a:rPr lang="en-US" u="sng">
                <a:solidFill>
                  <a:schemeClr val="hlink"/>
                </a:solidFill>
                <a:hlinkClick r:id="rId3"/>
              </a:rPr>
              <a:t>Join</a:t>
            </a:r>
            <a:r>
              <a:rPr lang="en-US"/>
              <a:t> us for our office hours M/W from 1p - 2p for additional one-on-one HMIS support.</a:t>
            </a:r>
            <a:endParaRPr/>
          </a:p>
          <a:p>
            <a:pPr indent="0" lvl="0" marL="0" rtl="0" algn="l">
              <a:lnSpc>
                <a:spcPct val="115000"/>
              </a:lnSpc>
              <a:spcBef>
                <a:spcPts val="640"/>
              </a:spcBef>
              <a:spcAft>
                <a:spcPts val="0"/>
              </a:spcAft>
              <a:buNone/>
            </a:pPr>
            <a:r>
              <a:t/>
            </a:r>
            <a:endParaRPr b="1" sz="300">
              <a:solidFill>
                <a:srgbClr val="FF0000"/>
              </a:solidFill>
            </a:endParaRPr>
          </a:p>
          <a:p>
            <a:pPr indent="0" lvl="0" marL="0" rtl="0" algn="l">
              <a:lnSpc>
                <a:spcPct val="115000"/>
              </a:lnSpc>
              <a:spcBef>
                <a:spcPts val="640"/>
              </a:spcBef>
              <a:spcAft>
                <a:spcPts val="0"/>
              </a:spcAft>
              <a:buNone/>
            </a:pPr>
            <a:r>
              <a:rPr b="1" lang="en-US">
                <a:solidFill>
                  <a:srgbClr val="FF0000"/>
                </a:solidFill>
              </a:rPr>
              <a:t>Reminder:</a:t>
            </a:r>
            <a:r>
              <a:rPr b="1" lang="en-US"/>
              <a:t> </a:t>
            </a:r>
            <a:endParaRPr b="1"/>
          </a:p>
          <a:p>
            <a:pPr indent="0" lvl="0" marL="0" rtl="0" algn="l">
              <a:lnSpc>
                <a:spcPct val="115000"/>
              </a:lnSpc>
              <a:spcBef>
                <a:spcPts val="640"/>
              </a:spcBef>
              <a:spcAft>
                <a:spcPts val="0"/>
              </a:spcAft>
              <a:buNone/>
            </a:pPr>
            <a:r>
              <a:rPr i="1" lang="en-US"/>
              <a:t>All new user training requests must come through the Agency Liaison.</a:t>
            </a:r>
            <a:endParaRPr i="1"/>
          </a:p>
        </p:txBody>
      </p:sp>
      <p:pic>
        <p:nvPicPr>
          <p:cNvPr id="143" name="Google Shape;143;p22">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Newsletter</a:t>
            </a:r>
            <a:endParaRPr b="1" sz="3600"/>
          </a:p>
        </p:txBody>
      </p:sp>
      <p:sp>
        <p:nvSpPr>
          <p:cNvPr id="149" name="Google Shape;149;p23"/>
          <p:cNvSpPr txBox="1"/>
          <p:nvPr>
            <p:ph idx="1" type="body"/>
          </p:nvPr>
        </p:nvSpPr>
        <p:spPr>
          <a:xfrm>
            <a:off x="457200" y="1109700"/>
            <a:ext cx="3983700" cy="5334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1800"/>
              <a:t>Table of Contents</a:t>
            </a:r>
            <a:endParaRPr b="1" sz="1800"/>
          </a:p>
          <a:p>
            <a:pPr indent="0" lvl="0" marL="0" rtl="0" algn="l">
              <a:lnSpc>
                <a:spcPct val="115000"/>
              </a:lnSpc>
              <a:spcBef>
                <a:spcPts val="640"/>
              </a:spcBef>
              <a:spcAft>
                <a:spcPts val="0"/>
              </a:spcAft>
              <a:buNone/>
            </a:pPr>
            <a:r>
              <a:t/>
            </a:r>
            <a:endParaRPr b="1" sz="100"/>
          </a:p>
          <a:p>
            <a:pPr indent="0" lvl="0" marL="0" rtl="0" algn="l">
              <a:lnSpc>
                <a:spcPct val="115000"/>
              </a:lnSpc>
              <a:spcBef>
                <a:spcPts val="640"/>
              </a:spcBef>
              <a:spcAft>
                <a:spcPts val="0"/>
              </a:spcAft>
              <a:buNone/>
            </a:pPr>
            <a:r>
              <a:rPr b="1" lang="en-US"/>
              <a:t>Welcome</a:t>
            </a:r>
            <a:endParaRPr b="1"/>
          </a:p>
          <a:p>
            <a:pPr indent="0" lvl="0" marL="0" rtl="0" algn="l">
              <a:lnSpc>
                <a:spcPct val="115000"/>
              </a:lnSpc>
              <a:spcBef>
                <a:spcPts val="640"/>
              </a:spcBef>
              <a:spcAft>
                <a:spcPts val="0"/>
              </a:spcAft>
              <a:buNone/>
            </a:pPr>
            <a:r>
              <a:rPr b="1" lang="en-US"/>
              <a:t>Highlights/Updates for FY20-21</a:t>
            </a:r>
            <a:endParaRPr b="1"/>
          </a:p>
          <a:p>
            <a:pPr indent="0" lvl="0" marL="0" rtl="0" algn="l">
              <a:lnSpc>
                <a:spcPct val="115000"/>
              </a:lnSpc>
              <a:spcBef>
                <a:spcPts val="640"/>
              </a:spcBef>
              <a:spcAft>
                <a:spcPts val="0"/>
              </a:spcAft>
              <a:buNone/>
            </a:pPr>
            <a:r>
              <a:rPr b="1" lang="en-US"/>
              <a:t>HMIS Privacy &amp; Security</a:t>
            </a:r>
            <a:endParaRPr b="1"/>
          </a:p>
          <a:p>
            <a:pPr indent="0" lvl="0" marL="0" rtl="0" algn="l">
              <a:lnSpc>
                <a:spcPct val="115000"/>
              </a:lnSpc>
              <a:spcBef>
                <a:spcPts val="640"/>
              </a:spcBef>
              <a:spcAft>
                <a:spcPts val="0"/>
              </a:spcAft>
              <a:buNone/>
            </a:pPr>
            <a:r>
              <a:rPr b="1" lang="en-US">
                <a:solidFill>
                  <a:schemeClr val="dk1"/>
                </a:solidFill>
              </a:rPr>
              <a:t>Data Quality Corner</a:t>
            </a:r>
            <a:endParaRPr b="1">
              <a:solidFill>
                <a:schemeClr val="dk1"/>
              </a:solidFill>
            </a:endParaRPr>
          </a:p>
          <a:p>
            <a:pPr indent="0" lvl="0" marL="0" rtl="0" algn="l">
              <a:lnSpc>
                <a:spcPct val="115000"/>
              </a:lnSpc>
              <a:spcBef>
                <a:spcPts val="640"/>
              </a:spcBef>
              <a:spcAft>
                <a:spcPts val="0"/>
              </a:spcAft>
              <a:buNone/>
            </a:pPr>
            <a:r>
              <a:rPr b="1" lang="en-US"/>
              <a:t>HMIS Snapshots</a:t>
            </a:r>
            <a:endParaRPr b="1"/>
          </a:p>
          <a:p>
            <a:pPr indent="0" lvl="0" marL="0" rtl="0" algn="l">
              <a:lnSpc>
                <a:spcPct val="115000"/>
              </a:lnSpc>
              <a:spcBef>
                <a:spcPts val="640"/>
              </a:spcBef>
              <a:spcAft>
                <a:spcPts val="0"/>
              </a:spcAft>
              <a:buNone/>
            </a:pPr>
            <a:r>
              <a:rPr b="1" lang="en-US"/>
              <a:t>Comedy Corner</a:t>
            </a:r>
            <a:endParaRPr b="1"/>
          </a:p>
          <a:p>
            <a:pPr indent="0" lvl="0" marL="0" rtl="0" algn="l">
              <a:lnSpc>
                <a:spcPct val="115000"/>
              </a:lnSpc>
              <a:spcBef>
                <a:spcPts val="640"/>
              </a:spcBef>
              <a:spcAft>
                <a:spcPts val="0"/>
              </a:spcAft>
              <a:buNone/>
            </a:pPr>
            <a:r>
              <a:rPr b="1" lang="en-US"/>
              <a:t>Acknowledgements</a:t>
            </a:r>
            <a:endParaRPr b="1"/>
          </a:p>
          <a:p>
            <a:pPr indent="0" lvl="0" marL="0" rtl="0" algn="l">
              <a:lnSpc>
                <a:spcPct val="115000"/>
              </a:lnSpc>
              <a:spcBef>
                <a:spcPts val="640"/>
              </a:spcBef>
              <a:spcAft>
                <a:spcPts val="0"/>
              </a:spcAft>
              <a:buNone/>
            </a:pPr>
            <a:r>
              <a:rPr b="1" lang="en-US"/>
              <a:t>_______________________________</a:t>
            </a:r>
            <a:endParaRPr b="1"/>
          </a:p>
          <a:p>
            <a:pPr indent="-342900" lvl="0" marL="457200" rtl="0" algn="l">
              <a:lnSpc>
                <a:spcPct val="115000"/>
              </a:lnSpc>
              <a:spcBef>
                <a:spcPts val="640"/>
              </a:spcBef>
              <a:spcAft>
                <a:spcPts val="0"/>
              </a:spcAft>
              <a:buSzPts val="1800"/>
              <a:buChar char="-"/>
            </a:pPr>
            <a:r>
              <a:rPr b="1" lang="en-US"/>
              <a:t>A new issue will be released every other month.</a:t>
            </a:r>
            <a:endParaRPr b="1"/>
          </a:p>
          <a:p>
            <a:pPr indent="-342900" lvl="0" marL="457200" rtl="0" algn="l">
              <a:lnSpc>
                <a:spcPct val="115000"/>
              </a:lnSpc>
              <a:spcBef>
                <a:spcPts val="0"/>
              </a:spcBef>
              <a:spcAft>
                <a:spcPts val="0"/>
              </a:spcAft>
              <a:buSzPts val="1800"/>
              <a:buChar char="-"/>
            </a:pPr>
            <a:r>
              <a:rPr b="1" lang="en-US"/>
              <a:t>Each issue will have a data quality theme.</a:t>
            </a:r>
            <a:endParaRPr b="1"/>
          </a:p>
          <a:p>
            <a:pPr indent="0" lvl="0" marL="457200" rtl="0" algn="l">
              <a:lnSpc>
                <a:spcPct val="115000"/>
              </a:lnSpc>
              <a:spcBef>
                <a:spcPts val="640"/>
              </a:spcBef>
              <a:spcAft>
                <a:spcPts val="0"/>
              </a:spcAft>
              <a:buNone/>
            </a:pPr>
            <a:r>
              <a:t/>
            </a:r>
            <a:endParaRPr b="1" sz="1000"/>
          </a:p>
          <a:p>
            <a:pPr indent="0" lvl="0" marL="0" rtl="0" algn="l">
              <a:lnSpc>
                <a:spcPct val="115000"/>
              </a:lnSpc>
              <a:spcBef>
                <a:spcPts val="640"/>
              </a:spcBef>
              <a:spcAft>
                <a:spcPts val="0"/>
              </a:spcAft>
              <a:buNone/>
            </a:pPr>
            <a:r>
              <a:rPr b="1" i="1" lang="en-US"/>
              <a:t>Ideas? Submit to us via hmis@hsncfl.org</a:t>
            </a:r>
            <a:endParaRPr b="1" i="1"/>
          </a:p>
          <a:p>
            <a:pPr indent="0" lvl="0" marL="0" rtl="0" algn="l">
              <a:lnSpc>
                <a:spcPct val="115000"/>
              </a:lnSpc>
              <a:spcBef>
                <a:spcPts val="640"/>
              </a:spcBef>
              <a:spcAft>
                <a:spcPts val="0"/>
              </a:spcAft>
              <a:buNone/>
            </a:pPr>
            <a:r>
              <a:t/>
            </a:r>
            <a:endParaRPr b="1" sz="2000"/>
          </a:p>
          <a:p>
            <a:pPr indent="0" lvl="0" marL="0" rtl="0" algn="l">
              <a:lnSpc>
                <a:spcPct val="115000"/>
              </a:lnSpc>
              <a:spcBef>
                <a:spcPts val="640"/>
              </a:spcBef>
              <a:spcAft>
                <a:spcPts val="0"/>
              </a:spcAft>
              <a:buNone/>
            </a:pPr>
            <a:r>
              <a:t/>
            </a:r>
            <a:endParaRPr b="1" sz="2000"/>
          </a:p>
        </p:txBody>
      </p:sp>
      <p:pic>
        <p:nvPicPr>
          <p:cNvPr id="150" name="Google Shape;150;p23">
            <a:hlinkClick r:id="rId3"/>
          </p:cNvPr>
          <p:cNvPicPr preferRelativeResize="0"/>
          <p:nvPr/>
        </p:nvPicPr>
        <p:blipFill>
          <a:blip r:embed="rId4">
            <a:alphaModFix/>
          </a:blip>
          <a:stretch>
            <a:fillRect/>
          </a:stretch>
        </p:blipFill>
        <p:spPr>
          <a:xfrm>
            <a:off x="139225" y="6308726"/>
            <a:ext cx="1220106" cy="427037"/>
          </a:xfrm>
          <a:prstGeom prst="rect">
            <a:avLst/>
          </a:prstGeom>
          <a:noFill/>
          <a:ln>
            <a:noFill/>
          </a:ln>
        </p:spPr>
      </p:pic>
      <p:pic>
        <p:nvPicPr>
          <p:cNvPr id="151" name="Google Shape;151;p23"/>
          <p:cNvPicPr preferRelativeResize="0"/>
          <p:nvPr/>
        </p:nvPicPr>
        <p:blipFill>
          <a:blip r:embed="rId5">
            <a:alphaModFix/>
          </a:blip>
          <a:stretch>
            <a:fillRect/>
          </a:stretch>
        </p:blipFill>
        <p:spPr>
          <a:xfrm>
            <a:off x="4572001" y="1109700"/>
            <a:ext cx="3846425" cy="55107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400">
                <a:solidFill>
                  <a:srgbClr val="002060"/>
                </a:solidFill>
              </a:rPr>
              <a:t>HMIS DQ Monitors &amp; Scorecards</a:t>
            </a:r>
            <a:endParaRPr b="1" sz="2200"/>
          </a:p>
        </p:txBody>
      </p:sp>
      <p:sp>
        <p:nvSpPr>
          <p:cNvPr id="157" name="Google Shape;157;p24"/>
          <p:cNvSpPr txBox="1"/>
          <p:nvPr>
            <p:ph idx="1" type="body"/>
          </p:nvPr>
        </p:nvSpPr>
        <p:spPr>
          <a:xfrm>
            <a:off x="542925" y="1570050"/>
            <a:ext cx="8143800" cy="5318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400"/>
              <a:t>February DQM Stats (Oct 2020 - Current)</a:t>
            </a:r>
            <a:endParaRPr b="1" sz="2400"/>
          </a:p>
          <a:p>
            <a:pPr indent="-298450" lvl="1" marL="742950" rtl="0" algn="l">
              <a:lnSpc>
                <a:spcPct val="115000"/>
              </a:lnSpc>
              <a:spcBef>
                <a:spcPts val="1000"/>
              </a:spcBef>
              <a:spcAft>
                <a:spcPts val="0"/>
              </a:spcAft>
              <a:buSzPts val="2000"/>
              <a:buChar char="○"/>
            </a:pPr>
            <a:r>
              <a:rPr b="1" lang="en-US" sz="2000"/>
              <a:t>Data Quality Monitors Conducted = </a:t>
            </a:r>
            <a:r>
              <a:rPr b="1" lang="en-US" sz="2000">
                <a:solidFill>
                  <a:srgbClr val="6AA84F"/>
                </a:solidFill>
              </a:rPr>
              <a:t>24</a:t>
            </a:r>
            <a:endParaRPr b="1" sz="2000">
              <a:solidFill>
                <a:srgbClr val="6AA84F"/>
              </a:solidFill>
            </a:endParaRPr>
          </a:p>
          <a:p>
            <a:pPr indent="-228600" lvl="2" marL="1143000" rtl="0" algn="l">
              <a:lnSpc>
                <a:spcPct val="115000"/>
              </a:lnSpc>
              <a:spcBef>
                <a:spcPts val="1000"/>
              </a:spcBef>
              <a:spcAft>
                <a:spcPts val="0"/>
              </a:spcAft>
              <a:buSzPts val="1800"/>
              <a:buChar char="■"/>
            </a:pPr>
            <a:r>
              <a:rPr lang="en-US" sz="1800"/>
              <a:t>Reviewed approximately 200 projects</a:t>
            </a:r>
            <a:endParaRPr sz="1800"/>
          </a:p>
          <a:p>
            <a:pPr indent="-228600" lvl="2" marL="1143000" rtl="0" algn="l">
              <a:lnSpc>
                <a:spcPct val="115000"/>
              </a:lnSpc>
              <a:spcBef>
                <a:spcPts val="1000"/>
              </a:spcBef>
              <a:spcAft>
                <a:spcPts val="0"/>
              </a:spcAft>
              <a:buSzPts val="1800"/>
              <a:buChar char="■"/>
            </a:pPr>
            <a:r>
              <a:rPr lang="en-US" sz="1800"/>
              <a:t>Primarily focused on the CoC APR for DQ</a:t>
            </a:r>
            <a:endParaRPr sz="1800"/>
          </a:p>
          <a:p>
            <a:pPr indent="-298450" lvl="1" marL="742950" rtl="0" algn="l">
              <a:lnSpc>
                <a:spcPct val="115000"/>
              </a:lnSpc>
              <a:spcBef>
                <a:spcPts val="1000"/>
              </a:spcBef>
              <a:spcAft>
                <a:spcPts val="0"/>
              </a:spcAft>
              <a:buSzPts val="2000"/>
              <a:buChar char="○"/>
            </a:pPr>
            <a:r>
              <a:rPr b="1" lang="en-US" sz="2000"/>
              <a:t>Corrections for errors in the CoC APR for entry/exit project due by the next scheduled DQM for your agency (April).</a:t>
            </a:r>
            <a:endParaRPr b="1" sz="2000"/>
          </a:p>
          <a:p>
            <a:pPr indent="-298450" lvl="1" marL="742950" rtl="0" algn="l">
              <a:lnSpc>
                <a:spcPct val="115000"/>
              </a:lnSpc>
              <a:spcBef>
                <a:spcPts val="1000"/>
              </a:spcBef>
              <a:spcAft>
                <a:spcPts val="0"/>
              </a:spcAft>
              <a:buSzPts val="2000"/>
              <a:buChar char="○"/>
            </a:pPr>
            <a:r>
              <a:rPr b="1" lang="en-US" sz="2000"/>
              <a:t>If you haven’t </a:t>
            </a:r>
            <a:r>
              <a:rPr b="1" lang="en-US" sz="2000"/>
              <a:t>already</a:t>
            </a:r>
            <a:r>
              <a:rPr b="1" lang="en-US" sz="2000"/>
              <a:t> received your report card/feedback, expect it this week. Scorecard for Services Only projects is currently pending.</a:t>
            </a:r>
            <a:endParaRPr b="1" sz="2000"/>
          </a:p>
          <a:p>
            <a:pPr indent="-228600" lvl="2" marL="1143000" rtl="0" algn="l">
              <a:lnSpc>
                <a:spcPct val="115000"/>
              </a:lnSpc>
              <a:spcBef>
                <a:spcPts val="1000"/>
              </a:spcBef>
              <a:spcAft>
                <a:spcPts val="0"/>
              </a:spcAft>
              <a:buSzPts val="1800"/>
              <a:buChar char="■"/>
            </a:pPr>
            <a:r>
              <a:rPr lang="en-US" sz="1800"/>
              <a:t>Would like to publicize “grades” on our site after the next round of DQMs</a:t>
            </a:r>
            <a:endParaRPr sz="1800"/>
          </a:p>
          <a:p>
            <a:pPr indent="0" lvl="0" marL="1143000" rtl="0" algn="l">
              <a:lnSpc>
                <a:spcPct val="115000"/>
              </a:lnSpc>
              <a:spcBef>
                <a:spcPts val="1000"/>
              </a:spcBef>
              <a:spcAft>
                <a:spcPts val="0"/>
              </a:spcAft>
              <a:buNone/>
            </a:pPr>
            <a:r>
              <a:t/>
            </a:r>
            <a:endParaRPr b="1" sz="100"/>
          </a:p>
          <a:p>
            <a:pPr indent="0" lvl="0" marL="0" rtl="0" algn="l">
              <a:lnSpc>
                <a:spcPct val="115000"/>
              </a:lnSpc>
              <a:spcBef>
                <a:spcPts val="1000"/>
              </a:spcBef>
              <a:spcAft>
                <a:spcPts val="0"/>
              </a:spcAft>
              <a:buNone/>
            </a:pPr>
            <a:r>
              <a:rPr i="1" lang="en-US" sz="1800"/>
              <a:t>Interested in sitting in on a DQM? Let us know at </a:t>
            </a:r>
            <a:r>
              <a:rPr i="1" lang="en-US" sz="1800" u="sng">
                <a:solidFill>
                  <a:schemeClr val="hlink"/>
                </a:solidFill>
                <a:hlinkClick r:id="rId3"/>
              </a:rPr>
              <a:t>hmis@hsncfl.org</a:t>
            </a:r>
            <a:r>
              <a:rPr i="1" lang="en-US" sz="1800"/>
              <a:t>!</a:t>
            </a:r>
            <a:endParaRPr i="1" sz="1800"/>
          </a:p>
          <a:p>
            <a:pPr indent="0" lvl="0" marL="742950" rtl="0" algn="l">
              <a:lnSpc>
                <a:spcPct val="115000"/>
              </a:lnSpc>
              <a:spcBef>
                <a:spcPts val="1000"/>
              </a:spcBef>
              <a:spcAft>
                <a:spcPts val="0"/>
              </a:spcAft>
              <a:buNone/>
            </a:pPr>
            <a:r>
              <a:t/>
            </a:r>
            <a:endParaRPr b="1" sz="2400"/>
          </a:p>
          <a:p>
            <a:pPr indent="0" lvl="0" marL="342900" rtl="0" algn="l">
              <a:lnSpc>
                <a:spcPct val="115000"/>
              </a:lnSpc>
              <a:spcBef>
                <a:spcPts val="1000"/>
              </a:spcBef>
              <a:spcAft>
                <a:spcPts val="1000"/>
              </a:spcAft>
              <a:buNone/>
            </a:pPr>
            <a:r>
              <a:t/>
            </a:r>
            <a:endParaRPr sz="2400">
              <a:solidFill>
                <a:schemeClr val="dk1"/>
              </a:solidFill>
            </a:endParaRPr>
          </a:p>
        </p:txBody>
      </p:sp>
      <p:pic>
        <p:nvPicPr>
          <p:cNvPr id="158" name="Google Shape;158;p24">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457200" y="274650"/>
            <a:ext cx="76581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400">
                <a:solidFill>
                  <a:srgbClr val="002060"/>
                </a:solidFill>
              </a:rPr>
              <a:t>FL-507 DQ: </a:t>
            </a:r>
            <a:r>
              <a:rPr b="1" lang="en-US" sz="3400">
                <a:solidFill>
                  <a:srgbClr val="002060"/>
                </a:solidFill>
              </a:rPr>
              <a:t>KEY FOCUS AREAS </a:t>
            </a:r>
            <a:endParaRPr b="1" sz="3400">
              <a:solidFill>
                <a:srgbClr val="002060"/>
              </a:solidFill>
            </a:endParaRPr>
          </a:p>
        </p:txBody>
      </p:sp>
      <p:sp>
        <p:nvSpPr>
          <p:cNvPr id="164" name="Google Shape;164;p25"/>
          <p:cNvSpPr txBox="1"/>
          <p:nvPr>
            <p:ph idx="1" type="body"/>
          </p:nvPr>
        </p:nvSpPr>
        <p:spPr>
          <a:xfrm>
            <a:off x="457200" y="1314450"/>
            <a:ext cx="8229600" cy="54294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lang="en-US" sz="1500"/>
              <a:t>If there are errors in any of the following sections of your report- we encourage you to prioritize these areas for correcting as they directly impact a number of our federal reports; the logic that is built in rely on one or more of these being accurately responded to.</a:t>
            </a:r>
            <a:endParaRPr sz="1500"/>
          </a:p>
          <a:p>
            <a:pPr indent="0" lvl="0" marL="0" rtl="0" algn="l">
              <a:spcBef>
                <a:spcPts val="360"/>
              </a:spcBef>
              <a:spcAft>
                <a:spcPts val="0"/>
              </a:spcAft>
              <a:buNone/>
            </a:pPr>
            <a:r>
              <a:t/>
            </a:r>
            <a:endParaRPr/>
          </a:p>
          <a:p>
            <a:pPr indent="0" lvl="0" marL="0" rtl="0" algn="l">
              <a:spcBef>
                <a:spcPts val="360"/>
              </a:spcBef>
              <a:spcAft>
                <a:spcPts val="0"/>
              </a:spcAft>
              <a:buNone/>
            </a:pPr>
            <a:r>
              <a:rPr b="1" lang="en-US" u="sng"/>
              <a:t>CoC APR Table 6b</a:t>
            </a:r>
            <a:endParaRPr b="1" u="sng"/>
          </a:p>
          <a:p>
            <a:pPr indent="0" lvl="0" marL="0" rtl="0" algn="l">
              <a:spcBef>
                <a:spcPts val="360"/>
              </a:spcBef>
              <a:spcAft>
                <a:spcPts val="0"/>
              </a:spcAft>
              <a:buNone/>
            </a:pPr>
            <a:r>
              <a:rPr b="1" lang="en-US"/>
              <a:t>Relationship to Head of Household</a:t>
            </a:r>
            <a:r>
              <a:rPr lang="en-US"/>
              <a:t> - </a:t>
            </a:r>
            <a:r>
              <a:rPr i="1" lang="en-US"/>
              <a:t>helps us associate for HUD the types of households </a:t>
            </a:r>
            <a:r>
              <a:rPr i="1" lang="en-US"/>
              <a:t>experiencing</a:t>
            </a:r>
            <a:r>
              <a:rPr i="1" lang="en-US"/>
              <a:t> homelessness in our federal reports</a:t>
            </a:r>
            <a:endParaRPr i="1"/>
          </a:p>
          <a:p>
            <a:pPr indent="0" lvl="0" marL="0" rtl="0" algn="l">
              <a:spcBef>
                <a:spcPts val="360"/>
              </a:spcBef>
              <a:spcAft>
                <a:spcPts val="0"/>
              </a:spcAft>
              <a:buNone/>
            </a:pPr>
            <a:r>
              <a:rPr b="1" lang="en-US"/>
              <a:t>Client Location</a:t>
            </a:r>
            <a:r>
              <a:rPr lang="en-US"/>
              <a:t> - </a:t>
            </a:r>
            <a:r>
              <a:rPr i="1" lang="en-US"/>
              <a:t>the FL-507 selection in each entry ensures that enrollment is associated with our CoC in federal reporting</a:t>
            </a:r>
            <a:endParaRPr i="1"/>
          </a:p>
          <a:p>
            <a:pPr indent="0" lvl="0" marL="0" rtl="0" algn="l">
              <a:spcBef>
                <a:spcPts val="360"/>
              </a:spcBef>
              <a:spcAft>
                <a:spcPts val="0"/>
              </a:spcAft>
              <a:buNone/>
            </a:pPr>
            <a:r>
              <a:rPr b="1" lang="en-US"/>
              <a:t>Disabling Condition</a:t>
            </a:r>
            <a:r>
              <a:rPr lang="en-US"/>
              <a:t> - </a:t>
            </a:r>
            <a:r>
              <a:rPr i="1" lang="en-US"/>
              <a:t>a key data point that when paired with the housing questions in Table 6d allows the system to flag someone that is chronically homeless. </a:t>
            </a:r>
            <a:r>
              <a:rPr i="1" lang="en-US"/>
              <a:t>Remember</a:t>
            </a:r>
            <a:r>
              <a:rPr i="1" lang="en-US"/>
              <a:t> there are three parts to this workflow in HMIS. Yes/No...the sub-assessment...and the additional </a:t>
            </a:r>
            <a:r>
              <a:rPr i="1" lang="en-US"/>
              <a:t>question within the sub-assessment</a:t>
            </a:r>
            <a:r>
              <a:rPr i="1" lang="en-US"/>
              <a:t> on severity per disability selected.</a:t>
            </a:r>
            <a:endParaRPr i="1"/>
          </a:p>
          <a:p>
            <a:pPr indent="0" lvl="0" marL="0" rtl="0" algn="l">
              <a:spcBef>
                <a:spcPts val="360"/>
              </a:spcBef>
              <a:spcAft>
                <a:spcPts val="0"/>
              </a:spcAft>
              <a:buNone/>
            </a:pPr>
            <a:r>
              <a:t/>
            </a:r>
            <a:endParaRPr/>
          </a:p>
          <a:p>
            <a:pPr indent="0" lvl="0" marL="0" rtl="0" algn="l">
              <a:spcBef>
                <a:spcPts val="360"/>
              </a:spcBef>
              <a:spcAft>
                <a:spcPts val="0"/>
              </a:spcAft>
              <a:buNone/>
            </a:pPr>
            <a:r>
              <a:rPr b="1" lang="en-US" u="sng"/>
              <a:t>CoC APR Table 6c</a:t>
            </a:r>
            <a:endParaRPr b="1" u="sng"/>
          </a:p>
          <a:p>
            <a:pPr indent="0" lvl="0" marL="0" rtl="0" algn="l">
              <a:spcBef>
                <a:spcPts val="360"/>
              </a:spcBef>
              <a:spcAft>
                <a:spcPts val="0"/>
              </a:spcAft>
              <a:buNone/>
            </a:pPr>
            <a:r>
              <a:rPr b="1" lang="en-US"/>
              <a:t>Income and Sources at Start </a:t>
            </a:r>
            <a:r>
              <a:rPr lang="en-US"/>
              <a:t>- </a:t>
            </a:r>
            <a:r>
              <a:rPr i="1" lang="en-US"/>
              <a:t>most of our funders require this information</a:t>
            </a:r>
            <a:endParaRPr i="1"/>
          </a:p>
          <a:p>
            <a:pPr indent="0" lvl="0" marL="0" rtl="0" algn="l">
              <a:spcBef>
                <a:spcPts val="360"/>
              </a:spcBef>
              <a:spcAft>
                <a:spcPts val="0"/>
              </a:spcAft>
              <a:buNone/>
            </a:pPr>
            <a:r>
              <a:rPr b="1" lang="en-US"/>
              <a:t>Income and Sources at Annual Assessment</a:t>
            </a:r>
            <a:r>
              <a:rPr lang="en-US"/>
              <a:t> - r</a:t>
            </a:r>
            <a:r>
              <a:rPr i="1" lang="en-US"/>
              <a:t>equired for anyone enrolled 360+ days in a program and designed to be completed around the </a:t>
            </a:r>
            <a:r>
              <a:rPr i="1" lang="en-US"/>
              <a:t>anniversary</a:t>
            </a:r>
            <a:r>
              <a:rPr i="1" lang="en-US"/>
              <a:t> of their enrollment date. (30-/+ days)</a:t>
            </a:r>
            <a:endParaRPr i="1"/>
          </a:p>
          <a:p>
            <a:pPr indent="0" lvl="0" marL="0" rtl="0" algn="l">
              <a:spcBef>
                <a:spcPts val="360"/>
              </a:spcBef>
              <a:spcAft>
                <a:spcPts val="0"/>
              </a:spcAft>
              <a:buNone/>
            </a:pPr>
            <a:r>
              <a:t/>
            </a:r>
            <a:endParaRPr/>
          </a:p>
          <a:p>
            <a:pPr indent="0" lvl="0" marL="0" rtl="0" algn="l">
              <a:spcBef>
                <a:spcPts val="360"/>
              </a:spcBef>
              <a:spcAft>
                <a:spcPts val="0"/>
              </a:spcAft>
              <a:buNone/>
            </a:pPr>
            <a:r>
              <a:rPr b="1" lang="en-US" u="sng"/>
              <a:t>CoC APR Table 6d</a:t>
            </a:r>
            <a:endParaRPr b="1" u="sng"/>
          </a:p>
          <a:p>
            <a:pPr indent="0" lvl="0" marL="0" rtl="0" algn="l">
              <a:spcBef>
                <a:spcPts val="360"/>
              </a:spcBef>
              <a:spcAft>
                <a:spcPts val="0"/>
              </a:spcAft>
              <a:buNone/>
            </a:pPr>
            <a:r>
              <a:rPr b="1" lang="en-US"/>
              <a:t>Chronic Homelessness</a:t>
            </a:r>
            <a:r>
              <a:rPr lang="en-US"/>
              <a:t> - </a:t>
            </a:r>
            <a:r>
              <a:rPr i="1" lang="en-US"/>
              <a:t>these fields, paired with disability, identify who is chronically homeless in our system</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200"/>
              <a:t>Moment of Silence</a:t>
            </a:r>
            <a:endParaRPr sz="2200"/>
          </a:p>
        </p:txBody>
      </p:sp>
      <p:sp>
        <p:nvSpPr>
          <p:cNvPr id="42" name="Google Shape;42;p8"/>
          <p:cNvSpPr txBox="1"/>
          <p:nvPr>
            <p:ph idx="1" type="body"/>
          </p:nvPr>
        </p:nvSpPr>
        <p:spPr>
          <a:xfrm>
            <a:off x="457200" y="1600200"/>
            <a:ext cx="8229600" cy="6018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2500"/>
              <a:t>Janine Summers </a:t>
            </a:r>
            <a:endParaRPr b="1" sz="2500"/>
          </a:p>
        </p:txBody>
      </p:sp>
      <p:pic>
        <p:nvPicPr>
          <p:cNvPr id="43" name="Google Shape;43;p8"/>
          <p:cNvPicPr preferRelativeResize="0"/>
          <p:nvPr/>
        </p:nvPicPr>
        <p:blipFill>
          <a:blip r:embed="rId3">
            <a:alphaModFix/>
          </a:blip>
          <a:stretch>
            <a:fillRect/>
          </a:stretch>
        </p:blipFill>
        <p:spPr>
          <a:xfrm>
            <a:off x="762000" y="2395813"/>
            <a:ext cx="7620000" cy="3171825"/>
          </a:xfrm>
          <a:prstGeom prst="rect">
            <a:avLst/>
          </a:prstGeom>
          <a:noFill/>
          <a:ln>
            <a:noFill/>
          </a:ln>
        </p:spPr>
      </p:pic>
      <p:sp>
        <p:nvSpPr>
          <p:cNvPr id="44" name="Google Shape;44;p8"/>
          <p:cNvSpPr txBox="1"/>
          <p:nvPr/>
        </p:nvSpPr>
        <p:spPr>
          <a:xfrm>
            <a:off x="767675" y="5813950"/>
            <a:ext cx="7620000" cy="677100"/>
          </a:xfrm>
          <a:prstGeom prst="rect">
            <a:avLst/>
          </a:prstGeom>
          <a:noFill/>
          <a:ln>
            <a:noFill/>
          </a:ln>
        </p:spPr>
        <p:txBody>
          <a:bodyPr anchorCtr="0" anchor="t" bIns="91425" lIns="91425" spcFirstLastPara="1" rIns="91425" wrap="square" tIns="91425">
            <a:spAutoFit/>
          </a:bodyPr>
          <a:lstStyle/>
          <a:p>
            <a:pPr indent="0" lvl="0" marL="0" rtl="0" algn="ctr">
              <a:spcBef>
                <a:spcPts val="360"/>
              </a:spcBef>
              <a:spcAft>
                <a:spcPts val="0"/>
              </a:spcAft>
              <a:buClr>
                <a:schemeClr val="dk1"/>
              </a:buClr>
              <a:buSzPts val="1100"/>
              <a:buFont typeface="Arial"/>
              <a:buNone/>
            </a:pPr>
            <a:r>
              <a:rPr i="1" lang="en-US" sz="1800">
                <a:solidFill>
                  <a:schemeClr val="dk1"/>
                </a:solidFill>
              </a:rPr>
              <a:t>W</a:t>
            </a:r>
            <a:r>
              <a:rPr i="1" lang="en-US" sz="1800">
                <a:solidFill>
                  <a:schemeClr val="dk1"/>
                </a:solidFill>
              </a:rPr>
              <a:t>e thank you for your life of service to the community.</a:t>
            </a:r>
            <a:endParaRPr i="1" sz="18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Where Does our Data Go?</a:t>
            </a:r>
            <a:endParaRPr b="1" sz="3600">
              <a:solidFill>
                <a:srgbClr val="002060"/>
              </a:solidFill>
              <a:latin typeface="Cabin"/>
              <a:ea typeface="Cabin"/>
              <a:cs typeface="Cabin"/>
              <a:sym typeface="Cabin"/>
            </a:endParaRPr>
          </a:p>
        </p:txBody>
      </p:sp>
      <p:sp>
        <p:nvSpPr>
          <p:cNvPr id="170" name="Google Shape;170;p26"/>
          <p:cNvSpPr txBox="1"/>
          <p:nvPr>
            <p:ph idx="1" type="body"/>
          </p:nvPr>
        </p:nvSpPr>
        <p:spPr>
          <a:xfrm>
            <a:off x="457200" y="135625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1500"/>
              <a:t>COC: </a:t>
            </a:r>
            <a:endParaRPr b="1" sz="1150">
              <a:solidFill>
                <a:srgbClr val="333333"/>
              </a:solidFill>
              <a:highlight>
                <a:srgbClr val="FFFFFF"/>
              </a:highlight>
            </a:endParaRPr>
          </a:p>
          <a:p>
            <a:pPr indent="-342900" lvl="0" marL="457200" rtl="0" algn="l">
              <a:spcBef>
                <a:spcPts val="360"/>
              </a:spcBef>
              <a:spcAft>
                <a:spcPts val="0"/>
              </a:spcAft>
              <a:buSzPts val="1800"/>
              <a:buChar char="●"/>
            </a:pPr>
            <a:r>
              <a:rPr lang="en-US"/>
              <a:t>To help make decisions for provisioning housing and services to homeless individuals &amp; families, including persons at risk of homelessness.</a:t>
            </a:r>
            <a:endParaRPr/>
          </a:p>
          <a:p>
            <a:pPr indent="-342900" lvl="0" marL="457200" rtl="0" algn="l">
              <a:spcBef>
                <a:spcPts val="0"/>
              </a:spcBef>
              <a:spcAft>
                <a:spcPts val="0"/>
              </a:spcAft>
              <a:buSzPts val="1800"/>
              <a:buChar char="●"/>
            </a:pPr>
            <a:r>
              <a:rPr lang="en-US"/>
              <a:t>Aggregated data is used on NOFA applications for CoC Funding</a:t>
            </a:r>
            <a:endParaRPr/>
          </a:p>
          <a:p>
            <a:pPr indent="0" lvl="0" marL="0" rtl="0" algn="l">
              <a:spcBef>
                <a:spcPts val="360"/>
              </a:spcBef>
              <a:spcAft>
                <a:spcPts val="0"/>
              </a:spcAft>
              <a:buNone/>
            </a:pPr>
            <a:r>
              <a:rPr b="1" lang="en-US" sz="1500"/>
              <a:t>HUD:</a:t>
            </a:r>
            <a:endParaRPr b="1" sz="1500"/>
          </a:p>
          <a:p>
            <a:pPr indent="-342900" lvl="0" marL="457200" rtl="0" algn="l">
              <a:spcBef>
                <a:spcPts val="360"/>
              </a:spcBef>
              <a:spcAft>
                <a:spcPts val="0"/>
              </a:spcAft>
              <a:buSzPts val="1800"/>
              <a:buChar char="●"/>
            </a:pPr>
            <a:r>
              <a:rPr b="1" lang="en-US"/>
              <a:t>Reports</a:t>
            </a:r>
            <a:endParaRPr b="1"/>
          </a:p>
          <a:p>
            <a:pPr indent="-342900" lvl="1" marL="914400" rtl="0" algn="l">
              <a:spcBef>
                <a:spcPts val="0"/>
              </a:spcBef>
              <a:spcAft>
                <a:spcPts val="0"/>
              </a:spcAft>
              <a:buSzPts val="1800"/>
              <a:buChar char="○"/>
            </a:pPr>
            <a:r>
              <a:rPr b="1" lang="en-US"/>
              <a:t>PIT/HIC - Point in Time/Housing Inventory Count</a:t>
            </a:r>
            <a:endParaRPr b="1"/>
          </a:p>
          <a:p>
            <a:pPr indent="-342900" lvl="2" marL="1371600" rtl="0" algn="l">
              <a:spcBef>
                <a:spcPts val="0"/>
              </a:spcBef>
              <a:spcAft>
                <a:spcPts val="0"/>
              </a:spcAft>
              <a:buSzPts val="1800"/>
              <a:buChar char="■"/>
            </a:pPr>
            <a:r>
              <a:rPr lang="en-US"/>
              <a:t>Used to understand sheltered and unsheltered homelessness and bed utilization on a single day</a:t>
            </a:r>
            <a:endParaRPr/>
          </a:p>
          <a:p>
            <a:pPr indent="-342900" lvl="1" marL="914400" rtl="0" algn="l">
              <a:spcBef>
                <a:spcPts val="0"/>
              </a:spcBef>
              <a:spcAft>
                <a:spcPts val="0"/>
              </a:spcAft>
              <a:buSzPts val="1800"/>
              <a:buChar char="○"/>
            </a:pPr>
            <a:r>
              <a:rPr b="1" lang="en-US"/>
              <a:t>LSA - Longitudinal System Analysis</a:t>
            </a:r>
            <a:endParaRPr b="1"/>
          </a:p>
          <a:p>
            <a:pPr indent="-342900" lvl="2" marL="1371600" rtl="0" algn="l">
              <a:spcBef>
                <a:spcPts val="0"/>
              </a:spcBef>
              <a:spcAft>
                <a:spcPts val="0"/>
              </a:spcAft>
              <a:buSzPts val="1800"/>
              <a:buChar char="■"/>
            </a:pPr>
            <a:r>
              <a:rPr lang="en-US"/>
              <a:t>Replaced the AHAR, this report/dataset is used to understand the homeless response system over a 3 year period</a:t>
            </a:r>
            <a:endParaRPr/>
          </a:p>
          <a:p>
            <a:pPr indent="-342900" lvl="1" marL="914400" rtl="0" algn="l">
              <a:spcBef>
                <a:spcPts val="0"/>
              </a:spcBef>
              <a:spcAft>
                <a:spcPts val="0"/>
              </a:spcAft>
              <a:buSzPts val="1800"/>
              <a:buChar char="○"/>
            </a:pPr>
            <a:r>
              <a:rPr b="1" lang="en-US"/>
              <a:t>SPMs - System Performance Measures</a:t>
            </a:r>
            <a:endParaRPr b="1"/>
          </a:p>
          <a:p>
            <a:pPr indent="-342900" lvl="2" marL="1371600" rtl="0" algn="l">
              <a:spcBef>
                <a:spcPts val="0"/>
              </a:spcBef>
              <a:spcAft>
                <a:spcPts val="0"/>
              </a:spcAft>
              <a:buSzPts val="1800"/>
              <a:buChar char="■"/>
            </a:pPr>
            <a:r>
              <a:rPr lang="en-US"/>
              <a:t>Used to understand 6 different metrics of performance that are considered key to ending homelessness each fiscal year</a:t>
            </a:r>
            <a:endParaRPr/>
          </a:p>
          <a:p>
            <a:pPr indent="0" lvl="0" marL="0" rtl="0" algn="l">
              <a:spcBef>
                <a:spcPts val="360"/>
              </a:spcBef>
              <a:spcAft>
                <a:spcPts val="0"/>
              </a:spcAft>
              <a:buNone/>
            </a:pPr>
            <a:r>
              <a:rPr b="1" lang="en-US" sz="1500"/>
              <a:t>JURISDICTIONS:</a:t>
            </a:r>
            <a:endParaRPr b="1" sz="1500"/>
          </a:p>
          <a:p>
            <a:pPr indent="-342900" lvl="0" marL="457200" rtl="0" algn="l">
              <a:spcBef>
                <a:spcPts val="360"/>
              </a:spcBef>
              <a:spcAft>
                <a:spcPts val="0"/>
              </a:spcAft>
              <a:buSzPts val="1800"/>
              <a:buChar char="●"/>
            </a:pPr>
            <a:r>
              <a:rPr lang="en-US"/>
              <a:t>Reports, mandated by Funding Sources on a local level.</a:t>
            </a:r>
            <a:endParaRPr/>
          </a:p>
          <a:p>
            <a:pPr indent="0" lvl="0" marL="0" rtl="0" algn="l">
              <a:spcBef>
                <a:spcPts val="360"/>
              </a:spcBef>
              <a:spcAft>
                <a:spcPts val="0"/>
              </a:spcAft>
              <a:buNone/>
            </a:pPr>
            <a:r>
              <a:rPr b="1" lang="en-US" sz="1500"/>
              <a:t>Community Publications:</a:t>
            </a:r>
            <a:endParaRPr b="1"/>
          </a:p>
          <a:p>
            <a:pPr indent="-342900" lvl="0" marL="457200" rtl="0" algn="l">
              <a:spcBef>
                <a:spcPts val="360"/>
              </a:spcBef>
              <a:spcAft>
                <a:spcPts val="0"/>
              </a:spcAft>
              <a:buSzPts val="1800"/>
              <a:buChar char="●"/>
            </a:pPr>
            <a:r>
              <a:rPr lang="en-US"/>
              <a:t>News, Newspapers, Publications, Guides &amp; More.</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0" y="274650"/>
            <a:ext cx="9144000" cy="1546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Questions or </a:t>
            </a:r>
            <a:endParaRPr b="1" sz="3600">
              <a:solidFill>
                <a:srgbClr val="002060"/>
              </a:solidFill>
              <a:latin typeface="Cabin"/>
              <a:ea typeface="Cabin"/>
              <a:cs typeface="Cabin"/>
              <a:sym typeface="Cabin"/>
            </a:endParaRPr>
          </a:p>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New Topics and Issues</a:t>
            </a:r>
            <a:endParaRPr b="1" sz="36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176" name="Google Shape;176;p27"/>
          <p:cNvSpPr txBox="1"/>
          <p:nvPr>
            <p:ph idx="1" type="body"/>
          </p:nvPr>
        </p:nvSpPr>
        <p:spPr>
          <a:xfrm>
            <a:off x="906800" y="2744000"/>
            <a:ext cx="71148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600"/>
              <a:t>Next meeting date:</a:t>
            </a:r>
            <a:endParaRPr sz="3600"/>
          </a:p>
          <a:p>
            <a:pPr indent="0" lvl="0" marL="342900" rtl="0" algn="ctr">
              <a:lnSpc>
                <a:spcPct val="90000"/>
              </a:lnSpc>
              <a:spcBef>
                <a:spcPts val="640"/>
              </a:spcBef>
              <a:spcAft>
                <a:spcPts val="0"/>
              </a:spcAft>
              <a:buNone/>
            </a:pPr>
            <a:r>
              <a:t/>
            </a:r>
            <a:endParaRPr sz="3600"/>
          </a:p>
          <a:p>
            <a:pPr indent="0" lvl="0" marL="800100" rtl="0" algn="ctr">
              <a:lnSpc>
                <a:spcPct val="90000"/>
              </a:lnSpc>
              <a:spcBef>
                <a:spcPts val="640"/>
              </a:spcBef>
              <a:spcAft>
                <a:spcPts val="0"/>
              </a:spcAft>
              <a:buNone/>
            </a:pPr>
            <a:r>
              <a:rPr b="1" lang="en-US" sz="3600"/>
              <a:t>Tuesday</a:t>
            </a:r>
            <a:r>
              <a:rPr b="1" lang="en-US" sz="3600"/>
              <a:t>, May 11, 2021</a:t>
            </a:r>
            <a:endParaRPr b="1" sz="3600"/>
          </a:p>
          <a:p>
            <a:pPr indent="0" lvl="0" marL="800100" rtl="0" algn="ctr">
              <a:lnSpc>
                <a:spcPct val="90000"/>
              </a:lnSpc>
              <a:spcBef>
                <a:spcPts val="640"/>
              </a:spcBef>
              <a:spcAft>
                <a:spcPts val="0"/>
              </a:spcAft>
              <a:buNone/>
            </a:pPr>
            <a:r>
              <a:rPr b="1" lang="en-US" sz="3600"/>
              <a:t>10:30 am to 12:00 pm</a:t>
            </a:r>
            <a:endParaRPr b="1" sz="3600"/>
          </a:p>
          <a:p>
            <a:pPr indent="0" lvl="0" marL="342900" rtl="0" algn="ctr">
              <a:lnSpc>
                <a:spcPct val="90000"/>
              </a:lnSpc>
              <a:spcBef>
                <a:spcPts val="640"/>
              </a:spcBef>
              <a:spcAft>
                <a:spcPts val="0"/>
              </a:spcAft>
              <a:buNone/>
            </a:pPr>
            <a:r>
              <a:t/>
            </a:r>
            <a:endParaRPr/>
          </a:p>
        </p:txBody>
      </p:sp>
      <p:sp>
        <p:nvSpPr>
          <p:cNvPr id="177" name="Google Shape;177;p27"/>
          <p:cNvSpPr txBox="1"/>
          <p:nvPr/>
        </p:nvSpPr>
        <p:spPr>
          <a:xfrm>
            <a:off x="1824925" y="2099425"/>
            <a:ext cx="5523300" cy="105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38761D"/>
                </a:solidFill>
              </a:rPr>
              <a:t>What’s Next for HMIS?</a:t>
            </a:r>
            <a:endParaRPr b="1" sz="3000">
              <a:solidFill>
                <a:srgbClr val="38761D"/>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183" name="Google Shape;183;p28"/>
          <p:cNvSpPr txBox="1"/>
          <p:nvPr>
            <p:ph idx="1" type="body"/>
          </p:nvPr>
        </p:nvSpPr>
        <p:spPr>
          <a:xfrm>
            <a:off x="804200" y="1600200"/>
            <a:ext cx="3478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400"/>
              <a:t>Angel Jones</a:t>
            </a:r>
            <a:endParaRPr b="1" sz="2400"/>
          </a:p>
          <a:p>
            <a:pPr indent="0" lvl="0" marL="0" rtl="0" algn="l">
              <a:spcBef>
                <a:spcPts val="360"/>
              </a:spcBef>
              <a:spcAft>
                <a:spcPts val="0"/>
              </a:spcAft>
              <a:buNone/>
            </a:pPr>
            <a:r>
              <a:rPr lang="en-US" sz="2400"/>
              <a:t>HMIS Operations </a:t>
            </a:r>
            <a:r>
              <a:rPr lang="en-US" sz="2400"/>
              <a:t>Manager</a:t>
            </a:r>
            <a:endParaRPr sz="2400"/>
          </a:p>
          <a:p>
            <a:pPr indent="0" lvl="0" marL="0" rtl="0" algn="l">
              <a:spcBef>
                <a:spcPts val="360"/>
              </a:spcBef>
              <a:spcAft>
                <a:spcPts val="0"/>
              </a:spcAft>
              <a:buNone/>
            </a:pPr>
            <a:r>
              <a:t/>
            </a:r>
            <a:endParaRPr sz="2400"/>
          </a:p>
          <a:p>
            <a:pPr indent="0" lvl="0" marL="0" rtl="0" algn="l">
              <a:spcBef>
                <a:spcPts val="360"/>
              </a:spcBef>
              <a:spcAft>
                <a:spcPts val="0"/>
              </a:spcAft>
              <a:buClr>
                <a:schemeClr val="dk1"/>
              </a:buClr>
              <a:buSzPts val="1100"/>
              <a:buFont typeface="Arial"/>
              <a:buNone/>
            </a:pPr>
            <a:r>
              <a:rPr b="1" lang="en-US" sz="2400">
                <a:solidFill>
                  <a:schemeClr val="dk1"/>
                </a:solidFill>
              </a:rPr>
              <a:t>Agustin “Tino” Paz</a:t>
            </a:r>
            <a:endParaRPr b="1" sz="2400">
              <a:solidFill>
                <a:schemeClr val="dk1"/>
              </a:solidFill>
            </a:endParaRPr>
          </a:p>
          <a:p>
            <a:pPr indent="0" lvl="0" marL="0" rtl="0" algn="l">
              <a:spcBef>
                <a:spcPts val="360"/>
              </a:spcBef>
              <a:spcAft>
                <a:spcPts val="0"/>
              </a:spcAft>
              <a:buClr>
                <a:schemeClr val="dk1"/>
              </a:buClr>
              <a:buSzPts val="1100"/>
              <a:buFont typeface="Arial"/>
              <a:buNone/>
            </a:pPr>
            <a:r>
              <a:rPr lang="en-US" sz="2400">
                <a:solidFill>
                  <a:schemeClr val="dk1"/>
                </a:solidFill>
              </a:rPr>
              <a:t>HMIS Senior Data Analyst</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rPr b="1" lang="en-US" sz="2400"/>
              <a:t>Brittney Behr</a:t>
            </a:r>
            <a:endParaRPr b="1" sz="2400"/>
          </a:p>
          <a:p>
            <a:pPr indent="0" lvl="0" marL="0" rtl="0" algn="l">
              <a:spcBef>
                <a:spcPts val="360"/>
              </a:spcBef>
              <a:spcAft>
                <a:spcPts val="0"/>
              </a:spcAft>
              <a:buNone/>
            </a:pPr>
            <a:r>
              <a:rPr lang="en-US" sz="2400"/>
              <a:t>HMIS Data Analyst</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184" name="Google Shape;184;p28"/>
          <p:cNvSpPr txBox="1"/>
          <p:nvPr>
            <p:ph idx="1" type="body"/>
          </p:nvPr>
        </p:nvSpPr>
        <p:spPr>
          <a:xfrm>
            <a:off x="4898575" y="1600200"/>
            <a:ext cx="40302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400">
                <a:solidFill>
                  <a:schemeClr val="dk1"/>
                </a:solidFill>
              </a:rPr>
              <a:t>Chuck Vroman</a:t>
            </a:r>
            <a:endParaRPr b="1" sz="2400">
              <a:solidFill>
                <a:schemeClr val="dk1"/>
              </a:solidFill>
            </a:endParaRPr>
          </a:p>
          <a:p>
            <a:pPr indent="0" lvl="0" marL="0" rtl="0" algn="l">
              <a:spcBef>
                <a:spcPts val="360"/>
              </a:spcBef>
              <a:spcAft>
                <a:spcPts val="0"/>
              </a:spcAft>
              <a:buNone/>
            </a:pPr>
            <a:r>
              <a:rPr lang="en-US" sz="2400">
                <a:solidFill>
                  <a:schemeClr val="dk1"/>
                </a:solidFill>
              </a:rPr>
              <a:t>HMIS System Success Specialist</a:t>
            </a:r>
            <a:endParaRPr sz="2400">
              <a:solidFill>
                <a:schemeClr val="dk1"/>
              </a:solidFill>
            </a:endParaRPr>
          </a:p>
          <a:p>
            <a:pPr indent="0" lvl="0" marL="0" rtl="0" algn="l">
              <a:spcBef>
                <a:spcPts val="360"/>
              </a:spcBef>
              <a:spcAft>
                <a:spcPts val="0"/>
              </a:spcAft>
              <a:buClr>
                <a:schemeClr val="dk1"/>
              </a:buClr>
              <a:buSzPts val="1100"/>
              <a:buFont typeface="Arial"/>
              <a:buNone/>
            </a:pPr>
            <a:r>
              <a:t/>
            </a:r>
            <a:endParaRPr sz="2400">
              <a:solidFill>
                <a:schemeClr val="dk1"/>
              </a:solidFill>
            </a:endParaRPr>
          </a:p>
          <a:p>
            <a:pPr indent="0" lvl="0" marL="0" rtl="0" algn="l">
              <a:spcBef>
                <a:spcPts val="360"/>
              </a:spcBef>
              <a:spcAft>
                <a:spcPts val="0"/>
              </a:spcAft>
              <a:buNone/>
            </a:pPr>
            <a:r>
              <a:rPr b="1" lang="en-US" sz="2400"/>
              <a:t>Racquel McGlashen</a:t>
            </a:r>
            <a:endParaRPr sz="2400"/>
          </a:p>
          <a:p>
            <a:pPr indent="0" lvl="0" marL="0" rtl="0" algn="l">
              <a:spcBef>
                <a:spcPts val="360"/>
              </a:spcBef>
              <a:spcAft>
                <a:spcPts val="0"/>
              </a:spcAft>
              <a:buNone/>
            </a:pPr>
            <a:r>
              <a:rPr lang="en-US" sz="2400"/>
              <a:t>HMIS Partner Success Specialist</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rPr b="1" lang="en-US" sz="2400"/>
              <a:t>Tyler Claitt</a:t>
            </a:r>
            <a:endParaRPr b="1" sz="2400"/>
          </a:p>
          <a:p>
            <a:pPr indent="0" lvl="0" marL="0" rtl="0" algn="l">
              <a:spcBef>
                <a:spcPts val="360"/>
              </a:spcBef>
              <a:spcAft>
                <a:spcPts val="0"/>
              </a:spcAft>
              <a:buClr>
                <a:schemeClr val="dk1"/>
              </a:buClr>
              <a:buSzPts val="1100"/>
              <a:buFont typeface="Arial"/>
              <a:buNone/>
            </a:pPr>
            <a:r>
              <a:rPr lang="en-US" sz="2400">
                <a:solidFill>
                  <a:schemeClr val="dk1"/>
                </a:solidFill>
              </a:rPr>
              <a:t>HMIS Partner Support Specialist </a:t>
            </a:r>
            <a:endParaRPr sz="24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9"/>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50" name="Google Shape;50;p9"/>
          <p:cNvSpPr txBox="1"/>
          <p:nvPr>
            <p:ph idx="1" type="body"/>
          </p:nvPr>
        </p:nvSpPr>
        <p:spPr>
          <a:xfrm>
            <a:off x="518875" y="974250"/>
            <a:ext cx="7640400" cy="4909500"/>
          </a:xfrm>
          <a:prstGeom prst="rect">
            <a:avLst/>
          </a:prstGeom>
          <a:noFill/>
          <a:ln>
            <a:noFill/>
          </a:ln>
        </p:spPr>
        <p:txBody>
          <a:bodyPr anchorCtr="0" anchor="t" bIns="45700" lIns="91425" spcFirstLastPara="1" rIns="91425" wrap="square" tIns="45700">
            <a:noAutofit/>
          </a:bodyPr>
          <a:lstStyle/>
          <a:p>
            <a:pPr indent="-336550" lvl="0" marL="342900" rtl="0" algn="l">
              <a:lnSpc>
                <a:spcPct val="150000"/>
              </a:lnSpc>
              <a:spcBef>
                <a:spcPts val="640"/>
              </a:spcBef>
              <a:spcAft>
                <a:spcPts val="0"/>
              </a:spcAft>
              <a:buClr>
                <a:schemeClr val="dk1"/>
              </a:buClr>
              <a:buSzPts val="1700"/>
              <a:buChar char="●"/>
            </a:pPr>
            <a:r>
              <a:rPr b="1" lang="en-US" sz="1700">
                <a:solidFill>
                  <a:schemeClr val="dk1"/>
                </a:solidFill>
              </a:rPr>
              <a:t>HMIS Policy &amp; Procedures</a:t>
            </a:r>
            <a:endParaRPr b="1" sz="1700">
              <a:solidFill>
                <a:schemeClr val="dk1"/>
              </a:solidFill>
            </a:endParaRPr>
          </a:p>
          <a:p>
            <a:pPr indent="-336550" lvl="0" marL="342900" rtl="0" algn="l">
              <a:lnSpc>
                <a:spcPct val="150000"/>
              </a:lnSpc>
              <a:spcBef>
                <a:spcPts val="0"/>
              </a:spcBef>
              <a:spcAft>
                <a:spcPts val="0"/>
              </a:spcAft>
              <a:buClr>
                <a:schemeClr val="dk1"/>
              </a:buClr>
              <a:buSzPts val="1700"/>
              <a:buChar char="●"/>
            </a:pPr>
            <a:r>
              <a:rPr b="1" lang="en-US" sz="1700">
                <a:solidFill>
                  <a:schemeClr val="dk1"/>
                </a:solidFill>
              </a:rPr>
              <a:t>Official HUD Reports</a:t>
            </a:r>
            <a:endParaRPr b="1" sz="1300">
              <a:solidFill>
                <a:schemeClr val="dk1"/>
              </a:solidFill>
            </a:endParaRPr>
          </a:p>
          <a:p>
            <a:pPr indent="-279400" lvl="1" marL="742950" rtl="0" algn="l">
              <a:lnSpc>
                <a:spcPct val="150000"/>
              </a:lnSpc>
              <a:spcBef>
                <a:spcPts val="640"/>
              </a:spcBef>
              <a:spcAft>
                <a:spcPts val="0"/>
              </a:spcAft>
              <a:buSzPts val="1700"/>
              <a:buChar char="○"/>
            </a:pPr>
            <a:r>
              <a:rPr b="1" lang="en-US" sz="1300">
                <a:solidFill>
                  <a:schemeClr val="dk1"/>
                </a:solidFill>
              </a:rPr>
              <a:t>LSA Reporting &amp; Stella</a:t>
            </a:r>
            <a:endParaRPr b="1" sz="1300">
              <a:solidFill>
                <a:schemeClr val="dk1"/>
              </a:solidFill>
            </a:endParaRPr>
          </a:p>
          <a:p>
            <a:pPr indent="-196850" lvl="2" marL="1143000" rtl="0" algn="l">
              <a:lnSpc>
                <a:spcPct val="150000"/>
              </a:lnSpc>
              <a:spcBef>
                <a:spcPts val="640"/>
              </a:spcBef>
              <a:spcAft>
                <a:spcPts val="0"/>
              </a:spcAft>
              <a:buClr>
                <a:schemeClr val="dk1"/>
              </a:buClr>
              <a:buSzPts val="1300"/>
              <a:buChar char="■"/>
            </a:pPr>
            <a:r>
              <a:rPr b="1" lang="en-US" sz="1300">
                <a:solidFill>
                  <a:schemeClr val="dk1"/>
                </a:solidFill>
              </a:rPr>
              <a:t>What does HUD do with the Data?</a:t>
            </a:r>
            <a:endParaRPr b="1" sz="1300">
              <a:solidFill>
                <a:schemeClr val="dk1"/>
              </a:solidFill>
            </a:endParaRPr>
          </a:p>
          <a:p>
            <a:pPr indent="-254000" lvl="1" marL="742950" rtl="0" algn="l">
              <a:lnSpc>
                <a:spcPct val="150000"/>
              </a:lnSpc>
              <a:spcBef>
                <a:spcPts val="640"/>
              </a:spcBef>
              <a:spcAft>
                <a:spcPts val="0"/>
              </a:spcAft>
              <a:buClr>
                <a:schemeClr val="dk1"/>
              </a:buClr>
              <a:buSzPts val="1300"/>
              <a:buChar char="○"/>
            </a:pPr>
            <a:r>
              <a:rPr b="1" lang="en-US" sz="1300">
                <a:solidFill>
                  <a:schemeClr val="dk1"/>
                </a:solidFill>
              </a:rPr>
              <a:t>ESG-CV CAPER Updates</a:t>
            </a:r>
            <a:endParaRPr b="1" sz="1300">
              <a:solidFill>
                <a:schemeClr val="dk1"/>
              </a:solidFill>
            </a:endParaRPr>
          </a:p>
          <a:p>
            <a:pPr indent="-254000" lvl="1" marL="742950" rtl="0" algn="l">
              <a:lnSpc>
                <a:spcPct val="150000"/>
              </a:lnSpc>
              <a:spcBef>
                <a:spcPts val="640"/>
              </a:spcBef>
              <a:spcAft>
                <a:spcPts val="0"/>
              </a:spcAft>
              <a:buSzPts val="1300"/>
              <a:buChar char="○"/>
            </a:pPr>
            <a:r>
              <a:rPr b="1" lang="en-US" sz="1300">
                <a:solidFill>
                  <a:schemeClr val="dk1"/>
                </a:solidFill>
              </a:rPr>
              <a:t>System Performance Measures (SPMs)</a:t>
            </a:r>
            <a:endParaRPr b="1" sz="1300">
              <a:solidFill>
                <a:schemeClr val="dk1"/>
              </a:solidFill>
            </a:endParaRPr>
          </a:p>
          <a:p>
            <a:pPr indent="-196850" lvl="2" marL="1143000" rtl="0" algn="l">
              <a:lnSpc>
                <a:spcPct val="150000"/>
              </a:lnSpc>
              <a:spcBef>
                <a:spcPts val="640"/>
              </a:spcBef>
              <a:spcAft>
                <a:spcPts val="0"/>
              </a:spcAft>
              <a:buClr>
                <a:schemeClr val="dk1"/>
              </a:buClr>
              <a:buSzPts val="1300"/>
              <a:buChar char="■"/>
            </a:pPr>
            <a:r>
              <a:rPr b="1" lang="en-US" sz="1300">
                <a:solidFill>
                  <a:schemeClr val="dk1"/>
                </a:solidFill>
              </a:rPr>
              <a:t>What fields are affected?</a:t>
            </a:r>
            <a:endParaRPr b="1" sz="1300">
              <a:solidFill>
                <a:schemeClr val="dk1"/>
              </a:solidFill>
            </a:endParaRPr>
          </a:p>
          <a:p>
            <a:pPr indent="-336550" lvl="0" marL="342900" rtl="0" algn="l">
              <a:lnSpc>
                <a:spcPct val="150000"/>
              </a:lnSpc>
              <a:spcBef>
                <a:spcPts val="640"/>
              </a:spcBef>
              <a:spcAft>
                <a:spcPts val="0"/>
              </a:spcAft>
              <a:buSzPts val="1700"/>
              <a:buChar char="●"/>
            </a:pPr>
            <a:r>
              <a:rPr b="1" lang="en-US" sz="1700">
                <a:solidFill>
                  <a:schemeClr val="dk1"/>
                </a:solidFill>
              </a:rPr>
              <a:t>HMIS Training &amp; Support</a:t>
            </a:r>
            <a:endParaRPr b="1" sz="1700">
              <a:solidFill>
                <a:schemeClr val="dk1"/>
              </a:solidFill>
            </a:endParaRPr>
          </a:p>
          <a:p>
            <a:pPr indent="-279400" lvl="1" marL="742950" rtl="0" algn="l">
              <a:lnSpc>
                <a:spcPct val="150000"/>
              </a:lnSpc>
              <a:spcBef>
                <a:spcPts val="640"/>
              </a:spcBef>
              <a:spcAft>
                <a:spcPts val="0"/>
              </a:spcAft>
              <a:buSzPts val="1700"/>
              <a:buChar char="○"/>
            </a:pPr>
            <a:r>
              <a:rPr b="1" lang="en-US" sz="1300">
                <a:solidFill>
                  <a:schemeClr val="dk1"/>
                </a:solidFill>
              </a:rPr>
              <a:t>Street Outreach</a:t>
            </a:r>
            <a:endParaRPr b="1" sz="1300">
              <a:solidFill>
                <a:schemeClr val="dk1"/>
              </a:solidFill>
            </a:endParaRPr>
          </a:p>
          <a:p>
            <a:pPr indent="-279400" lvl="1" marL="742950" rtl="0" algn="l">
              <a:lnSpc>
                <a:spcPct val="150000"/>
              </a:lnSpc>
              <a:spcBef>
                <a:spcPts val="640"/>
              </a:spcBef>
              <a:spcAft>
                <a:spcPts val="0"/>
              </a:spcAft>
              <a:buSzPts val="1700"/>
              <a:buChar char="○"/>
            </a:pPr>
            <a:r>
              <a:rPr b="1" lang="en-US" sz="1300">
                <a:solidFill>
                  <a:schemeClr val="dk1"/>
                </a:solidFill>
              </a:rPr>
              <a:t>HMIS Newsletter </a:t>
            </a:r>
            <a:endParaRPr b="1" sz="1300">
              <a:solidFill>
                <a:schemeClr val="dk1"/>
              </a:solidFill>
            </a:endParaRPr>
          </a:p>
          <a:p>
            <a:pPr indent="-279400" lvl="1" marL="742950" rtl="0" algn="l">
              <a:lnSpc>
                <a:spcPct val="150000"/>
              </a:lnSpc>
              <a:spcBef>
                <a:spcPts val="640"/>
              </a:spcBef>
              <a:spcAft>
                <a:spcPts val="0"/>
              </a:spcAft>
              <a:buSzPts val="1700"/>
              <a:buChar char="○"/>
            </a:pPr>
            <a:r>
              <a:rPr b="1" lang="en-US" sz="1300">
                <a:solidFill>
                  <a:schemeClr val="dk1"/>
                </a:solidFill>
              </a:rPr>
              <a:t>Data Quality Monitor Scorecards</a:t>
            </a:r>
            <a:endParaRPr b="1" sz="1300">
              <a:solidFill>
                <a:schemeClr val="dk1"/>
              </a:solidFill>
            </a:endParaRPr>
          </a:p>
          <a:p>
            <a:pPr indent="-311150" lvl="0" marL="342900" rtl="0" algn="l">
              <a:lnSpc>
                <a:spcPct val="150000"/>
              </a:lnSpc>
              <a:spcBef>
                <a:spcPts val="640"/>
              </a:spcBef>
              <a:spcAft>
                <a:spcPts val="0"/>
              </a:spcAft>
              <a:buClr>
                <a:schemeClr val="dk1"/>
              </a:buClr>
              <a:buSzPts val="1300"/>
              <a:buChar char="●"/>
            </a:pPr>
            <a:r>
              <a:rPr b="1" lang="en-US" sz="1700"/>
              <a:t>Questions and New Topics/Issues</a:t>
            </a:r>
            <a:endParaRPr b="1" sz="1700"/>
          </a:p>
          <a:p>
            <a:pPr indent="0" lvl="0" marL="742950" rtl="0" algn="l">
              <a:lnSpc>
                <a:spcPct val="150000"/>
              </a:lnSpc>
              <a:spcBef>
                <a:spcPts val="640"/>
              </a:spcBef>
              <a:spcAft>
                <a:spcPts val="0"/>
              </a:spcAft>
              <a:buNone/>
            </a:pPr>
            <a:r>
              <a:rPr b="1" lang="en-US" sz="1700"/>
              <a:t>Where does our data go?</a:t>
            </a:r>
            <a:endParaRPr b="1"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t>
            </a:r>
            <a:r>
              <a:rPr b="1" lang="en-US" sz="3600">
                <a:solidFill>
                  <a:srgbClr val="002060"/>
                </a:solidFill>
                <a:latin typeface="Cabin"/>
                <a:ea typeface="Cabin"/>
                <a:cs typeface="Cabin"/>
                <a:sym typeface="Cabin"/>
              </a:rPr>
              <a:t>Policy &amp; Procedures</a:t>
            </a:r>
            <a:endParaRPr b="1" sz="3600">
              <a:solidFill>
                <a:srgbClr val="002060"/>
              </a:solidFill>
              <a:latin typeface="Cabin"/>
              <a:ea typeface="Cabin"/>
              <a:cs typeface="Cabin"/>
              <a:sym typeface="Cabin"/>
            </a:endParaRPr>
          </a:p>
        </p:txBody>
      </p:sp>
      <p:sp>
        <p:nvSpPr>
          <p:cNvPr id="56" name="Google Shape;56;p10"/>
          <p:cNvSpPr txBox="1"/>
          <p:nvPr>
            <p:ph idx="1" type="body"/>
          </p:nvPr>
        </p:nvSpPr>
        <p:spPr>
          <a:xfrm>
            <a:off x="850500" y="1350425"/>
            <a:ext cx="7836300" cy="5102100"/>
          </a:xfrm>
          <a:prstGeom prst="rect">
            <a:avLst/>
          </a:prstGeom>
          <a:noFill/>
          <a:ln>
            <a:noFill/>
          </a:ln>
        </p:spPr>
        <p:txBody>
          <a:bodyPr anchorCtr="0" anchor="t" bIns="45700" lIns="91425" spcFirstLastPara="1" rIns="91425" wrap="square" tIns="45700">
            <a:noAutofit/>
          </a:bodyPr>
          <a:lstStyle/>
          <a:p>
            <a:pPr indent="0" lvl="0" marL="342900" rtl="0" algn="l">
              <a:spcBef>
                <a:spcPts val="640"/>
              </a:spcBef>
              <a:spcAft>
                <a:spcPts val="0"/>
              </a:spcAft>
              <a:buNone/>
            </a:pPr>
            <a:r>
              <a:t/>
            </a:r>
            <a:endParaRPr sz="1200">
              <a:solidFill>
                <a:schemeClr val="dk1"/>
              </a:solidFill>
            </a:endParaRPr>
          </a:p>
          <a:p>
            <a:pPr indent="-374650" lvl="0" marL="342900" rtl="0" algn="l">
              <a:spcBef>
                <a:spcPts val="640"/>
              </a:spcBef>
              <a:spcAft>
                <a:spcPts val="0"/>
              </a:spcAft>
              <a:buSzPts val="2300"/>
              <a:buChar char="●"/>
            </a:pPr>
            <a:r>
              <a:rPr b="1" lang="en-US" sz="2300">
                <a:solidFill>
                  <a:schemeClr val="dk1"/>
                </a:solidFill>
              </a:rPr>
              <a:t>HMIS Guides, Documents, Training &amp; More</a:t>
            </a:r>
            <a:endParaRPr b="1" sz="2300">
              <a:solidFill>
                <a:schemeClr val="dk1"/>
              </a:solidFill>
            </a:endParaRPr>
          </a:p>
          <a:p>
            <a:pPr indent="-317500" lvl="1" marL="742950" rtl="0" algn="l">
              <a:spcBef>
                <a:spcPts val="640"/>
              </a:spcBef>
              <a:spcAft>
                <a:spcPts val="0"/>
              </a:spcAft>
              <a:buClr>
                <a:schemeClr val="dk1"/>
              </a:buClr>
              <a:buSzPts val="2300"/>
              <a:buChar char="○"/>
            </a:pPr>
            <a:r>
              <a:rPr b="1" lang="en-US" sz="2300" u="sng">
                <a:solidFill>
                  <a:schemeClr val="hlink"/>
                </a:solidFill>
                <a:hlinkClick r:id="rId3"/>
              </a:rPr>
              <a:t>hmiscfl.org</a:t>
            </a:r>
            <a:br>
              <a:rPr b="1" lang="en-US" sz="2300">
                <a:solidFill>
                  <a:schemeClr val="dk1"/>
                </a:solidFill>
              </a:rPr>
            </a:br>
            <a:endParaRPr b="1" sz="2300">
              <a:solidFill>
                <a:schemeClr val="dk1"/>
              </a:solidFill>
            </a:endParaRPr>
          </a:p>
          <a:p>
            <a:pPr indent="-374650" lvl="0" marL="342900" rtl="0" algn="l">
              <a:lnSpc>
                <a:spcPct val="115000"/>
              </a:lnSpc>
              <a:spcBef>
                <a:spcPts val="0"/>
              </a:spcBef>
              <a:spcAft>
                <a:spcPts val="0"/>
              </a:spcAft>
              <a:buClr>
                <a:schemeClr val="dk1"/>
              </a:buClr>
              <a:buSzPts val="2300"/>
              <a:buChar char="●"/>
            </a:pPr>
            <a:r>
              <a:rPr b="1" lang="en-US" sz="2300">
                <a:solidFill>
                  <a:schemeClr val="dk1"/>
                </a:solidFill>
              </a:rPr>
              <a:t>HMIS Guidance for COVID-19</a:t>
            </a:r>
            <a:endParaRPr b="1" sz="23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u="sng">
                <a:solidFill>
                  <a:schemeClr val="hlink"/>
                </a:solidFill>
                <a:hlinkClick r:id="rId4"/>
              </a:rPr>
              <a:t>Self-Verification of COVID-19</a:t>
            </a:r>
            <a:r>
              <a:rPr lang="en-US" sz="2000">
                <a:solidFill>
                  <a:schemeClr val="dk1"/>
                </a:solidFill>
              </a:rPr>
              <a:t> </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u="sng">
                <a:solidFill>
                  <a:schemeClr val="hlink"/>
                </a:solidFill>
                <a:hlinkClick r:id="rId5"/>
              </a:rPr>
              <a:t>HMIS Privacy &amp; Security Standards &amp; COVID-19 Response</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US" sz="2000" u="sng">
                <a:solidFill>
                  <a:schemeClr val="hlink"/>
                </a:solidFill>
                <a:hlinkClick r:id="rId6"/>
              </a:rPr>
              <a:t>HMIS Project Setup &amp; Inventory Changes During an Infectious Disease Outbreak</a:t>
            </a:r>
            <a:endParaRPr sz="2000">
              <a:solidFill>
                <a:schemeClr val="dk1"/>
              </a:solidFill>
            </a:endParaRPr>
          </a:p>
          <a:p>
            <a:pPr indent="0" lvl="0" marL="0" rtl="0" algn="l">
              <a:lnSpc>
                <a:spcPct val="115000"/>
              </a:lnSpc>
              <a:spcBef>
                <a:spcPts val="640"/>
              </a:spcBef>
              <a:spcAft>
                <a:spcPts val="0"/>
              </a:spcAft>
              <a:buNone/>
            </a:pPr>
            <a:r>
              <a:t/>
            </a:r>
            <a:endParaRPr sz="2000">
              <a:solidFill>
                <a:schemeClr val="dk1"/>
              </a:solidFill>
            </a:endParaRPr>
          </a:p>
          <a:p>
            <a:pPr indent="-355600" lvl="0" marL="457200" rtl="0" algn="l">
              <a:lnSpc>
                <a:spcPct val="115000"/>
              </a:lnSpc>
              <a:spcBef>
                <a:spcPts val="640"/>
              </a:spcBef>
              <a:spcAft>
                <a:spcPts val="0"/>
              </a:spcAft>
              <a:buClr>
                <a:schemeClr val="dk1"/>
              </a:buClr>
              <a:buSzPts val="2000"/>
              <a:buChar char="●"/>
            </a:pPr>
            <a:r>
              <a:rPr b="1" lang="en-US" sz="2300">
                <a:solidFill>
                  <a:schemeClr val="dk1"/>
                </a:solidFill>
              </a:rPr>
              <a:t>HMIS Manual Coming Soon!</a:t>
            </a:r>
            <a:endParaRPr sz="2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1"/>
          <p:cNvSpPr txBox="1"/>
          <p:nvPr>
            <p:ph type="title"/>
          </p:nvPr>
        </p:nvSpPr>
        <p:spPr>
          <a:xfrm>
            <a:off x="107300" y="11468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Official HUD Reports</a:t>
            </a:r>
            <a:endParaRPr b="1" sz="3600"/>
          </a:p>
        </p:txBody>
      </p:sp>
      <p:sp>
        <p:nvSpPr>
          <p:cNvPr id="62" name="Google Shape;62;p11"/>
          <p:cNvSpPr txBox="1"/>
          <p:nvPr>
            <p:ph idx="1" type="body"/>
          </p:nvPr>
        </p:nvSpPr>
        <p:spPr>
          <a:xfrm>
            <a:off x="482500" y="1333900"/>
            <a:ext cx="8392800" cy="48687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1500"/>
              </a:spcBef>
              <a:spcAft>
                <a:spcPts val="0"/>
              </a:spcAft>
              <a:buSzPts val="2400"/>
              <a:buChar char="●"/>
            </a:pPr>
            <a:r>
              <a:rPr b="1" lang="en-US" sz="2400" u="sng">
                <a:solidFill>
                  <a:schemeClr val="hlink"/>
                </a:solidFill>
                <a:hlinkClick r:id="rId3"/>
              </a:rPr>
              <a:t>Longitudinal Systems Analysis</a:t>
            </a:r>
            <a:r>
              <a:rPr b="1" lang="en-US" sz="2400">
                <a:solidFill>
                  <a:schemeClr val="dk1"/>
                </a:solidFill>
              </a:rPr>
              <a:t> (LSA): </a:t>
            </a:r>
            <a:r>
              <a:rPr b="1" lang="en-US" sz="2000" u="sng">
                <a:solidFill>
                  <a:schemeClr val="hlink"/>
                </a:solidFill>
                <a:hlinkClick r:id="rId4"/>
              </a:rPr>
              <a:t>LSA</a:t>
            </a:r>
            <a:r>
              <a:rPr lang="en-US">
                <a:solidFill>
                  <a:schemeClr val="dk1"/>
                </a:solidFill>
              </a:rPr>
              <a:t>, </a:t>
            </a:r>
            <a:r>
              <a:rPr b="1" lang="en-US" sz="2000" u="sng">
                <a:solidFill>
                  <a:schemeClr val="hlink"/>
                </a:solidFill>
                <a:hlinkClick r:id="rId5"/>
              </a:rPr>
              <a:t>LSA, Q &amp; A</a:t>
            </a:r>
            <a:endParaRPr b="1" sz="2400">
              <a:solidFill>
                <a:schemeClr val="dk1"/>
              </a:solidFill>
            </a:endParaRPr>
          </a:p>
          <a:p>
            <a:pPr indent="-368300" lvl="1" marL="914400" rtl="0" algn="l">
              <a:lnSpc>
                <a:spcPct val="115000"/>
              </a:lnSpc>
              <a:spcBef>
                <a:spcPts val="0"/>
              </a:spcBef>
              <a:spcAft>
                <a:spcPts val="0"/>
              </a:spcAft>
              <a:buClr>
                <a:schemeClr val="dk1"/>
              </a:buClr>
              <a:buSzPts val="2200"/>
              <a:buChar char="○"/>
            </a:pPr>
            <a:r>
              <a:rPr b="1" lang="en-US" sz="2400">
                <a:solidFill>
                  <a:schemeClr val="dk1"/>
                </a:solidFill>
              </a:rPr>
              <a:t>Stella</a:t>
            </a:r>
            <a:br>
              <a:rPr b="1" lang="en-US" sz="2400">
                <a:solidFill>
                  <a:schemeClr val="dk1"/>
                </a:solidFill>
              </a:rPr>
            </a:br>
            <a:endParaRPr b="1" sz="2400">
              <a:solidFill>
                <a:schemeClr val="dk1"/>
              </a:solidFill>
            </a:endParaRPr>
          </a:p>
          <a:p>
            <a:pPr indent="-381000" lvl="0" marL="457200" rtl="0" algn="l">
              <a:lnSpc>
                <a:spcPct val="115000"/>
              </a:lnSpc>
              <a:spcBef>
                <a:spcPts val="0"/>
              </a:spcBef>
              <a:spcAft>
                <a:spcPts val="0"/>
              </a:spcAft>
              <a:buClr>
                <a:schemeClr val="dk1"/>
              </a:buClr>
              <a:buSzPts val="2400"/>
              <a:buChar char="●"/>
            </a:pPr>
            <a:r>
              <a:rPr b="1" lang="en-US" sz="2400">
                <a:solidFill>
                  <a:schemeClr val="dk1"/>
                </a:solidFill>
              </a:rPr>
              <a:t>System Performance Measures (SPM)</a:t>
            </a:r>
            <a:endParaRPr b="1" sz="2400">
              <a:solidFill>
                <a:schemeClr val="dk1"/>
              </a:solidFill>
            </a:endParaRPr>
          </a:p>
          <a:p>
            <a:pPr indent="-381000" lvl="1" marL="914400" rtl="0" algn="l">
              <a:lnSpc>
                <a:spcPct val="115000"/>
              </a:lnSpc>
              <a:spcBef>
                <a:spcPts val="0"/>
              </a:spcBef>
              <a:spcAft>
                <a:spcPts val="0"/>
              </a:spcAft>
              <a:buClr>
                <a:schemeClr val="dk1"/>
              </a:buClr>
              <a:buSzPts val="2400"/>
              <a:buChar char="○"/>
            </a:pPr>
            <a:r>
              <a:rPr b="1" lang="en-US" sz="2400">
                <a:solidFill>
                  <a:schemeClr val="dk1"/>
                </a:solidFill>
              </a:rPr>
              <a:t>Due March 1, 2021</a:t>
            </a:r>
            <a:endParaRPr b="1">
              <a:solidFill>
                <a:schemeClr val="dk1"/>
              </a:solidFill>
            </a:endParaRPr>
          </a:p>
          <a:p>
            <a:pPr indent="0" lvl="0" marL="457200" rtl="0" algn="l">
              <a:lnSpc>
                <a:spcPct val="115000"/>
              </a:lnSpc>
              <a:spcBef>
                <a:spcPts val="800"/>
              </a:spcBef>
              <a:spcAft>
                <a:spcPts val="0"/>
              </a:spcAft>
              <a:buNone/>
            </a:pPr>
            <a:r>
              <a:t/>
            </a:r>
            <a:endParaRPr b="1" sz="1200">
              <a:solidFill>
                <a:schemeClr val="dk1"/>
              </a:solidFill>
            </a:endParaRPr>
          </a:p>
          <a:p>
            <a:pPr indent="-381000" lvl="0" marL="342900" rtl="0" algn="l">
              <a:lnSpc>
                <a:spcPct val="115000"/>
              </a:lnSpc>
              <a:spcBef>
                <a:spcPts val="560"/>
              </a:spcBef>
              <a:spcAft>
                <a:spcPts val="0"/>
              </a:spcAft>
              <a:buClr>
                <a:schemeClr val="dk1"/>
              </a:buClr>
              <a:buSzPts val="2400"/>
              <a:buChar char="●"/>
            </a:pPr>
            <a:r>
              <a:rPr b="1" lang="en-US" sz="2400">
                <a:solidFill>
                  <a:schemeClr val="dk1"/>
                </a:solidFill>
              </a:rPr>
              <a:t>ESG-CV CAPER</a:t>
            </a:r>
            <a:endParaRPr b="1" sz="2400"/>
          </a:p>
          <a:p>
            <a:pPr indent="-323850" lvl="1" marL="742950" rtl="0" algn="l">
              <a:lnSpc>
                <a:spcPct val="115000"/>
              </a:lnSpc>
              <a:spcBef>
                <a:spcPts val="560"/>
              </a:spcBef>
              <a:spcAft>
                <a:spcPts val="0"/>
              </a:spcAft>
              <a:buSzPts val="2400"/>
              <a:buChar char="○"/>
            </a:pPr>
            <a:r>
              <a:rPr b="1" lang="en-US" sz="2400"/>
              <a:t>3rd Round of Reporting is taking place.</a:t>
            </a:r>
            <a:endParaRPr b="1" sz="2400"/>
          </a:p>
          <a:p>
            <a:pPr indent="-323850" lvl="1" marL="742950" rtl="0" algn="l">
              <a:lnSpc>
                <a:spcPct val="115000"/>
              </a:lnSpc>
              <a:spcBef>
                <a:spcPts val="560"/>
              </a:spcBef>
              <a:spcAft>
                <a:spcPts val="0"/>
              </a:spcAft>
              <a:buSzPts val="2400"/>
              <a:buChar char="○"/>
            </a:pPr>
            <a:r>
              <a:rPr b="1" lang="en-US" sz="2400"/>
              <a:t>Next Qtr reporting period: 1/1/2021 - 3/31/2021</a:t>
            </a:r>
            <a:endParaRPr b="1" sz="2400"/>
          </a:p>
          <a:p>
            <a:pPr indent="-323850" lvl="1" marL="742950" rtl="0" algn="l">
              <a:lnSpc>
                <a:spcPct val="115000"/>
              </a:lnSpc>
              <a:spcBef>
                <a:spcPts val="560"/>
              </a:spcBef>
              <a:spcAft>
                <a:spcPts val="0"/>
              </a:spcAft>
              <a:buSzPts val="2400"/>
              <a:buChar char="○"/>
            </a:pPr>
            <a:r>
              <a:rPr b="1" lang="en-US" sz="2400">
                <a:solidFill>
                  <a:schemeClr val="dk1"/>
                </a:solidFill>
              </a:rPr>
              <a:t>Monthly Required &amp; DQ Reporting is ongoing </a:t>
            </a:r>
            <a:endParaRPr b="1" sz="2400"/>
          </a:p>
          <a:p>
            <a:pPr indent="0" lvl="0" marL="0" rtl="0" algn="l">
              <a:spcBef>
                <a:spcPts val="0"/>
              </a:spcBef>
              <a:spcAft>
                <a:spcPts val="0"/>
              </a:spcAft>
              <a:buNone/>
            </a:pPr>
            <a:r>
              <a:rPr b="1" lang="en-US" sz="2000">
                <a:solidFill>
                  <a:schemeClr val="dk1"/>
                </a:solidFill>
              </a:rPr>
              <a:t>Resources to R</a:t>
            </a:r>
            <a:r>
              <a:rPr b="1" lang="en-US" sz="2000">
                <a:solidFill>
                  <a:schemeClr val="dk1"/>
                </a:solidFill>
              </a:rPr>
              <a:t>eview</a:t>
            </a:r>
            <a:r>
              <a:rPr b="1" lang="en-US" sz="2000">
                <a:solidFill>
                  <a:schemeClr val="dk1"/>
                </a:solidFill>
              </a:rPr>
              <a:t> </a:t>
            </a:r>
            <a:r>
              <a:rPr b="1" lang="en-US" sz="2000" u="sng">
                <a:solidFill>
                  <a:schemeClr val="hlink"/>
                </a:solidFill>
                <a:hlinkClick r:id="rId6"/>
              </a:rPr>
              <a:t>ESG-CV Requirements</a:t>
            </a:r>
            <a:r>
              <a:rPr b="1" lang="en-US" sz="2000">
                <a:solidFill>
                  <a:schemeClr val="dk1"/>
                </a:solidFill>
              </a:rPr>
              <a:t>:</a:t>
            </a:r>
            <a:endParaRPr b="1" sz="2000">
              <a:solidFill>
                <a:schemeClr val="dk1"/>
              </a:solidFill>
            </a:endParaRPr>
          </a:p>
          <a:p>
            <a:pPr indent="0" lvl="0" marL="0" rtl="0" algn="l">
              <a:spcBef>
                <a:spcPts val="0"/>
              </a:spcBef>
              <a:spcAft>
                <a:spcPts val="0"/>
              </a:spcAft>
              <a:buNone/>
            </a:pPr>
            <a:r>
              <a:rPr b="1" i="1" lang="en-US">
                <a:solidFill>
                  <a:schemeClr val="dk1"/>
                </a:solidFill>
              </a:rPr>
              <a:t>*</a:t>
            </a:r>
            <a:r>
              <a:rPr b="1" i="1" lang="en-US">
                <a:solidFill>
                  <a:schemeClr val="dk1"/>
                </a:solidFill>
              </a:rPr>
              <a:t>Only the HMIS Lead is responsible for uploading ESG-CV CAPER Reports.</a:t>
            </a:r>
            <a:endParaRPr b="1" i="1">
              <a:solidFill>
                <a:schemeClr val="dk1"/>
              </a:solidFill>
            </a:endParaRPr>
          </a:p>
          <a:p>
            <a:pPr indent="0" lvl="0" marL="457200" rtl="0" algn="l">
              <a:spcBef>
                <a:spcPts val="0"/>
              </a:spcBef>
              <a:spcAft>
                <a:spcPts val="0"/>
              </a:spcAft>
              <a:buNone/>
            </a:pPr>
            <a:r>
              <a:t/>
            </a:r>
            <a:endParaRPr b="1" sz="2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LSA - Stella</a:t>
            </a:r>
            <a:endParaRPr/>
          </a:p>
        </p:txBody>
      </p:sp>
      <p:sp>
        <p:nvSpPr>
          <p:cNvPr id="68" name="Google Shape;68;p12"/>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1" lang="en-US" sz="1600"/>
              <a:t>Longitudinal Systems Analysis (LSA) data was submitted on Jan 15th, 2021 for fiscal years 18-19 and 19-20</a:t>
            </a:r>
            <a:r>
              <a:rPr lang="en-US"/>
              <a:t>. </a:t>
            </a:r>
            <a:endParaRPr/>
          </a:p>
          <a:p>
            <a:pPr indent="-342900" lvl="1" marL="914400" rtl="0" algn="l">
              <a:spcBef>
                <a:spcPts val="0"/>
              </a:spcBef>
              <a:spcAft>
                <a:spcPts val="0"/>
              </a:spcAft>
              <a:buSzPts val="1800"/>
              <a:buChar char="○"/>
            </a:pPr>
            <a:r>
              <a:rPr lang="en-US"/>
              <a:t>This dataset is intended for use in the HUD-supported visualization module known as “Stella”. </a:t>
            </a:r>
            <a:endParaRPr/>
          </a:p>
          <a:p>
            <a:pPr indent="-342900" lvl="1" marL="914400" rtl="0" algn="l">
              <a:spcBef>
                <a:spcPts val="0"/>
              </a:spcBef>
              <a:spcAft>
                <a:spcPts val="0"/>
              </a:spcAft>
              <a:buSzPts val="1800"/>
              <a:buChar char="○"/>
            </a:pPr>
            <a:r>
              <a:rPr lang="en-US"/>
              <a:t>The dataset is made up of </a:t>
            </a:r>
            <a:r>
              <a:rPr lang="en-US"/>
              <a:t>anonymized</a:t>
            </a:r>
            <a:r>
              <a:rPr lang="en-US"/>
              <a:t> data about people experiencing homelessness over a 3-year lookback period, which is then aggregated in Stella</a:t>
            </a:r>
            <a:endParaRPr/>
          </a:p>
          <a:p>
            <a:pPr indent="-342900" lvl="1" marL="914400" rtl="0" algn="l">
              <a:spcBef>
                <a:spcPts val="0"/>
              </a:spcBef>
              <a:spcAft>
                <a:spcPts val="0"/>
              </a:spcAft>
              <a:buSzPts val="1800"/>
              <a:buChar char="○"/>
            </a:pPr>
            <a:r>
              <a:rPr lang="en-US"/>
              <a:t>Data points include:</a:t>
            </a:r>
            <a:endParaRPr/>
          </a:p>
          <a:p>
            <a:pPr indent="-342900" lvl="2" marL="1371600" rtl="0" algn="l">
              <a:spcBef>
                <a:spcPts val="0"/>
              </a:spcBef>
              <a:spcAft>
                <a:spcPts val="0"/>
              </a:spcAft>
              <a:buSzPts val="1800"/>
              <a:buChar char="■"/>
            </a:pPr>
            <a:r>
              <a:rPr lang="en-US"/>
              <a:t> demographics</a:t>
            </a:r>
            <a:endParaRPr/>
          </a:p>
          <a:p>
            <a:pPr indent="-342900" lvl="2" marL="1371600" rtl="0" algn="l">
              <a:spcBef>
                <a:spcPts val="0"/>
              </a:spcBef>
              <a:spcAft>
                <a:spcPts val="0"/>
              </a:spcAft>
              <a:buSzPts val="1800"/>
              <a:buChar char="■"/>
            </a:pPr>
            <a:r>
              <a:rPr lang="en-US"/>
              <a:t> length of time in programs and length of time to move-in dates</a:t>
            </a:r>
            <a:endParaRPr/>
          </a:p>
          <a:p>
            <a:pPr indent="-342900" lvl="2" marL="1371600" rtl="0" algn="l">
              <a:spcBef>
                <a:spcPts val="0"/>
              </a:spcBef>
              <a:spcAft>
                <a:spcPts val="0"/>
              </a:spcAft>
              <a:buSzPts val="1800"/>
              <a:buChar char="■"/>
            </a:pPr>
            <a:r>
              <a:rPr lang="en-US"/>
              <a:t> exit destinations</a:t>
            </a:r>
            <a:endParaRPr/>
          </a:p>
          <a:p>
            <a:pPr indent="-342900" lvl="2" marL="1371600" rtl="0" algn="l">
              <a:spcBef>
                <a:spcPts val="0"/>
              </a:spcBef>
              <a:spcAft>
                <a:spcPts val="0"/>
              </a:spcAft>
              <a:buSzPts val="1800"/>
              <a:buChar char="■"/>
            </a:pPr>
            <a:r>
              <a:rPr lang="en-US"/>
              <a:t> subpopulations such as veterans and household types</a:t>
            </a:r>
            <a:endParaRPr/>
          </a:p>
          <a:p>
            <a:pPr indent="-342900" lvl="2" marL="1371600" rtl="0" algn="l">
              <a:spcBef>
                <a:spcPts val="0"/>
              </a:spcBef>
              <a:spcAft>
                <a:spcPts val="0"/>
              </a:spcAft>
              <a:buSzPts val="1800"/>
              <a:buChar char="■"/>
            </a:pPr>
            <a:r>
              <a:rPr lang="en-US"/>
              <a:t> returns to homelessness</a:t>
            </a:r>
            <a:endParaRPr/>
          </a:p>
          <a:p>
            <a:pPr indent="-342900" lvl="2" marL="1371600" rtl="0" algn="l">
              <a:spcBef>
                <a:spcPts val="0"/>
              </a:spcBef>
              <a:spcAft>
                <a:spcPts val="0"/>
              </a:spcAft>
              <a:buSzPts val="1800"/>
              <a:buChar char="■"/>
            </a:pPr>
            <a:r>
              <a:rPr lang="en-US"/>
              <a:t> unique to LSA: system pathways, or the way people move through the system to      housing </a:t>
            </a:r>
            <a:endParaRPr/>
          </a:p>
          <a:p>
            <a:pPr indent="-342900" lvl="1" marL="914400" rtl="0" algn="l">
              <a:spcBef>
                <a:spcPts val="0"/>
              </a:spcBef>
              <a:spcAft>
                <a:spcPts val="0"/>
              </a:spcAft>
              <a:buSzPts val="1800"/>
              <a:buChar char="○"/>
            </a:pPr>
            <a:r>
              <a:rPr lang="en-US"/>
              <a:t>On 3/7/21, HUD released the new Stella module for use with the 18-19 and 19-20 submissions - views and insights coming soon!</a:t>
            </a:r>
            <a:endParaRPr/>
          </a:p>
          <a:p>
            <a:pPr indent="-342900" lvl="1" marL="914400" rtl="0" algn="l">
              <a:spcBef>
                <a:spcPts val="0"/>
              </a:spcBef>
              <a:spcAft>
                <a:spcPts val="0"/>
              </a:spcAft>
              <a:buSzPts val="1800"/>
              <a:buChar char="○"/>
            </a:pPr>
            <a:r>
              <a:rPr lang="en-US" u="sng">
                <a:solidFill>
                  <a:schemeClr val="hlink"/>
                </a:solidFill>
                <a:hlinkClick r:id="rId3"/>
              </a:rPr>
              <a:t>You can view the 17-18 data from Stella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SPM</a:t>
            </a:r>
            <a:endParaRPr/>
          </a:p>
        </p:txBody>
      </p:sp>
      <p:sp>
        <p:nvSpPr>
          <p:cNvPr id="74" name="Google Shape;74;p13"/>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42900" lvl="0" marL="914400" rtl="0" algn="l">
              <a:spcBef>
                <a:spcPts val="360"/>
              </a:spcBef>
              <a:spcAft>
                <a:spcPts val="0"/>
              </a:spcAft>
              <a:buSzPts val="1800"/>
              <a:buChar char="●"/>
            </a:pPr>
            <a:r>
              <a:rPr lang="en-US"/>
              <a:t>System Performance Measures (SPM’s) were submitted on March 1st, 2021. SPM’s are a series of key performance metrics that help CoC’s understand system-level data. The 6 key metrics are:</a:t>
            </a:r>
            <a:endParaRPr/>
          </a:p>
          <a:p>
            <a:pPr indent="-342900" lvl="1" marL="1371600" rtl="0" algn="l">
              <a:spcBef>
                <a:spcPts val="0"/>
              </a:spcBef>
              <a:spcAft>
                <a:spcPts val="0"/>
              </a:spcAft>
              <a:buSzPts val="1800"/>
              <a:buChar char="○"/>
            </a:pPr>
            <a:r>
              <a:rPr lang="en-US"/>
              <a:t>Length of Time Spent Homeless</a:t>
            </a:r>
            <a:endParaRPr/>
          </a:p>
          <a:p>
            <a:pPr indent="-342900" lvl="1" marL="1371600" rtl="0" algn="l">
              <a:spcBef>
                <a:spcPts val="0"/>
              </a:spcBef>
              <a:spcAft>
                <a:spcPts val="0"/>
              </a:spcAft>
              <a:buSzPts val="1800"/>
              <a:buChar char="○"/>
            </a:pPr>
            <a:r>
              <a:rPr lang="en-US"/>
              <a:t>Exits to Permanent Housing with Returns to Homelessness</a:t>
            </a:r>
            <a:endParaRPr/>
          </a:p>
          <a:p>
            <a:pPr indent="-342900" lvl="1" marL="1371600" rtl="0" algn="l">
              <a:spcBef>
                <a:spcPts val="0"/>
              </a:spcBef>
              <a:spcAft>
                <a:spcPts val="0"/>
              </a:spcAft>
              <a:buSzPts val="1800"/>
              <a:buChar char="○"/>
            </a:pPr>
            <a:r>
              <a:rPr lang="en-US"/>
              <a:t>Number of Persons Homeless (including PIT Data)</a:t>
            </a:r>
            <a:endParaRPr/>
          </a:p>
          <a:p>
            <a:pPr indent="-342900" lvl="1" marL="1371600" rtl="0" algn="l">
              <a:spcBef>
                <a:spcPts val="0"/>
              </a:spcBef>
              <a:spcAft>
                <a:spcPts val="0"/>
              </a:spcAft>
              <a:buSzPts val="1800"/>
              <a:buChar char="○"/>
            </a:pPr>
            <a:r>
              <a:rPr lang="en-US"/>
              <a:t>Employment &amp; Income-Growth for CoC-Funded Projects</a:t>
            </a:r>
            <a:endParaRPr/>
          </a:p>
          <a:p>
            <a:pPr indent="-342900" lvl="1" marL="1371600" rtl="0" algn="l">
              <a:spcBef>
                <a:spcPts val="0"/>
              </a:spcBef>
              <a:spcAft>
                <a:spcPts val="0"/>
              </a:spcAft>
              <a:buSzPts val="1800"/>
              <a:buChar char="○"/>
            </a:pPr>
            <a:r>
              <a:rPr lang="en-US"/>
              <a:t>Number of Persons First Time Homeless</a:t>
            </a:r>
            <a:endParaRPr/>
          </a:p>
          <a:p>
            <a:pPr indent="-342900" lvl="1" marL="1371600" rtl="0" algn="l">
              <a:spcBef>
                <a:spcPts val="0"/>
              </a:spcBef>
              <a:spcAft>
                <a:spcPts val="0"/>
              </a:spcAft>
              <a:buSzPts val="1800"/>
              <a:buChar char="○"/>
            </a:pPr>
            <a:r>
              <a:rPr lang="en-US"/>
              <a:t>Exits to Permanent Housing &amp; Housing Retention</a:t>
            </a:r>
            <a:endParaRPr/>
          </a:p>
          <a:p>
            <a:pPr indent="-342900" lvl="0" marL="914400" rtl="0" algn="l">
              <a:spcBef>
                <a:spcPts val="0"/>
              </a:spcBef>
              <a:spcAft>
                <a:spcPts val="0"/>
              </a:spcAft>
              <a:buSzPts val="1800"/>
              <a:buChar char="●"/>
            </a:pPr>
            <a:r>
              <a:rPr lang="en-US"/>
              <a:t>The 2020 SPM submission will be made </a:t>
            </a:r>
            <a:r>
              <a:rPr lang="en-US"/>
              <a:t>available</a:t>
            </a:r>
            <a:r>
              <a:rPr lang="en-US"/>
              <a:t> on the HMIS website soon - in the meantime, you can check out past submissions and visualizations </a:t>
            </a:r>
            <a:r>
              <a:rPr lang="en-US" u="sng">
                <a:solidFill>
                  <a:schemeClr val="hlink"/>
                </a:solidFill>
                <a:hlinkClick r:id="rId3"/>
              </a:rPr>
              <a:t>here!</a:t>
            </a:r>
            <a:endParaRPr/>
          </a:p>
          <a:p>
            <a:pPr indent="-342900" lvl="0" marL="914400" rtl="0" algn="l">
              <a:spcBef>
                <a:spcPts val="0"/>
              </a:spcBef>
              <a:spcAft>
                <a:spcPts val="0"/>
              </a:spcAft>
              <a:buSzPts val="1800"/>
              <a:buChar char="●"/>
            </a:pPr>
            <a:r>
              <a:rPr lang="en-US"/>
              <a:t>This year, we elected to resubmit 2019 data due to improvements in data quality and a change in reporting logic from our vendor. </a:t>
            </a:r>
            <a:endParaRPr/>
          </a:p>
          <a:p>
            <a:pPr indent="0" lvl="0" marL="0" rtl="0" algn="l">
              <a:spcBef>
                <a:spcPts val="36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SPM</a:t>
            </a:r>
            <a:endParaRPr/>
          </a:p>
        </p:txBody>
      </p:sp>
      <p:sp>
        <p:nvSpPr>
          <p:cNvPr id="80" name="Google Shape;80;p14"/>
          <p:cNvSpPr txBox="1"/>
          <p:nvPr>
            <p:ph idx="1" type="body"/>
          </p:nvPr>
        </p:nvSpPr>
        <p:spPr>
          <a:xfrm>
            <a:off x="799275" y="1600200"/>
            <a:ext cx="7887600" cy="2008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solidFill>
                  <a:schemeClr val="dk1"/>
                </a:solidFill>
              </a:rPr>
              <a:t>Length of Time Homeless by Entry Date</a:t>
            </a:r>
            <a:endParaRPr b="1">
              <a:solidFill>
                <a:schemeClr val="dk1"/>
              </a:solidFill>
            </a:endParaRPr>
          </a:p>
          <a:p>
            <a:pPr indent="0" lvl="0" marL="0" rtl="0" algn="l">
              <a:spcBef>
                <a:spcPts val="360"/>
              </a:spcBef>
              <a:spcAft>
                <a:spcPts val="0"/>
              </a:spcAft>
              <a:buNone/>
            </a:pPr>
            <a:r>
              <a:t/>
            </a:r>
            <a:endParaRPr b="1">
              <a:solidFill>
                <a:schemeClr val="dk1"/>
              </a:solidFill>
            </a:endParaRPr>
          </a:p>
          <a:p>
            <a:pPr indent="-342900" lvl="0" marL="457200" rtl="0" algn="l">
              <a:spcBef>
                <a:spcPts val="360"/>
              </a:spcBef>
              <a:spcAft>
                <a:spcPts val="0"/>
              </a:spcAft>
              <a:buClr>
                <a:schemeClr val="dk1"/>
              </a:buClr>
              <a:buSzPts val="1800"/>
              <a:buChar char="●"/>
            </a:pPr>
            <a:r>
              <a:rPr lang="en-US">
                <a:solidFill>
                  <a:schemeClr val="dk1"/>
                </a:solidFill>
              </a:rPr>
              <a:t>This measure calculates the amount of time spent homeless in Emergency Shelter and Transitional Housing projects, starting at Project Start Date and ending at Project Exit Date</a:t>
            </a:r>
            <a:endParaRPr>
              <a:solidFill>
                <a:schemeClr val="dk1"/>
              </a:solidFill>
            </a:endParaRPr>
          </a:p>
          <a:p>
            <a:pPr indent="-342900" lvl="0" marL="457200" rtl="0" algn="l">
              <a:spcBef>
                <a:spcPts val="0"/>
              </a:spcBef>
              <a:spcAft>
                <a:spcPts val="0"/>
              </a:spcAft>
              <a:buClr>
                <a:schemeClr val="dk1"/>
              </a:buClr>
              <a:buSzPts val="1800"/>
              <a:buChar char="●"/>
            </a:pPr>
            <a:r>
              <a:rPr lang="en-US">
                <a:solidFill>
                  <a:schemeClr val="dk1"/>
                </a:solidFill>
              </a:rPr>
              <a:t>This measure was impacted by a change in reporting logic by our vendor</a:t>
            </a:r>
            <a:endParaRPr>
              <a:solidFill>
                <a:schemeClr val="dk1"/>
              </a:solidFill>
            </a:endParaRPr>
          </a:p>
        </p:txBody>
      </p:sp>
      <p:pic>
        <p:nvPicPr>
          <p:cNvPr id="81" name="Google Shape;81;p14" title="Points scored"/>
          <p:cNvPicPr preferRelativeResize="0"/>
          <p:nvPr/>
        </p:nvPicPr>
        <p:blipFill>
          <a:blip r:embed="rId3">
            <a:alphaModFix/>
          </a:blip>
          <a:stretch>
            <a:fillRect/>
          </a:stretch>
        </p:blipFill>
        <p:spPr>
          <a:xfrm>
            <a:off x="254950" y="3710250"/>
            <a:ext cx="4238124" cy="2620575"/>
          </a:xfrm>
          <a:prstGeom prst="rect">
            <a:avLst/>
          </a:prstGeom>
          <a:noFill/>
          <a:ln cap="flat" cmpd="sng" w="9525">
            <a:solidFill>
              <a:srgbClr val="666666"/>
            </a:solidFill>
            <a:prstDash val="solid"/>
            <a:round/>
            <a:headEnd len="sm" w="sm" type="none"/>
            <a:tailEnd len="sm" w="sm" type="none"/>
          </a:ln>
        </p:spPr>
      </p:pic>
      <p:pic>
        <p:nvPicPr>
          <p:cNvPr id="82" name="Google Shape;82;p14" title="Points scored"/>
          <p:cNvPicPr preferRelativeResize="0"/>
          <p:nvPr/>
        </p:nvPicPr>
        <p:blipFill>
          <a:blip r:embed="rId4">
            <a:alphaModFix/>
          </a:blip>
          <a:stretch>
            <a:fillRect/>
          </a:stretch>
        </p:blipFill>
        <p:spPr>
          <a:xfrm>
            <a:off x="4572000" y="3710250"/>
            <a:ext cx="4080201" cy="2620575"/>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SPM</a:t>
            </a:r>
            <a:endParaRPr/>
          </a:p>
        </p:txBody>
      </p:sp>
      <p:sp>
        <p:nvSpPr>
          <p:cNvPr id="88" name="Google Shape;88;p15"/>
          <p:cNvSpPr txBox="1"/>
          <p:nvPr>
            <p:ph idx="1" type="body"/>
          </p:nvPr>
        </p:nvSpPr>
        <p:spPr>
          <a:xfrm>
            <a:off x="799275" y="1600200"/>
            <a:ext cx="7887600" cy="221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Length of Time Homeless by Approximate Date Homeless</a:t>
            </a:r>
            <a:endParaRPr b="1"/>
          </a:p>
          <a:p>
            <a:pPr indent="0" lvl="0" marL="0" rtl="0" algn="l">
              <a:spcBef>
                <a:spcPts val="360"/>
              </a:spcBef>
              <a:spcAft>
                <a:spcPts val="0"/>
              </a:spcAft>
              <a:buNone/>
            </a:pPr>
            <a:r>
              <a:t/>
            </a:r>
            <a:endParaRPr b="1"/>
          </a:p>
          <a:p>
            <a:pPr indent="-342900" lvl="0" marL="457200" rtl="0" algn="l">
              <a:spcBef>
                <a:spcPts val="360"/>
              </a:spcBef>
              <a:spcAft>
                <a:spcPts val="0"/>
              </a:spcAft>
              <a:buSzPts val="1800"/>
              <a:buChar char="●"/>
            </a:pPr>
            <a:r>
              <a:rPr lang="en-US"/>
              <a:t>This measure looks at the number of days spent literally homeless according to the </a:t>
            </a:r>
            <a:r>
              <a:rPr lang="en-US"/>
              <a:t>Approximate</a:t>
            </a:r>
            <a:r>
              <a:rPr lang="en-US"/>
              <a:t> Date Homeless field in the entry assessment, which is a part of the Prior Living Situation section used to determine chronic homelessness</a:t>
            </a:r>
            <a:endParaRPr/>
          </a:p>
          <a:p>
            <a:pPr indent="-342900" lvl="0" marL="457200" rtl="0" algn="l">
              <a:spcBef>
                <a:spcPts val="0"/>
              </a:spcBef>
              <a:spcAft>
                <a:spcPts val="0"/>
              </a:spcAft>
              <a:buSzPts val="1800"/>
              <a:buChar char="●"/>
            </a:pPr>
            <a:r>
              <a:rPr lang="en-US"/>
              <a:t>This measure includes Permanent Housing projects with move-in dates</a:t>
            </a:r>
            <a:endParaRPr/>
          </a:p>
          <a:p>
            <a:pPr indent="-342900" lvl="0" marL="457200" rtl="0" algn="l">
              <a:spcBef>
                <a:spcPts val="0"/>
              </a:spcBef>
              <a:spcAft>
                <a:spcPts val="0"/>
              </a:spcAft>
              <a:buSzPts val="1800"/>
              <a:buChar char="●"/>
            </a:pPr>
            <a:r>
              <a:rPr lang="en-US"/>
              <a:t>This measure was impacted by a change in reporting logic by our vendor</a:t>
            </a:r>
            <a:endParaRPr/>
          </a:p>
          <a:p>
            <a:pPr indent="0" lvl="0" marL="0" rtl="0" algn="l">
              <a:spcBef>
                <a:spcPts val="360"/>
              </a:spcBef>
              <a:spcAft>
                <a:spcPts val="0"/>
              </a:spcAft>
              <a:buNone/>
            </a:pPr>
            <a:r>
              <a:t/>
            </a:r>
            <a:endParaRPr/>
          </a:p>
        </p:txBody>
      </p:sp>
      <p:pic>
        <p:nvPicPr>
          <p:cNvPr id="89" name="Google Shape;89;p15" title="Points scored"/>
          <p:cNvPicPr preferRelativeResize="0"/>
          <p:nvPr/>
        </p:nvPicPr>
        <p:blipFill>
          <a:blip r:embed="rId3">
            <a:alphaModFix/>
          </a:blip>
          <a:stretch>
            <a:fillRect/>
          </a:stretch>
        </p:blipFill>
        <p:spPr>
          <a:xfrm>
            <a:off x="333875" y="3854900"/>
            <a:ext cx="4285425" cy="2649825"/>
          </a:xfrm>
          <a:prstGeom prst="rect">
            <a:avLst/>
          </a:prstGeom>
          <a:noFill/>
          <a:ln cap="flat" cmpd="sng" w="9525">
            <a:solidFill>
              <a:srgbClr val="666666"/>
            </a:solidFill>
            <a:prstDash val="solid"/>
            <a:round/>
            <a:headEnd len="sm" w="sm" type="none"/>
            <a:tailEnd len="sm" w="sm" type="none"/>
          </a:ln>
        </p:spPr>
      </p:pic>
      <p:pic>
        <p:nvPicPr>
          <p:cNvPr id="90" name="Google Shape;90;p15" title="Points scored"/>
          <p:cNvPicPr preferRelativeResize="0"/>
          <p:nvPr/>
        </p:nvPicPr>
        <p:blipFill>
          <a:blip r:embed="rId4">
            <a:alphaModFix/>
          </a:blip>
          <a:stretch>
            <a:fillRect/>
          </a:stretch>
        </p:blipFill>
        <p:spPr>
          <a:xfrm>
            <a:off x="4619300" y="3854900"/>
            <a:ext cx="4032876" cy="2649825"/>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