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9144000"/>
  <p:notesSz cx="6858000" cy="9144000"/>
  <p:embeddedFontLst>
    <p:embeddedFont>
      <p:font typeface="Roboto"/>
      <p:regular r:id="rId22"/>
      <p:bold r:id="rId23"/>
      <p:italic r:id="rId24"/>
      <p:boldItalic r:id="rId25"/>
    </p:embeddedFont>
    <p:embeddedFont>
      <p:font typeface="Cabin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-regular.fntdata"/><Relationship Id="rId21" Type="http://schemas.openxmlformats.org/officeDocument/2006/relationships/slide" Target="slides/slide16.xml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abin-regular.fntdata"/><Relationship Id="rId25" Type="http://schemas.openxmlformats.org/officeDocument/2006/relationships/font" Target="fonts/Roboto-boldItalic.fntdata"/><Relationship Id="rId28" Type="http://schemas.openxmlformats.org/officeDocument/2006/relationships/font" Target="fonts/Cabin-italic.fntdata"/><Relationship Id="rId27" Type="http://schemas.openxmlformats.org/officeDocument/2006/relationships/font" Target="fonts/Cabin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abin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bd4a737a0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g8bd4a737a0_1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12231552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Are there any members that are interested in sitting in on a Monitoring session?</a:t>
            </a:r>
            <a:endParaRPr/>
          </a:p>
        </p:txBody>
      </p:sp>
      <p:sp>
        <p:nvSpPr>
          <p:cNvPr id="98" name="Google Shape;98;g712231552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12231552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g7122315523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abcdca7e0e_1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abcdca7e0e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1" marL="742950" rtl="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b="1" lang="en-US" sz="2000">
                <a:solidFill>
                  <a:schemeClr val="dk1"/>
                </a:solidFill>
              </a:rPr>
              <a:t>New Agencies up 15% for the year 46 - 54</a:t>
            </a:r>
            <a:endParaRPr b="1" sz="2000">
              <a:solidFill>
                <a:schemeClr val="dk1"/>
              </a:solidFill>
            </a:endParaRPr>
          </a:p>
          <a:p>
            <a:pPr indent="-298450" lvl="1" marL="742950" rtl="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b="1" lang="en-US" sz="2000">
                <a:solidFill>
                  <a:schemeClr val="dk1"/>
                </a:solidFill>
              </a:rPr>
              <a:t>9385 unique persons served in SO, TH, ES, RRH/PSH, HP projects</a:t>
            </a:r>
            <a:endParaRPr b="1"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a11fe291a5_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a11fe291a5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2932e373e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52932e373e_1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2b091bc77_4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2b091bc77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b5435b44fc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gb5435b44f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Whitney Wiggins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Jennifer Ortiz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Richard Wang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Tino is registered to attend the CARES Act Response Intensive Workshops - Preparing HMIS During the COVID-19 Health Crisis</a:t>
            </a:r>
            <a:endParaRPr/>
          </a:p>
        </p:txBody>
      </p:sp>
      <p:sp>
        <p:nvSpPr>
          <p:cNvPr id="51" name="Google Shape;5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F4F4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i="1" lang="en-US">
                <a:solidFill>
                  <a:srgbClr val="4F4F4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ShelterPoint</a:t>
            </a:r>
            <a:r>
              <a:rPr lang="en-US">
                <a:solidFill>
                  <a:srgbClr val="4F4F4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module is a centralized management system and information resource for shelters. It provides the ability to document client check in and checkout, view bed availability, refer a client, and reserve a bed.</a:t>
            </a:r>
            <a:endParaRPr>
              <a:solidFill>
                <a:srgbClr val="4F4F4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F4F4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F4F4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i="1" lang="en-US">
                <a:solidFill>
                  <a:srgbClr val="4F4F4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ResourcePoint</a:t>
            </a:r>
            <a:r>
              <a:rPr lang="en-US">
                <a:solidFill>
                  <a:srgbClr val="4F4F4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module is a provider database that contains a list of service providers in your area. Using this tool, you can locate providers based on their name, location, and services they provide. Additionally, </a:t>
            </a:r>
            <a:r>
              <a:rPr i="1" lang="en-US">
                <a:solidFill>
                  <a:srgbClr val="4F4F4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ResourcePoint</a:t>
            </a:r>
            <a:r>
              <a:rPr lang="en-US">
                <a:solidFill>
                  <a:srgbClr val="4F4F4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contains profiles on all these providers, allowing you to read about what they do, locate them on a map, and discover whether or not they are </a:t>
            </a:r>
            <a:r>
              <a:rPr i="1" lang="en-US">
                <a:solidFill>
                  <a:srgbClr val="4F4F4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ServicePoint</a:t>
            </a:r>
            <a:r>
              <a:rPr lang="en-US">
                <a:solidFill>
                  <a:srgbClr val="4F4F4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users.</a:t>
            </a:r>
            <a:endParaRPr/>
          </a:p>
        </p:txBody>
      </p:sp>
      <p:sp>
        <p:nvSpPr>
          <p:cNvPr id="57" name="Google Shape;5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8bd4a737a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g8bd4a737a0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abcdca7e0e_1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abcdca7e0e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b3cf852a32_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b3cf852a32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122315523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g7122315523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1537930"/>
            <a:ext cx="9144000" cy="48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Introduction to HMIS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Continuum of Care FL-507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Homeless Services Network of Central Florida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4065-D L.B. McLeod Road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Orlando, FL 32811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Phone: (407) 893-0133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Fax: (407) 893-5299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www.hsncfl.org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43142" y="428151"/>
            <a:ext cx="2057713" cy="1290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bin"/>
              <a:buNone/>
              <a:defRPr b="0" i="0" sz="4400" u="none" cap="none" strike="noStrike">
                <a:solidFill>
                  <a:srgbClr val="002060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B0F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123593" y="6369045"/>
            <a:ext cx="563100" cy="2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bin"/>
              <a:buNone/>
              <a:defRPr b="0" i="0" sz="4400" u="none" cap="none" strike="noStrike">
                <a:solidFill>
                  <a:srgbClr val="002060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 rot="5400000">
            <a:off x="2309101" y="-251700"/>
            <a:ext cx="45258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36C09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123593" y="6369045"/>
            <a:ext cx="563100" cy="2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 rot="5400000">
            <a:off x="4732201" y="2171539"/>
            <a:ext cx="5851500" cy="205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Cabin"/>
              <a:buNone/>
              <a:defRPr b="0" i="0" sz="3200" u="none" cap="none" strike="noStrike">
                <a:solidFill>
                  <a:srgbClr val="002060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 rot="5400000">
            <a:off x="541500" y="190639"/>
            <a:ext cx="5851500" cy="60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36C09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123593" y="6369045"/>
            <a:ext cx="563100" cy="2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1.jp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 amt="20000"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3107477" y="-1798"/>
            <a:ext cx="6029712" cy="6859801"/>
          </a:xfrm>
          <a:custGeom>
            <a:rect b="b" l="l" r="r" t="t"/>
            <a:pathLst>
              <a:path extrusionOk="0" h="6859801" w="6029712">
                <a:moveTo>
                  <a:pt x="0" y="291"/>
                </a:moveTo>
                <a:lnTo>
                  <a:pt x="6029712" y="0"/>
                </a:lnTo>
                <a:lnTo>
                  <a:pt x="6029712" y="6858001"/>
                </a:lnTo>
                <a:lnTo>
                  <a:pt x="1024828" y="6859801"/>
                </a:lnTo>
                <a:lnTo>
                  <a:pt x="0" y="29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2218094" y="-899"/>
            <a:ext cx="1202613" cy="6856730"/>
          </a:xfrm>
          <a:custGeom>
            <a:rect b="b" l="l" r="r" t="t"/>
            <a:pathLst>
              <a:path extrusionOk="0" h="6856730" w="1202613">
                <a:moveTo>
                  <a:pt x="0" y="820"/>
                </a:moveTo>
                <a:lnTo>
                  <a:pt x="182705" y="0"/>
                </a:lnTo>
                <a:lnTo>
                  <a:pt x="1202613" y="6856730"/>
                </a:lnTo>
                <a:lnTo>
                  <a:pt x="1016387" y="6856729"/>
                </a:lnTo>
                <a:lnTo>
                  <a:pt x="0" y="82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748"/>
            <a:ext cx="21336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72400" y="179239"/>
            <a:ext cx="1136157" cy="71163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hmiscfl.org" TargetMode="External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hyperlink" Target="mailto:hmis@hsncfl.org" TargetMode="External"/><Relationship Id="rId4" Type="http://schemas.openxmlformats.org/officeDocument/2006/relationships/hyperlink" Target="http://www.hmiscfl.org" TargetMode="External"/><Relationship Id="rId5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hmiscfl.org/wp-content/uploads/2020/11/Self-Verification-of-COVID-19-Related-Hardship_updated_v3-10.19.2020.pdf" TargetMode="External"/><Relationship Id="rId4" Type="http://schemas.openxmlformats.org/officeDocument/2006/relationships/hyperlink" Target="https://files.hudexchange.info/resources/documents/HMIS-Privacy-Security-Standards-COVID-19-Response.pdf" TargetMode="External"/><Relationship Id="rId5" Type="http://schemas.openxmlformats.org/officeDocument/2006/relationships/hyperlink" Target="https://files.hudexchange.info/resources/documents/HMIS-Project-Setup-and-Inventory-Changes-during-an-Infectious-Disease-Outbreak.pdf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hudexchange.info/homelessness-assistance/lsa/" TargetMode="External"/><Relationship Id="rId4" Type="http://schemas.openxmlformats.org/officeDocument/2006/relationships/hyperlink" Target="https://www.hudexchange.info/homelessness-assistance/lsa/" TargetMode="External"/><Relationship Id="rId5" Type="http://schemas.openxmlformats.org/officeDocument/2006/relationships/hyperlink" Target="https://files.hudexchange.info/resources/documents/LSA-Commonly-Asked-Questions.pdfv" TargetMode="External"/><Relationship Id="rId6" Type="http://schemas.openxmlformats.org/officeDocument/2006/relationships/hyperlink" Target="https://www.hud.gov/sites/dfiles/OCHCO/documents/20-08cpdn.pdf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pitcounter.com/" TargetMode="External"/><Relationship Id="rId4" Type="http://schemas.openxmlformats.org/officeDocument/2006/relationships/image" Target="../media/image4.png"/><Relationship Id="rId5" Type="http://schemas.openxmlformats.org/officeDocument/2006/relationships/hyperlink" Target="https://www.hudexchange.info/programs/hdx/guides/pit-hic/#hic-guides-and-tools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hmiscfl.org/hmis-training-request/" TargetMode="External"/><Relationship Id="rId4" Type="http://schemas.openxmlformats.org/officeDocument/2006/relationships/hyperlink" Target="https://zoom.us/j/97407205687" TargetMode="External"/><Relationship Id="rId5" Type="http://schemas.openxmlformats.org/officeDocument/2006/relationships/hyperlink" Target="http://www.hmiscfl.org" TargetMode="External"/><Relationship Id="rId6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HMIS Advisory 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Committee Meeting</a:t>
            </a:r>
            <a:endParaRPr b="1"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800100" y="3886200"/>
            <a:ext cx="7543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>
                <a:solidFill>
                  <a:schemeClr val="dk1"/>
                </a:solidFill>
              </a:rPr>
              <a:t>Central Florida Commission on Homelessness (CFCH)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>
                <a:solidFill>
                  <a:schemeClr val="dk1"/>
                </a:solidFill>
              </a:rPr>
              <a:t>CoC </a:t>
            </a:r>
            <a:r>
              <a:rPr lang="en-US">
                <a:solidFill>
                  <a:schemeClr val="dk1"/>
                </a:solidFill>
              </a:rPr>
              <a:t>FL-507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>
                <a:solidFill>
                  <a:schemeClr val="dk1"/>
                </a:solidFill>
              </a:rPr>
              <a:t>January 12, 2021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457200" y="0"/>
            <a:ext cx="8229600" cy="9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lang="en-US" sz="3600">
                <a:solidFill>
                  <a:srgbClr val="002060"/>
                </a:solidFill>
                <a:latin typeface="Cabin"/>
                <a:ea typeface="Cabin"/>
                <a:cs typeface="Cabin"/>
                <a:sym typeface="Cabin"/>
              </a:rPr>
              <a:t>HMIS Training &amp; Support</a:t>
            </a:r>
            <a:endParaRPr b="1" sz="3600"/>
          </a:p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759800" y="957300"/>
            <a:ext cx="7926900" cy="56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1" lang="en-US" sz="2500"/>
              <a:t>Coming Soon in 2021!</a:t>
            </a:r>
            <a:endParaRPr b="1" sz="2500"/>
          </a:p>
          <a:p>
            <a:pPr indent="0" lvl="0" marL="0" marR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marR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200"/>
              <a:t>We will be introducing to the community “</a:t>
            </a:r>
            <a:r>
              <a:rPr b="1" lang="en-US" sz="2200"/>
              <a:t>HMIS Snapshots</a:t>
            </a:r>
            <a:r>
              <a:rPr lang="en-US" sz="2200"/>
              <a:t>”!</a:t>
            </a:r>
            <a:endParaRPr sz="1000"/>
          </a:p>
          <a:p>
            <a:pPr indent="-368300" lvl="0" marL="457200" marR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2200"/>
              <a:buChar char="-"/>
            </a:pPr>
            <a:r>
              <a:rPr lang="en-US" sz="2200"/>
              <a:t>This will be a newsletter our team will maintain to provide HMIS highlights in an effort to keep our community informed/engaged!</a:t>
            </a:r>
            <a:endParaRPr sz="2200"/>
          </a:p>
          <a:p>
            <a:pPr indent="0" lvl="0" marL="457200" marR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marR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200"/>
              <a:t>We will be converting the Monday support sessions to an “HMIS Tabletalks” session - </a:t>
            </a:r>
            <a:endParaRPr sz="2200"/>
          </a:p>
          <a:p>
            <a:pPr indent="-368300" lvl="0" marL="457200" marR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2200"/>
              <a:buChar char="-"/>
            </a:pPr>
            <a:r>
              <a:rPr lang="en-US" sz="2200"/>
              <a:t>Each month will have a theme and informative content.</a:t>
            </a:r>
            <a:endParaRPr sz="2200"/>
          </a:p>
          <a:p>
            <a:pPr indent="0" lvl="0" marL="0" marR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marR="0" rtl="0" algn="ctr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i="1" lang="en-US" sz="2000"/>
              <a:t>Ideas for a theme? </a:t>
            </a:r>
            <a:endParaRPr i="1" sz="2000"/>
          </a:p>
          <a:p>
            <a:pPr indent="0" lvl="0" marL="0" marR="0" rtl="0" algn="ctr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i="1" lang="en-US" sz="2000"/>
              <a:t>Submit a ticket and let us know!</a:t>
            </a:r>
            <a:endParaRPr i="1" sz="2000"/>
          </a:p>
        </p:txBody>
      </p:sp>
      <p:pic>
        <p:nvPicPr>
          <p:cNvPr id="95" name="Google Shape;95;p1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40175" y="6308713"/>
            <a:ext cx="1220106" cy="427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type="title"/>
          </p:nvPr>
        </p:nvSpPr>
        <p:spPr>
          <a:xfrm>
            <a:off x="457200" y="274650"/>
            <a:ext cx="7411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lang="en-US" sz="3600">
                <a:solidFill>
                  <a:srgbClr val="002060"/>
                </a:solidFill>
                <a:latin typeface="Cabin"/>
                <a:ea typeface="Cabin"/>
                <a:cs typeface="Cabin"/>
                <a:sym typeface="Cabin"/>
              </a:rPr>
              <a:t>HMIS Data Quality Monitoring</a:t>
            </a:r>
            <a:endParaRPr b="1" sz="2400"/>
          </a:p>
        </p:txBody>
      </p:sp>
      <p:sp>
        <p:nvSpPr>
          <p:cNvPr id="101" name="Google Shape;101;p17"/>
          <p:cNvSpPr txBox="1"/>
          <p:nvPr>
            <p:ph idx="1" type="body"/>
          </p:nvPr>
        </p:nvSpPr>
        <p:spPr>
          <a:xfrm>
            <a:off x="960075" y="1417650"/>
            <a:ext cx="7506000" cy="50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What to expect?</a:t>
            </a:r>
            <a:endParaRPr b="1" sz="2400"/>
          </a:p>
          <a:p>
            <a:pPr indent="-323850" lvl="1" marL="7429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b="1" lang="en-US" sz="2400"/>
              <a:t>Data Quality Monitors Scheduled for 2021</a:t>
            </a:r>
            <a:endParaRPr b="1" sz="2400"/>
          </a:p>
          <a:p>
            <a:pPr indent="-266700" lvl="2" marL="11430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■"/>
            </a:pPr>
            <a:r>
              <a:rPr b="1" lang="en-US" sz="2400"/>
              <a:t>Communicated via agency liaisons</a:t>
            </a:r>
            <a:endParaRPr b="1" sz="2400"/>
          </a:p>
          <a:p>
            <a:pPr indent="-266700" lvl="2" marL="11430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■"/>
            </a:pPr>
            <a:r>
              <a:rPr b="1" lang="en-US" sz="2400"/>
              <a:t>Primarily focuses on the CoC APR</a:t>
            </a:r>
            <a:endParaRPr b="1" sz="2400"/>
          </a:p>
          <a:p>
            <a:pPr indent="-323850" lvl="1" marL="7429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b="1" lang="en-US" sz="2400"/>
              <a:t>R</a:t>
            </a:r>
            <a:r>
              <a:rPr b="1" lang="en-US" sz="2400"/>
              <a:t>ecommendations</a:t>
            </a:r>
            <a:r>
              <a:rPr b="1" lang="en-US" sz="2400"/>
              <a:t> for improvements and a timeline for addressing data quality issues</a:t>
            </a:r>
            <a:endParaRPr b="1" sz="2400"/>
          </a:p>
          <a:p>
            <a:pPr indent="-323850" lvl="1" marL="7429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b="1" lang="en-US" sz="2400"/>
              <a:t>Follow up with a scorecard (grading system)</a:t>
            </a:r>
            <a:endParaRPr b="1" sz="2400"/>
          </a:p>
          <a:p>
            <a:pPr indent="-266700" lvl="2" marL="11430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■"/>
            </a:pPr>
            <a:r>
              <a:rPr b="1" lang="en-US" sz="2400"/>
              <a:t>Would like to publicize on our site</a:t>
            </a:r>
            <a:endParaRPr b="1" sz="2400"/>
          </a:p>
          <a:p>
            <a:pPr indent="0" lvl="0" marL="11430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en-US" sz="1900"/>
              <a:t>Interested in sitting in on a DQM? Let us know at </a:t>
            </a:r>
            <a:r>
              <a:rPr i="1" lang="en-US" sz="1900" u="sng">
                <a:solidFill>
                  <a:schemeClr val="hlink"/>
                </a:solidFill>
                <a:hlinkClick r:id="rId3"/>
              </a:rPr>
              <a:t>hmis@hsncfl.org</a:t>
            </a:r>
            <a:r>
              <a:rPr i="1" lang="en-US" sz="1900"/>
              <a:t>!</a:t>
            </a:r>
            <a:endParaRPr i="1" sz="1900"/>
          </a:p>
          <a:p>
            <a:pPr indent="0" lvl="0" marL="7429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3429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102" name="Google Shape;102;p17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40175" y="6308713"/>
            <a:ext cx="1220106" cy="427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>
            <p:ph type="title"/>
          </p:nvPr>
        </p:nvSpPr>
        <p:spPr>
          <a:xfrm>
            <a:off x="457200" y="490650"/>
            <a:ext cx="8229600" cy="78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lang="en-US" sz="3600">
                <a:solidFill>
                  <a:srgbClr val="002060"/>
                </a:solidFill>
                <a:latin typeface="Cabin"/>
                <a:ea typeface="Cabin"/>
                <a:cs typeface="Cabin"/>
                <a:sym typeface="Cabin"/>
              </a:rPr>
              <a:t>Community Snapshot Overview</a:t>
            </a:r>
            <a:endParaRPr b="1" sz="3600">
              <a:solidFill>
                <a:srgbClr val="00206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t/>
            </a:r>
            <a:endParaRPr b="1" sz="3600">
              <a:solidFill>
                <a:srgbClr val="00206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850500" y="1417650"/>
            <a:ext cx="7836300" cy="17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n-US" sz="2400">
                <a:solidFill>
                  <a:schemeClr val="dk1"/>
                </a:solidFill>
              </a:rPr>
              <a:t>Community Snapshot </a:t>
            </a:r>
            <a:r>
              <a:rPr b="1" lang="en-US" sz="2400">
                <a:solidFill>
                  <a:schemeClr val="dk1"/>
                </a:solidFill>
              </a:rPr>
              <a:t>Update</a:t>
            </a:r>
            <a:endParaRPr b="1" sz="2400">
              <a:solidFill>
                <a:schemeClr val="dk1"/>
              </a:solidFill>
            </a:endParaRPr>
          </a:p>
          <a:p>
            <a:pPr indent="-3238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 sz="2400">
                <a:solidFill>
                  <a:schemeClr val="dk1"/>
                </a:solidFill>
              </a:rPr>
              <a:t>Calendar year 2020 has ended, The Community Snapshot Historical Lookback view will be updated. Stay tuned for this major update!</a:t>
            </a:r>
            <a:endParaRPr sz="2400">
              <a:solidFill>
                <a:schemeClr val="dk1"/>
              </a:solidFill>
            </a:endParaRPr>
          </a:p>
          <a:p>
            <a:pPr indent="0" lvl="0" marL="74295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1397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34290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0800" y="3086300"/>
            <a:ext cx="6758426" cy="33928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2060"/>
                </a:solidFill>
                <a:latin typeface="Cabin"/>
                <a:ea typeface="Cabin"/>
                <a:cs typeface="Cabin"/>
                <a:sym typeface="Cabin"/>
              </a:rPr>
              <a:t>Achievements made in</a:t>
            </a:r>
            <a:r>
              <a:rPr b="1" lang="en-US" sz="3600">
                <a:solidFill>
                  <a:srgbClr val="002060"/>
                </a:solidFill>
                <a:latin typeface="Cabin"/>
                <a:ea typeface="Cabin"/>
                <a:cs typeface="Cabin"/>
                <a:sym typeface="Cabin"/>
              </a:rPr>
              <a:t> HMIS 2020!</a:t>
            </a:r>
            <a:endParaRPr/>
          </a:p>
        </p:txBody>
      </p:sp>
      <p:sp>
        <p:nvSpPr>
          <p:cNvPr id="115" name="Google Shape;115;p19"/>
          <p:cNvSpPr txBox="1"/>
          <p:nvPr>
            <p:ph idx="1" type="body"/>
          </p:nvPr>
        </p:nvSpPr>
        <p:spPr>
          <a:xfrm>
            <a:off x="269625" y="1600200"/>
            <a:ext cx="87930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342900" marR="0" rtl="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SzPts val="2000"/>
              <a:buChar char="●"/>
            </a:pPr>
            <a:r>
              <a:rPr b="1" lang="en-US" sz="2000"/>
              <a:t>Elected the HMIS Advisory Committee Chair, Janine Summers</a:t>
            </a:r>
            <a:endParaRPr b="1" sz="2000"/>
          </a:p>
          <a:p>
            <a:pPr indent="-355600" lvl="0" marL="342900" marR="0" rtl="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SzPts val="2000"/>
              <a:buChar char="●"/>
            </a:pPr>
            <a:r>
              <a:rPr b="1" lang="en-US" sz="2000"/>
              <a:t>ESG-CV helped communicate the importance of communication between funders/jurisdictions, agencies and the HMIS Lead</a:t>
            </a:r>
            <a:endParaRPr b="1" sz="2000"/>
          </a:p>
          <a:p>
            <a:pPr indent="-355600" lvl="0" marL="342900" marR="0" rtl="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SzPts val="2000"/>
              <a:buChar char="●"/>
            </a:pPr>
            <a:r>
              <a:rPr b="1" lang="en-US" sz="2000"/>
              <a:t>HMIS Identified Agency Liaisons for each Agency</a:t>
            </a:r>
            <a:endParaRPr b="1" sz="2000"/>
          </a:p>
          <a:p>
            <a:pPr indent="-298450" lvl="1" marL="742950" rtl="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SzPts val="2000"/>
              <a:buChar char="○"/>
            </a:pPr>
            <a:r>
              <a:rPr b="1" lang="en-US" sz="2000">
                <a:solidFill>
                  <a:schemeClr val="dk1"/>
                </a:solidFill>
              </a:rPr>
              <a:t>New Agencies up 15% for the year</a:t>
            </a:r>
            <a:endParaRPr b="1" sz="2000"/>
          </a:p>
          <a:p>
            <a:pPr indent="-355600" lvl="0" marL="342900" marR="0" rtl="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SzPts val="2000"/>
              <a:buChar char="●"/>
            </a:pPr>
            <a:r>
              <a:rPr b="1" lang="en-US" sz="2000"/>
              <a:t>Project Trees were pruned, fertilized and watered.</a:t>
            </a:r>
            <a:endParaRPr b="1" sz="2000"/>
          </a:p>
          <a:p>
            <a:pPr indent="-355600" lvl="0" marL="342900" marR="0" rtl="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SzPts val="2000"/>
              <a:buChar char="●"/>
            </a:pPr>
            <a:r>
              <a:rPr b="1" lang="en-US" sz="2000"/>
              <a:t>The New Community Snapshot was implemented</a:t>
            </a:r>
            <a:endParaRPr b="1" sz="2000"/>
          </a:p>
          <a:p>
            <a:pPr indent="0" lvl="0" marL="342900" marR="0" rtl="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116" name="Google Shape;116;p19"/>
          <p:cNvSpPr/>
          <p:nvPr/>
        </p:nvSpPr>
        <p:spPr>
          <a:xfrm>
            <a:off x="6547200" y="4141050"/>
            <a:ext cx="2520600" cy="2365800"/>
          </a:xfrm>
          <a:prstGeom prst="sun">
            <a:avLst>
              <a:gd fmla="val 25000" name="adj"/>
            </a:avLst>
          </a:prstGeom>
          <a:noFill/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2"/>
                </a:solidFill>
              </a:rPr>
              <a:t>326</a:t>
            </a:r>
            <a:endParaRPr b="1" sz="30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/>
              <a:t>Trained</a:t>
            </a:r>
            <a:endParaRPr b="1" sz="1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/>
              <a:t>in 2020</a:t>
            </a:r>
            <a:endParaRPr b="1" sz="1500"/>
          </a:p>
        </p:txBody>
      </p:sp>
      <p:sp>
        <p:nvSpPr>
          <p:cNvPr id="117" name="Google Shape;117;p19"/>
          <p:cNvSpPr/>
          <p:nvPr/>
        </p:nvSpPr>
        <p:spPr>
          <a:xfrm>
            <a:off x="457200" y="5499475"/>
            <a:ext cx="5706900" cy="1239300"/>
          </a:xfrm>
          <a:prstGeom prst="doubleWave">
            <a:avLst>
              <a:gd fmla="val 6250" name="adj1"/>
              <a:gd fmla="val -283" name="adj2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b="1" lang="en-US" sz="1900">
                <a:solidFill>
                  <a:schemeClr val="dk1"/>
                </a:solidFill>
              </a:rPr>
            </a:br>
            <a:r>
              <a:rPr b="1" lang="en-US" sz="2300">
                <a:solidFill>
                  <a:srgbClr val="38761D"/>
                </a:solidFill>
              </a:rPr>
              <a:t>* 9385</a:t>
            </a:r>
            <a:r>
              <a:rPr b="1" lang="en-US" sz="1900">
                <a:solidFill>
                  <a:schemeClr val="dk1"/>
                </a:solidFill>
              </a:rPr>
              <a:t> unique persons served in </a:t>
            </a:r>
            <a:br>
              <a:rPr b="1" lang="en-US" sz="1900">
                <a:solidFill>
                  <a:schemeClr val="dk1"/>
                </a:solidFill>
              </a:rPr>
            </a:br>
            <a:r>
              <a:rPr b="1" lang="en-US" sz="1900">
                <a:solidFill>
                  <a:schemeClr val="dk1"/>
                </a:solidFill>
              </a:rPr>
              <a:t>SO, TH, ES, RRH/PSH, HP projects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2060"/>
                </a:solidFill>
                <a:latin typeface="Cabin"/>
                <a:ea typeface="Cabin"/>
                <a:cs typeface="Cabin"/>
                <a:sym typeface="Cabin"/>
              </a:rPr>
              <a:t>Key Takeaways from HMIS 2020!</a:t>
            </a:r>
            <a:endParaRPr/>
          </a:p>
        </p:txBody>
      </p:sp>
      <p:sp>
        <p:nvSpPr>
          <p:cNvPr id="123" name="Google Shape;123;p20"/>
          <p:cNvSpPr txBox="1"/>
          <p:nvPr>
            <p:ph idx="1" type="body"/>
          </p:nvPr>
        </p:nvSpPr>
        <p:spPr>
          <a:xfrm>
            <a:off x="269625" y="1600200"/>
            <a:ext cx="87930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342900" marR="0" rtl="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SzPts val="2000"/>
              <a:buChar char="●"/>
            </a:pPr>
            <a:r>
              <a:rPr b="1" lang="en-US" sz="2000"/>
              <a:t>We still need a few good Agency Liaisons</a:t>
            </a:r>
            <a:endParaRPr b="1" sz="2000"/>
          </a:p>
          <a:p>
            <a:pPr indent="-355600" lvl="0" marL="342900" marR="0" rtl="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SzPts val="2000"/>
              <a:buChar char="●"/>
            </a:pPr>
            <a:r>
              <a:rPr b="1" lang="en-US" sz="2000"/>
              <a:t>Understanding the different roles of Project Types (ES, TH, SO, RRH, PSH, and HP) is essential to our work</a:t>
            </a:r>
            <a:endParaRPr b="1" sz="2000"/>
          </a:p>
          <a:p>
            <a:pPr indent="-355600" lvl="0" marL="342900" marR="0" rtl="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SzPts val="2000"/>
              <a:buChar char="●"/>
            </a:pPr>
            <a:r>
              <a:rPr b="1" lang="en-US" sz="2000"/>
              <a:t>Defining Project Types and standardizing elements for improved efficiency is needed.</a:t>
            </a:r>
            <a:endParaRPr b="1" sz="2000"/>
          </a:p>
          <a:p>
            <a:pPr indent="-355600" lvl="0" marL="342900" marR="0" rtl="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SzPts val="2000"/>
              <a:buChar char="●"/>
            </a:pPr>
            <a:r>
              <a:rPr b="1" lang="en-US" sz="2000"/>
              <a:t>HMIS will continue to use the DQ Monitoring Plan to work through DQ issues, fixes, workflow revamps, training initiatives, etc. </a:t>
            </a:r>
            <a:endParaRPr b="1" sz="2000"/>
          </a:p>
          <a:p>
            <a:pPr indent="-355600" lvl="0" marL="342900" marR="0" rtl="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SzPts val="2000"/>
              <a:buChar char="●"/>
            </a:pPr>
            <a:r>
              <a:rPr b="1" lang="en-US" sz="2000"/>
              <a:t>The next level of HMIS is on the Agenda for 2021! </a:t>
            </a:r>
            <a:endParaRPr b="1" sz="2000"/>
          </a:p>
          <a:p>
            <a:pPr indent="-298450" lvl="1" marL="742950" marR="0" rtl="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SzPts val="2000"/>
              <a:buChar char="○"/>
            </a:pPr>
            <a:r>
              <a:rPr b="1" lang="en-US" sz="2000"/>
              <a:t>1st step “Headshots” for the website.</a:t>
            </a:r>
            <a:endParaRPr b="1" sz="2000"/>
          </a:p>
          <a:p>
            <a:pPr indent="-298450" lvl="1" marL="742950" marR="0" rtl="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SzPts val="2000"/>
              <a:buChar char="○"/>
            </a:pPr>
            <a:r>
              <a:rPr b="1" lang="en-US" sz="2000"/>
              <a:t>2nd step we are Open for suggestions….</a:t>
            </a:r>
            <a:endParaRPr b="1"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/>
          <p:nvPr>
            <p:ph type="title"/>
          </p:nvPr>
        </p:nvSpPr>
        <p:spPr>
          <a:xfrm>
            <a:off x="0" y="274650"/>
            <a:ext cx="91440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lang="en-US" sz="3600">
                <a:solidFill>
                  <a:srgbClr val="002060"/>
                </a:solidFill>
                <a:latin typeface="Cabin"/>
                <a:ea typeface="Cabin"/>
                <a:cs typeface="Cabin"/>
                <a:sym typeface="Cabin"/>
              </a:rPr>
              <a:t>Questions or </a:t>
            </a:r>
            <a:endParaRPr b="1" sz="3600">
              <a:solidFill>
                <a:srgbClr val="00206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lang="en-US" sz="3600">
                <a:solidFill>
                  <a:srgbClr val="002060"/>
                </a:solidFill>
                <a:latin typeface="Cabin"/>
                <a:ea typeface="Cabin"/>
                <a:cs typeface="Cabin"/>
                <a:sym typeface="Cabin"/>
              </a:rPr>
              <a:t>New Topics and Issues</a:t>
            </a:r>
            <a:endParaRPr b="1" sz="36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t/>
            </a:r>
            <a:endParaRPr b="1" sz="3959"/>
          </a:p>
        </p:txBody>
      </p:sp>
      <p:sp>
        <p:nvSpPr>
          <p:cNvPr id="129" name="Google Shape;129;p21"/>
          <p:cNvSpPr txBox="1"/>
          <p:nvPr>
            <p:ph idx="1" type="body"/>
          </p:nvPr>
        </p:nvSpPr>
        <p:spPr>
          <a:xfrm>
            <a:off x="906800" y="2744000"/>
            <a:ext cx="71148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342900" rtl="0" algn="ct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600"/>
              <a:t>Next meeting date:</a:t>
            </a:r>
            <a:endParaRPr sz="3600"/>
          </a:p>
          <a:p>
            <a:pPr indent="0" lvl="0" marL="342900" rtl="0" algn="ct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800100" rtl="0" algn="ct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1" lang="en-US" sz="3600"/>
              <a:t>Tuesday</a:t>
            </a:r>
            <a:r>
              <a:rPr b="1" lang="en-US" sz="3600"/>
              <a:t>, March 9, 2021</a:t>
            </a:r>
            <a:endParaRPr b="1" sz="3600"/>
          </a:p>
          <a:p>
            <a:pPr indent="0" lvl="0" marL="800100" rtl="0" algn="ct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1" lang="en-US" sz="3600"/>
              <a:t>10:30 am to 12:00 pm</a:t>
            </a:r>
            <a:endParaRPr b="1" sz="3600"/>
          </a:p>
          <a:p>
            <a:pPr indent="0" lvl="0" marL="342900" rtl="0" algn="ct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1"/>
          <p:cNvSpPr txBox="1"/>
          <p:nvPr/>
        </p:nvSpPr>
        <p:spPr>
          <a:xfrm>
            <a:off x="1824925" y="2099425"/>
            <a:ext cx="5523300" cy="10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38761D"/>
                </a:solidFill>
              </a:rPr>
              <a:t>What’s Next for HMIS?</a:t>
            </a:r>
            <a:endParaRPr b="1" sz="3000">
              <a:solidFill>
                <a:srgbClr val="38761D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lang="en-US" sz="3600">
                <a:solidFill>
                  <a:srgbClr val="002060"/>
                </a:solidFill>
                <a:latin typeface="Cabin"/>
                <a:ea typeface="Cabin"/>
                <a:cs typeface="Cabin"/>
                <a:sym typeface="Cabin"/>
              </a:rPr>
              <a:t>HSN HMIS Team</a:t>
            </a:r>
            <a:r>
              <a:rPr b="1" lang="en-US" sz="3959"/>
              <a:t>	</a:t>
            </a:r>
            <a:endParaRPr b="1" sz="3959"/>
          </a:p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804200" y="1600200"/>
            <a:ext cx="34788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 sz="2400"/>
              <a:t>Angel Jones</a:t>
            </a:r>
            <a:endParaRPr b="1" sz="2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/>
              <a:t>HMIS Operations </a:t>
            </a:r>
            <a:r>
              <a:rPr lang="en-US" sz="2400"/>
              <a:t>Manager</a:t>
            </a:r>
            <a:endParaRPr sz="2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</a:rPr>
              <a:t>Agustin “Tino” Paz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HMIS Senior Data Analyst</a:t>
            </a:r>
            <a:endParaRPr sz="2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 sz="2400"/>
              <a:t>Brittney Behr</a:t>
            </a:r>
            <a:endParaRPr b="1" sz="2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/>
              <a:t>HMIS Data Analyst</a:t>
            </a:r>
            <a:endParaRPr sz="2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37" name="Google Shape;137;p22"/>
          <p:cNvSpPr txBox="1"/>
          <p:nvPr>
            <p:ph idx="1" type="body"/>
          </p:nvPr>
        </p:nvSpPr>
        <p:spPr>
          <a:xfrm>
            <a:off x="4898575" y="1600200"/>
            <a:ext cx="40302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</a:rPr>
              <a:t>Chuck Vroman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HMIS System Success Specialist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 sz="2400"/>
              <a:t>Racquel McGlashen</a:t>
            </a:r>
            <a:endParaRPr sz="2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/>
              <a:t>HMIS Partner Success Specialist</a:t>
            </a:r>
            <a:endParaRPr sz="2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 sz="2400"/>
              <a:t>Tyler Claitt</a:t>
            </a:r>
            <a:endParaRPr b="1" sz="2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HMIS Partner Support Specialist </a:t>
            </a:r>
            <a:endParaRPr sz="2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>
            <p:ph type="title"/>
          </p:nvPr>
        </p:nvSpPr>
        <p:spPr>
          <a:xfrm>
            <a:off x="407850" y="0"/>
            <a:ext cx="8229600" cy="92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lang="en-US" sz="3600">
                <a:solidFill>
                  <a:srgbClr val="002060"/>
                </a:solidFill>
                <a:latin typeface="Cabin"/>
                <a:ea typeface="Cabin"/>
                <a:cs typeface="Cabin"/>
                <a:sym typeface="Cabin"/>
              </a:rPr>
              <a:t>Agenda</a:t>
            </a:r>
            <a:endParaRPr b="1" sz="3600">
              <a:solidFill>
                <a:srgbClr val="00206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2" name="Google Shape;42;p8"/>
          <p:cNvSpPr txBox="1"/>
          <p:nvPr>
            <p:ph idx="1" type="body"/>
          </p:nvPr>
        </p:nvSpPr>
        <p:spPr>
          <a:xfrm>
            <a:off x="549575" y="1108725"/>
            <a:ext cx="7640400" cy="49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3429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b="1" lang="en-US" sz="1700">
                <a:solidFill>
                  <a:schemeClr val="dk1"/>
                </a:solidFill>
              </a:rPr>
              <a:t>HMIS Policy &amp; Procedures</a:t>
            </a:r>
            <a:endParaRPr b="1" sz="1700">
              <a:solidFill>
                <a:schemeClr val="dk1"/>
              </a:solidFill>
            </a:endParaRPr>
          </a:p>
          <a:p>
            <a:pPr indent="-254000" lvl="1" marL="742950" rtl="0" algn="l">
              <a:spcBef>
                <a:spcPts val="600"/>
              </a:spcBef>
              <a:spcAft>
                <a:spcPts val="0"/>
              </a:spcAft>
              <a:buSzPts val="1300"/>
              <a:buChar char="○"/>
            </a:pPr>
            <a:r>
              <a:rPr b="1" lang="en-US" sz="1300">
                <a:solidFill>
                  <a:schemeClr val="dk1"/>
                </a:solidFill>
              </a:rPr>
              <a:t>Advisory Committee Vice Chair Nomination</a:t>
            </a:r>
            <a:endParaRPr b="1" sz="1700">
              <a:solidFill>
                <a:schemeClr val="dk1"/>
              </a:solidFill>
            </a:endParaRPr>
          </a:p>
          <a:p>
            <a:pPr indent="-336550" lvl="0" marL="3429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b="1" lang="en-US" sz="1700">
                <a:solidFill>
                  <a:schemeClr val="dk1"/>
                </a:solidFill>
              </a:rPr>
              <a:t>HMIS 2021 Updates &amp; 2020 Key Takeaways</a:t>
            </a:r>
            <a:endParaRPr b="1" sz="1300"/>
          </a:p>
          <a:p>
            <a:pPr indent="-33655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b="1" lang="en-US" sz="1700">
                <a:solidFill>
                  <a:schemeClr val="dk1"/>
                </a:solidFill>
              </a:rPr>
              <a:t>Official HUD Reports</a:t>
            </a:r>
            <a:endParaRPr b="1" sz="1300">
              <a:solidFill>
                <a:schemeClr val="dk1"/>
              </a:solidFill>
            </a:endParaRPr>
          </a:p>
          <a:p>
            <a:pPr indent="-279400" lvl="1" marL="74295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SzPts val="1700"/>
              <a:buChar char="○"/>
            </a:pPr>
            <a:r>
              <a:rPr b="1" lang="en-US" sz="1300">
                <a:solidFill>
                  <a:schemeClr val="dk1"/>
                </a:solidFill>
              </a:rPr>
              <a:t>LSA Reporting &amp; Stella</a:t>
            </a:r>
            <a:endParaRPr b="1" sz="1300">
              <a:solidFill>
                <a:schemeClr val="dk1"/>
              </a:solidFill>
            </a:endParaRPr>
          </a:p>
          <a:p>
            <a:pPr indent="-254000" lvl="1" marL="74295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b="1" lang="en-US" sz="1300">
                <a:solidFill>
                  <a:schemeClr val="dk1"/>
                </a:solidFill>
              </a:rPr>
              <a:t>ESG-CV CAPER</a:t>
            </a:r>
            <a:endParaRPr b="1" sz="1300">
              <a:solidFill>
                <a:schemeClr val="dk1"/>
              </a:solidFill>
            </a:endParaRPr>
          </a:p>
          <a:p>
            <a:pPr indent="-254000" lvl="1" marL="74295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SzPts val="1300"/>
              <a:buChar char="○"/>
            </a:pPr>
            <a:r>
              <a:rPr b="1" lang="en-US" sz="1300">
                <a:solidFill>
                  <a:schemeClr val="dk1"/>
                </a:solidFill>
              </a:rPr>
              <a:t>HIC/PIT &amp; the Hyperion Software</a:t>
            </a:r>
            <a:endParaRPr b="1" sz="1300">
              <a:solidFill>
                <a:schemeClr val="dk1"/>
              </a:solidFill>
            </a:endParaRPr>
          </a:p>
          <a:p>
            <a:pPr indent="-336550" lvl="0" marL="3429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SzPts val="1700"/>
              <a:buChar char="●"/>
            </a:pPr>
            <a:r>
              <a:rPr b="1" lang="en-US" sz="1700">
                <a:solidFill>
                  <a:schemeClr val="dk1"/>
                </a:solidFill>
              </a:rPr>
              <a:t>HMIS Training &amp; Support</a:t>
            </a:r>
            <a:endParaRPr b="1" sz="1700">
              <a:solidFill>
                <a:schemeClr val="dk1"/>
              </a:solidFill>
            </a:endParaRPr>
          </a:p>
          <a:p>
            <a:pPr indent="-279400" lvl="1" marL="74295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b="1" lang="en-US" sz="1300">
                <a:solidFill>
                  <a:schemeClr val="dk1"/>
                </a:solidFill>
              </a:rPr>
              <a:t>HMIS Snapshot</a:t>
            </a:r>
            <a:endParaRPr b="1" sz="1300">
              <a:solidFill>
                <a:schemeClr val="dk1"/>
              </a:solidFill>
            </a:endParaRPr>
          </a:p>
          <a:p>
            <a:pPr indent="-279400" lvl="1" marL="74295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SzPts val="1700"/>
              <a:buChar char="○"/>
            </a:pPr>
            <a:r>
              <a:rPr b="1" lang="en-US" sz="1300">
                <a:solidFill>
                  <a:schemeClr val="dk1"/>
                </a:solidFill>
              </a:rPr>
              <a:t>Community Snapshot BETA</a:t>
            </a:r>
            <a:endParaRPr b="1" sz="1300"/>
          </a:p>
          <a:p>
            <a:pPr indent="-33655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b="1" lang="en-US" sz="1700"/>
              <a:t>Questions and New Topics/Issues</a:t>
            </a:r>
            <a:endParaRPr b="1" sz="1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/>
          <p:nvPr>
            <p:ph type="title"/>
          </p:nvPr>
        </p:nvSpPr>
        <p:spPr>
          <a:xfrm>
            <a:off x="457200" y="274650"/>
            <a:ext cx="80175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74295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2060"/>
                </a:solidFill>
                <a:latin typeface="Cabin"/>
                <a:ea typeface="Cabin"/>
                <a:cs typeface="Cabin"/>
                <a:sym typeface="Cabin"/>
              </a:rPr>
              <a:t>HMIS </a:t>
            </a:r>
            <a:r>
              <a:rPr b="1" lang="en-US" sz="3600">
                <a:solidFill>
                  <a:srgbClr val="002060"/>
                </a:solidFill>
                <a:latin typeface="Cabin"/>
                <a:ea typeface="Cabin"/>
                <a:cs typeface="Cabin"/>
                <a:sym typeface="Cabin"/>
              </a:rPr>
              <a:t>Advisory Committee </a:t>
            </a:r>
            <a:endParaRPr b="1" sz="3600">
              <a:solidFill>
                <a:srgbClr val="00206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742950" rtl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-US" sz="3600">
                <a:solidFill>
                  <a:srgbClr val="002060"/>
                </a:solidFill>
                <a:latin typeface="Cabin"/>
                <a:ea typeface="Cabin"/>
                <a:cs typeface="Cabin"/>
                <a:sym typeface="Cabin"/>
              </a:rPr>
              <a:t>Vice Chair</a:t>
            </a:r>
            <a:endParaRPr/>
          </a:p>
        </p:txBody>
      </p:sp>
      <p:pic>
        <p:nvPicPr>
          <p:cNvPr id="48" name="Google Shape;48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1000" y="2190875"/>
            <a:ext cx="6410799" cy="4273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lang="en-US" sz="3600">
                <a:solidFill>
                  <a:srgbClr val="002060"/>
                </a:solidFill>
                <a:latin typeface="Cabin"/>
                <a:ea typeface="Cabin"/>
                <a:cs typeface="Cabin"/>
                <a:sym typeface="Cabin"/>
              </a:rPr>
              <a:t>HMIS Policy &amp; Procedures</a:t>
            </a:r>
            <a:endParaRPr b="1" sz="3600">
              <a:solidFill>
                <a:srgbClr val="00206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850500" y="1350425"/>
            <a:ext cx="7836300" cy="51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342900" rtl="0" algn="l">
              <a:spcBef>
                <a:spcPts val="640"/>
              </a:spcBef>
              <a:spcAft>
                <a:spcPts val="0"/>
              </a:spcAft>
              <a:buSzPts val="2300"/>
              <a:buChar char="●"/>
            </a:pPr>
            <a:r>
              <a:rPr b="1" lang="en-US" sz="2300">
                <a:solidFill>
                  <a:schemeClr val="dk1"/>
                </a:solidFill>
              </a:rPr>
              <a:t>HMIS Advisory Committee Structure</a:t>
            </a:r>
            <a:endParaRPr b="1" sz="2300">
              <a:solidFill>
                <a:schemeClr val="dk1"/>
              </a:solidFill>
            </a:endParaRPr>
          </a:p>
          <a:p>
            <a:pPr indent="-317500" lvl="1" marL="74295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300"/>
              <a:buChar char="○"/>
            </a:pPr>
            <a:r>
              <a:rPr lang="en-US" sz="2300">
                <a:solidFill>
                  <a:schemeClr val="dk1"/>
                </a:solidFill>
              </a:rPr>
              <a:t>Elect </a:t>
            </a:r>
            <a:r>
              <a:rPr lang="en-US" sz="2300">
                <a:solidFill>
                  <a:schemeClr val="dk1"/>
                </a:solidFill>
              </a:rPr>
              <a:t>Vice Chair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374650" lvl="0" marL="342900" rtl="0" algn="l">
              <a:spcBef>
                <a:spcPts val="640"/>
              </a:spcBef>
              <a:spcAft>
                <a:spcPts val="0"/>
              </a:spcAft>
              <a:buSzPts val="2300"/>
              <a:buChar char="●"/>
            </a:pPr>
            <a:r>
              <a:rPr b="1" lang="en-US" sz="2300">
                <a:solidFill>
                  <a:schemeClr val="dk1"/>
                </a:solidFill>
              </a:rPr>
              <a:t>HMIS User Subscriptions</a:t>
            </a:r>
            <a:endParaRPr sz="2300">
              <a:solidFill>
                <a:schemeClr val="dk1"/>
              </a:solidFill>
            </a:endParaRPr>
          </a:p>
          <a:p>
            <a:pPr indent="-260350" lvl="2" marL="11430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300"/>
              <a:buChar char="■"/>
            </a:pPr>
            <a:r>
              <a:rPr lang="en-US" sz="2300">
                <a:solidFill>
                  <a:schemeClr val="dk1"/>
                </a:solidFill>
              </a:rPr>
              <a:t>Expect new invoicing for new Case Managers</a:t>
            </a:r>
            <a:endParaRPr sz="2300">
              <a:solidFill>
                <a:schemeClr val="dk1"/>
              </a:solidFill>
            </a:endParaRPr>
          </a:p>
          <a:p>
            <a:pPr indent="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b="1" lang="en-US" sz="2300">
                <a:solidFill>
                  <a:schemeClr val="dk1"/>
                </a:solidFill>
              </a:rPr>
              <a:t>HMIS Guidance for COVID-19</a:t>
            </a:r>
            <a:endParaRPr b="1" sz="23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000" u="sng">
                <a:solidFill>
                  <a:schemeClr val="hlink"/>
                </a:solidFill>
                <a:hlinkClick r:id="rId3"/>
              </a:rPr>
              <a:t>Self-Verification of COVID-19</a:t>
            </a:r>
            <a:r>
              <a:rPr lang="en-US" sz="2000">
                <a:solidFill>
                  <a:schemeClr val="dk1"/>
                </a:solidFill>
              </a:rPr>
              <a:t> 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000" u="sng">
                <a:solidFill>
                  <a:schemeClr val="hlink"/>
                </a:solidFill>
                <a:hlinkClick r:id="rId4"/>
              </a:rPr>
              <a:t>HMIS Privacy &amp; Security Standards &amp; COVID-19 Response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000" u="sng">
                <a:solidFill>
                  <a:schemeClr val="hlink"/>
                </a:solidFill>
                <a:hlinkClick r:id="rId5"/>
              </a:rPr>
              <a:t>HMIS Project Setup &amp; Inventory Changes During an Infectious Disease Outbreak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type="title"/>
          </p:nvPr>
        </p:nvSpPr>
        <p:spPr>
          <a:xfrm>
            <a:off x="457200" y="4571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lang="en-US" sz="3600">
                <a:solidFill>
                  <a:srgbClr val="002060"/>
                </a:solidFill>
                <a:latin typeface="Cabin"/>
                <a:ea typeface="Cabin"/>
                <a:cs typeface="Cabin"/>
                <a:sym typeface="Cabin"/>
              </a:rPr>
              <a:t>HMIS Updates</a:t>
            </a:r>
            <a:endParaRPr b="1" sz="3600">
              <a:solidFill>
                <a:srgbClr val="00206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0" name="Google Shape;60;p11"/>
          <p:cNvSpPr txBox="1"/>
          <p:nvPr>
            <p:ph idx="1" type="body"/>
          </p:nvPr>
        </p:nvSpPr>
        <p:spPr>
          <a:xfrm>
            <a:off x="687300" y="2058200"/>
            <a:ext cx="7999500" cy="31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n-US" sz="2400"/>
              <a:t>No Official Unsheltered PIT Count</a:t>
            </a:r>
            <a:endParaRPr b="1" sz="2400"/>
          </a:p>
          <a:p>
            <a:pPr indent="-2921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n-US" sz="2400"/>
              <a:t>ShelterPoint to Unit Manager Update</a:t>
            </a:r>
            <a:endParaRPr b="1" sz="2400"/>
          </a:p>
          <a:p>
            <a:pPr indent="-2921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n-US" sz="2400"/>
              <a:t>ResourcePoint </a:t>
            </a:r>
            <a:endParaRPr b="1" sz="2400"/>
          </a:p>
          <a:p>
            <a:pPr indent="-2921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n-US" sz="2400"/>
              <a:t>TA Assistance &amp; Updated RFP’s</a:t>
            </a:r>
            <a:endParaRPr b="1" sz="2400"/>
          </a:p>
          <a:p>
            <a:pPr indent="-2921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2400"/>
              <a:buChar char="●"/>
            </a:pPr>
            <a:r>
              <a:rPr b="1" lang="en-US" sz="2400"/>
              <a:t>HMIS Advisory Officials Set the Agenda for 2021</a:t>
            </a:r>
            <a:endParaRPr b="1"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/>
          <p:nvPr>
            <p:ph type="title"/>
          </p:nvPr>
        </p:nvSpPr>
        <p:spPr>
          <a:xfrm>
            <a:off x="107300" y="1146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lang="en-US" sz="3600">
                <a:solidFill>
                  <a:srgbClr val="002060"/>
                </a:solidFill>
                <a:latin typeface="Cabin"/>
                <a:ea typeface="Cabin"/>
                <a:cs typeface="Cabin"/>
                <a:sym typeface="Cabin"/>
              </a:rPr>
              <a:t>Official HUD Reports</a:t>
            </a:r>
            <a:endParaRPr b="1" sz="3600"/>
          </a:p>
        </p:txBody>
      </p:sp>
      <p:sp>
        <p:nvSpPr>
          <p:cNvPr id="66" name="Google Shape;66;p12"/>
          <p:cNvSpPr txBox="1"/>
          <p:nvPr>
            <p:ph idx="1" type="body"/>
          </p:nvPr>
        </p:nvSpPr>
        <p:spPr>
          <a:xfrm>
            <a:off x="482500" y="1333900"/>
            <a:ext cx="8392800" cy="48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342900" rtl="0" algn="l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SzPts val="2400"/>
              <a:buChar char="●"/>
            </a:pPr>
            <a:r>
              <a:rPr b="1" lang="en-US" sz="2400" u="sng">
                <a:solidFill>
                  <a:schemeClr val="hlink"/>
                </a:solidFill>
                <a:hlinkClick r:id="rId3"/>
              </a:rPr>
              <a:t>Longitudinal Systems Analysis</a:t>
            </a:r>
            <a:r>
              <a:rPr b="1" lang="en-US" sz="2400">
                <a:solidFill>
                  <a:schemeClr val="dk1"/>
                </a:solidFill>
              </a:rPr>
              <a:t> (LSA): Due 1/15/2021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</a:rPr>
              <a:t>Additional LSA Resources </a:t>
            </a:r>
            <a:r>
              <a:rPr b="1" lang="en-US" sz="2000" u="sng">
                <a:solidFill>
                  <a:schemeClr val="hlink"/>
                </a:solidFill>
                <a:hlinkClick r:id="rId4"/>
              </a:rPr>
              <a:t>LSA</a:t>
            </a:r>
            <a:r>
              <a:rPr lang="en-US">
                <a:solidFill>
                  <a:schemeClr val="dk1"/>
                </a:solidFill>
              </a:rPr>
              <a:t>, </a:t>
            </a:r>
            <a:r>
              <a:rPr b="1" lang="en-US" sz="2000" u="sng">
                <a:solidFill>
                  <a:schemeClr val="hlink"/>
                </a:solidFill>
                <a:hlinkClick r:id="rId5"/>
              </a:rPr>
              <a:t>LSA, Q &amp; A</a:t>
            </a:r>
            <a:endParaRPr b="1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indent="-381000" lvl="0" marL="342900" rtl="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b="1" lang="en-US" sz="2400"/>
              <a:t>ESG-CV CAPER</a:t>
            </a:r>
            <a:endParaRPr b="1" sz="2400"/>
          </a:p>
          <a:p>
            <a:pPr indent="-323850" lvl="1" marL="742950" rtl="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SzPts val="2400"/>
              <a:buChar char="○"/>
            </a:pPr>
            <a:r>
              <a:rPr b="1" lang="en-US" sz="2400"/>
              <a:t>1st Round of Qtr Reporting completed</a:t>
            </a:r>
            <a:endParaRPr b="1" sz="2400"/>
          </a:p>
          <a:p>
            <a:pPr indent="-323850" lvl="1" marL="742950" rtl="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SzPts val="2400"/>
              <a:buChar char="○"/>
            </a:pPr>
            <a:r>
              <a:rPr b="1" lang="en-US" sz="2400"/>
              <a:t>2nd Round of Reporting is taking place.</a:t>
            </a:r>
            <a:endParaRPr b="1" sz="2400"/>
          </a:p>
          <a:p>
            <a:pPr indent="-323850" lvl="1" marL="742950" rtl="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SzPts val="2400"/>
              <a:buChar char="○"/>
            </a:pPr>
            <a:r>
              <a:rPr b="1" lang="en-US" sz="2400"/>
              <a:t>Next Qtr reporting period: 1/1/2021 - 3/31/2021</a:t>
            </a:r>
            <a:endParaRPr b="1" sz="2400"/>
          </a:p>
          <a:p>
            <a:pPr indent="-323850" lvl="1" marL="742950" rtl="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SzPts val="2400"/>
              <a:buChar char="○"/>
            </a:pPr>
            <a:r>
              <a:rPr b="1" lang="en-US" sz="2400">
                <a:solidFill>
                  <a:schemeClr val="dk1"/>
                </a:solidFill>
              </a:rPr>
              <a:t>Monthly Required &amp; DQ Reporting is ongoing 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</a:rPr>
              <a:t>Resources to R</a:t>
            </a:r>
            <a:r>
              <a:rPr b="1" lang="en-US" sz="2200">
                <a:solidFill>
                  <a:schemeClr val="dk1"/>
                </a:solidFill>
              </a:rPr>
              <a:t>eview</a:t>
            </a:r>
            <a:r>
              <a:rPr b="1" lang="en-US" sz="2200">
                <a:solidFill>
                  <a:schemeClr val="dk1"/>
                </a:solidFill>
              </a:rPr>
              <a:t> </a:t>
            </a:r>
            <a:r>
              <a:rPr b="1" lang="en-US" sz="2200" u="sng">
                <a:solidFill>
                  <a:schemeClr val="hlink"/>
                </a:solidFill>
                <a:hlinkClick r:id="rId6"/>
              </a:rPr>
              <a:t>ESG-CV Requirements</a:t>
            </a:r>
            <a:r>
              <a:rPr b="1" lang="en-US" sz="2200">
                <a:solidFill>
                  <a:schemeClr val="dk1"/>
                </a:solidFill>
              </a:rPr>
              <a:t>:</a:t>
            </a:r>
            <a:endParaRPr b="1"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>
                <a:solidFill>
                  <a:schemeClr val="dk1"/>
                </a:solidFill>
              </a:rPr>
              <a:t>*</a:t>
            </a:r>
            <a:r>
              <a:rPr b="1" i="1" lang="en-US">
                <a:solidFill>
                  <a:schemeClr val="dk1"/>
                </a:solidFill>
              </a:rPr>
              <a:t>Only the HMIS Lead is responsible for uploading ESG-CV CAPER Reports.</a:t>
            </a:r>
            <a:endParaRPr b="1" i="1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lang="en-US" sz="3600">
                <a:solidFill>
                  <a:srgbClr val="002060"/>
                </a:solidFill>
                <a:latin typeface="Cabin"/>
                <a:ea typeface="Cabin"/>
                <a:cs typeface="Cabin"/>
                <a:sym typeface="Cabin"/>
              </a:rPr>
              <a:t>ESG-CV Funded Projects</a:t>
            </a:r>
            <a:endParaRPr b="1" sz="3600">
              <a:solidFill>
                <a:srgbClr val="00206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3"/>
          <p:cNvSpPr txBox="1"/>
          <p:nvPr>
            <p:ph idx="1" type="body"/>
          </p:nvPr>
        </p:nvSpPr>
        <p:spPr>
          <a:xfrm>
            <a:off x="457200" y="1507725"/>
            <a:ext cx="8229600" cy="4055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 sz="2400"/>
              <a:t>ESG-CV Funded Project Activity</a:t>
            </a:r>
            <a:endParaRPr b="1" sz="1900"/>
          </a:p>
        </p:txBody>
      </p:sp>
      <p:pic>
        <p:nvPicPr>
          <p:cNvPr id="73" name="Google Shape;73;p13"/>
          <p:cNvPicPr preferRelativeResize="0"/>
          <p:nvPr/>
        </p:nvPicPr>
        <p:blipFill rotWithShape="1">
          <a:blip r:embed="rId3">
            <a:alphaModFix/>
          </a:blip>
          <a:srcRect b="0" l="950" r="0" t="0"/>
          <a:stretch/>
        </p:blipFill>
        <p:spPr>
          <a:xfrm>
            <a:off x="535275" y="2191875"/>
            <a:ext cx="8151525" cy="348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/>
          <p:nvPr>
            <p:ph type="title"/>
          </p:nvPr>
        </p:nvSpPr>
        <p:spPr>
          <a:xfrm>
            <a:off x="457200" y="274650"/>
            <a:ext cx="78240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lang="en-US" sz="3600">
                <a:solidFill>
                  <a:srgbClr val="002060"/>
                </a:solidFill>
                <a:latin typeface="Cabin"/>
                <a:ea typeface="Cabin"/>
                <a:cs typeface="Cabin"/>
                <a:sym typeface="Cabin"/>
              </a:rPr>
              <a:t>HIC/PIT &amp; Hyperion Software</a:t>
            </a:r>
            <a:endParaRPr b="1" sz="3600">
              <a:solidFill>
                <a:srgbClr val="00206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9" name="Google Shape;79;p14"/>
          <p:cNvSpPr txBox="1"/>
          <p:nvPr>
            <p:ph idx="1" type="body"/>
          </p:nvPr>
        </p:nvSpPr>
        <p:spPr>
          <a:xfrm>
            <a:off x="457200" y="1600200"/>
            <a:ext cx="5465700" cy="4894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rtl="0" algn="l">
              <a:spcBef>
                <a:spcPts val="360"/>
              </a:spcBef>
              <a:spcAft>
                <a:spcPts val="0"/>
              </a:spcAft>
              <a:buSzPts val="2100"/>
              <a:buChar char="●"/>
            </a:pPr>
            <a:r>
              <a:rPr lang="en-US" sz="1700"/>
              <a:t>PIT will be done with app this year instead of paper survey.</a:t>
            </a:r>
            <a:endParaRPr sz="17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1700"/>
              <a:t>Hyperion App runs on your phone, tablet, iPad or laptop.</a:t>
            </a:r>
            <a:endParaRPr sz="17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1700"/>
              <a:t>Data NOT stored on phone, transferred to the cloud, including map location.</a:t>
            </a:r>
            <a:endParaRPr sz="17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1700"/>
              <a:t>Survey run from </a:t>
            </a:r>
            <a:r>
              <a:rPr lang="en-US" sz="1700" u="sng">
                <a:solidFill>
                  <a:schemeClr val="hlink"/>
                </a:solidFill>
                <a:hlinkClick r:id="rId3"/>
              </a:rPr>
              <a:t>https://pitcounter.com/</a:t>
            </a:r>
            <a:r>
              <a:rPr lang="en-US" sz="1700"/>
              <a:t>, using access code to begin collecting data.</a:t>
            </a:r>
            <a:endParaRPr sz="17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1700"/>
              <a:t>Data collected is visible in real time, including map location.</a:t>
            </a:r>
            <a:endParaRPr sz="17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1700"/>
              <a:t>HIC data verification to begin next week via email for each agency with bed inventories</a:t>
            </a:r>
            <a:endParaRPr sz="1700"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pic>
        <p:nvPicPr>
          <p:cNvPr id="80" name="Google Shape;8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0750" y="1841575"/>
            <a:ext cx="2831525" cy="44865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4"/>
          <p:cNvSpPr txBox="1"/>
          <p:nvPr/>
        </p:nvSpPr>
        <p:spPr>
          <a:xfrm>
            <a:off x="167250" y="6152775"/>
            <a:ext cx="6045600" cy="5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None/>
            </a:pPr>
            <a:r>
              <a:rPr b="1" lang="en-US" sz="2400" u="sng">
                <a:solidFill>
                  <a:schemeClr val="hlink"/>
                </a:solidFill>
                <a:hlinkClick r:id="rId5"/>
              </a:rPr>
              <a:t>HIC/PIT</a:t>
            </a:r>
            <a:r>
              <a:rPr b="1" lang="en-US" sz="2400">
                <a:solidFill>
                  <a:schemeClr val="dk1"/>
                </a:solidFill>
              </a:rPr>
              <a:t> - </a:t>
            </a:r>
            <a:r>
              <a:rPr b="1" lang="en-US" sz="2400">
                <a:solidFill>
                  <a:schemeClr val="dk1"/>
                </a:solidFill>
              </a:rPr>
              <a:t>Sheltered Count date 1/25/2021</a:t>
            </a:r>
            <a:endParaRPr b="1"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type="title"/>
          </p:nvPr>
        </p:nvSpPr>
        <p:spPr>
          <a:xfrm>
            <a:off x="457200" y="0"/>
            <a:ext cx="8229600" cy="9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lang="en-US" sz="3600">
                <a:solidFill>
                  <a:srgbClr val="002060"/>
                </a:solidFill>
                <a:latin typeface="Cabin"/>
                <a:ea typeface="Cabin"/>
                <a:cs typeface="Cabin"/>
                <a:sym typeface="Cabin"/>
              </a:rPr>
              <a:t>HMIS Training &amp; Support</a:t>
            </a:r>
            <a:endParaRPr b="1" sz="3600"/>
          </a:p>
        </p:txBody>
      </p:sp>
      <p:sp>
        <p:nvSpPr>
          <p:cNvPr id="87" name="Google Shape;87;p15"/>
          <p:cNvSpPr txBox="1"/>
          <p:nvPr>
            <p:ph idx="1" type="body"/>
          </p:nvPr>
        </p:nvSpPr>
        <p:spPr>
          <a:xfrm>
            <a:off x="759900" y="1125400"/>
            <a:ext cx="7926900" cy="56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200"/>
              <a:t>The </a:t>
            </a:r>
            <a:r>
              <a:rPr lang="en-US" sz="2200" u="sng">
                <a:solidFill>
                  <a:schemeClr val="hlink"/>
                </a:solidFill>
                <a:hlinkClick r:id="rId3"/>
              </a:rPr>
              <a:t>training request form</a:t>
            </a:r>
            <a:r>
              <a:rPr lang="en-US" sz="2200"/>
              <a:t> on our website has been updated!</a:t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200"/>
              <a:t>The new training schedule has been set for FY20-21.</a:t>
            </a:r>
            <a:endParaRPr b="1" sz="1200"/>
          </a:p>
          <a:p>
            <a:pPr indent="0" lvl="0" marL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200"/>
          </a:p>
          <a:p>
            <a:pPr indent="0" lvl="0" marL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1" lang="en-US" sz="2000"/>
              <a:t>Routine monthly sessions: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000"/>
              <a:t>1st &amp; 3rd Tuesday: HMIS 101 New User Training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000"/>
              <a:t>1st &amp; 3rd Wednesday: HMIS 101/102 Refreshers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000"/>
              <a:t>1st &amp; 3rd Thursday: HMIS 101/102/103 Reports Training</a:t>
            </a:r>
            <a:endParaRPr sz="2300"/>
          </a:p>
          <a:p>
            <a:pPr indent="0" lvl="0" marL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i="1" lang="en-US" sz="1800"/>
              <a:t>* </a:t>
            </a:r>
            <a:r>
              <a:rPr i="1" lang="en-US" sz="1800"/>
              <a:t>Additional training sessions may be requested as needed.</a:t>
            </a:r>
            <a:endParaRPr i="1" sz="1800"/>
          </a:p>
          <a:p>
            <a:pPr indent="0" lvl="0" marL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i="1" sz="300"/>
          </a:p>
          <a:p>
            <a:pPr indent="0" lvl="0" marL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hlink"/>
                </a:solidFill>
                <a:hlinkClick r:id="rId4"/>
              </a:rPr>
              <a:t>Join</a:t>
            </a:r>
            <a:r>
              <a:rPr lang="en-US" sz="2000"/>
              <a:t> us for our office hours M/W from 1p - 2p for additional one-on-one HMIS support.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5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</a:rPr>
              <a:t>Reminder:</a:t>
            </a:r>
            <a:r>
              <a:rPr b="1" lang="en-US" sz="2000"/>
              <a:t> </a:t>
            </a:r>
            <a:endParaRPr b="1" sz="2000"/>
          </a:p>
          <a:p>
            <a:pPr indent="0" lvl="0" marL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i="1" lang="en-US" sz="1900"/>
              <a:t>All new user training requests must come through the Agency Liaison.</a:t>
            </a:r>
            <a:endParaRPr i="1" sz="1900"/>
          </a:p>
        </p:txBody>
      </p:sp>
      <p:pic>
        <p:nvPicPr>
          <p:cNvPr id="88" name="Google Shape;88;p15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40175" y="6308713"/>
            <a:ext cx="1220106" cy="427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018_HMIS PowerPoint 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