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Cabin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abin-bold.fntdata"/><Relationship Id="rId25" Type="http://schemas.openxmlformats.org/officeDocument/2006/relationships/font" Target="fonts/Cabin-regular.fntdata"/><Relationship Id="rId28" Type="http://schemas.openxmlformats.org/officeDocument/2006/relationships/font" Target="fonts/Cabin-boldItalic.fntdata"/><Relationship Id="rId27" Type="http://schemas.openxmlformats.org/officeDocument/2006/relationships/font" Target="fonts/Cabin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12231552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Are there any members that are interested in sitting in on a Monitoring session?</a:t>
            </a:r>
            <a:endParaRPr/>
          </a:p>
        </p:txBody>
      </p:sp>
      <p:sp>
        <p:nvSpPr>
          <p:cNvPr id="90" name="Google Shape;90;g712231552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12231552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7122315523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Tino is registered to attend the CARES Act Response Intensive Workshops - Preparing HMIS During the COVID-19 Health Crisis</a:t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a11fe291a5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a11fe291a5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2932e373e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52932e373e_1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2b091bc77_4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2b091bc77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977bd6dc2f_1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977bd6dc2f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a8dc91d56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a8dc91d5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515c12e1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g8515c12e1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bd4a737a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g8bd4a737a0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12231552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g7122315523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bd4a737a0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g8bd4a737a0_1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1537930"/>
            <a:ext cx="9144000" cy="48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Introduction to HMIS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Continuum of Care FL-507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Homeless Services Network of Central Florida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4065-D L.B. McLeod Road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Orlando, FL 32811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Phone: (407) 893-0133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Fax: (407) 893-5299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www.hsncfl.org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43142" y="428151"/>
            <a:ext cx="2057713" cy="1290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bin"/>
              <a:buNone/>
              <a:defRPr b="0" i="0" sz="4400" u="none" cap="none" strike="noStrike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123593" y="6369045"/>
            <a:ext cx="5631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bin"/>
              <a:buNone/>
              <a:defRPr b="0" i="0" sz="4400" u="none" cap="none" strike="noStrike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 rot="5400000">
            <a:off x="2309101" y="-251700"/>
            <a:ext cx="45258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36C0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123593" y="6369045"/>
            <a:ext cx="5631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 rot="5400000">
            <a:off x="4732201" y="2171539"/>
            <a:ext cx="5851500" cy="205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abin"/>
              <a:buNone/>
              <a:defRPr b="0" i="0" sz="3200" u="none" cap="none" strike="noStrike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 rot="5400000">
            <a:off x="541500" y="190639"/>
            <a:ext cx="5851500" cy="60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36C0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123593" y="6369045"/>
            <a:ext cx="5631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1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 amt="20000"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3107477" y="-1798"/>
            <a:ext cx="6029712" cy="6859801"/>
          </a:xfrm>
          <a:custGeom>
            <a:rect b="b" l="l" r="r" t="t"/>
            <a:pathLst>
              <a:path extrusionOk="0" h="6859801" w="6029712">
                <a:moveTo>
                  <a:pt x="0" y="291"/>
                </a:moveTo>
                <a:lnTo>
                  <a:pt x="6029712" y="0"/>
                </a:lnTo>
                <a:lnTo>
                  <a:pt x="6029712" y="6858001"/>
                </a:lnTo>
                <a:lnTo>
                  <a:pt x="1024828" y="6859801"/>
                </a:lnTo>
                <a:lnTo>
                  <a:pt x="0" y="29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2218094" y="-899"/>
            <a:ext cx="1202613" cy="6856730"/>
          </a:xfrm>
          <a:custGeom>
            <a:rect b="b" l="l" r="r" t="t"/>
            <a:pathLst>
              <a:path extrusionOk="0" h="6856730" w="1202613">
                <a:moveTo>
                  <a:pt x="0" y="820"/>
                </a:moveTo>
                <a:lnTo>
                  <a:pt x="182705" y="0"/>
                </a:lnTo>
                <a:lnTo>
                  <a:pt x="1202613" y="6856730"/>
                </a:lnTo>
                <a:lnTo>
                  <a:pt x="1016387" y="6856729"/>
                </a:lnTo>
                <a:lnTo>
                  <a:pt x="0" y="82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748"/>
            <a:ext cx="21336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72400" y="179239"/>
            <a:ext cx="1136157" cy="71163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hmiscfl.org/wp-content/uploads/2020/11/Self-Verification-of-COVID-19-Related-Hardship_updated_v3-10.19.2020.pdf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hudexchange.info/homelessness-assistance/lsa/" TargetMode="External"/><Relationship Id="rId4" Type="http://schemas.openxmlformats.org/officeDocument/2006/relationships/hyperlink" Target="https://www.hudexchange.info/programs/sage/esg-caper/#guides-and-tools" TargetMode="External"/><Relationship Id="rId5" Type="http://schemas.openxmlformats.org/officeDocument/2006/relationships/hyperlink" Target="https://www.hudexchange.info/programs/hdx/guides/pit-hic/#hic-guides-and-tools" TargetMode="External"/><Relationship Id="rId6" Type="http://schemas.openxmlformats.org/officeDocument/2006/relationships/hyperlink" Target="https://www.hmiscfl.org/reports/" TargetMode="External"/><Relationship Id="rId7" Type="http://schemas.openxmlformats.org/officeDocument/2006/relationships/hyperlink" Target="https://www.hudexchange.info/homelessness-assistance/lsa/" TargetMode="External"/><Relationship Id="rId8" Type="http://schemas.openxmlformats.org/officeDocument/2006/relationships/hyperlink" Target="https://files.hudexchange.info/resources/documents/LSA-Commonly-Asked-Questions.pdfv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hud.gov/sites/dfiles/OCHCO/documents/20-08cpdn.pdf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hmiscfl.org/hmis-training-request/" TargetMode="External"/><Relationship Id="rId4" Type="http://schemas.openxmlformats.org/officeDocument/2006/relationships/hyperlink" Target="https://zoom.us/j/97407205687" TargetMode="External"/><Relationship Id="rId5" Type="http://schemas.openxmlformats.org/officeDocument/2006/relationships/hyperlink" Target="http://www.hmiscfl.org" TargetMode="External"/><Relationship Id="rId6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hmiscfl.org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HMIS Advisory 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Committee Meeting</a:t>
            </a:r>
            <a:endParaRPr b="1"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800100" y="3886200"/>
            <a:ext cx="7543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>
                <a:solidFill>
                  <a:schemeClr val="dk1"/>
                </a:solidFill>
              </a:rPr>
              <a:t>Central Florida Commission on Homelessness (CFCH)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>
                <a:solidFill>
                  <a:schemeClr val="dk1"/>
                </a:solidFill>
              </a:rPr>
              <a:t>CoC </a:t>
            </a:r>
            <a:r>
              <a:rPr lang="en-US">
                <a:solidFill>
                  <a:schemeClr val="dk1"/>
                </a:solidFill>
              </a:rPr>
              <a:t>FL-507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>
                <a:solidFill>
                  <a:schemeClr val="dk1"/>
                </a:solidFill>
              </a:rPr>
              <a:t>November 10, 2020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type="title"/>
          </p:nvPr>
        </p:nvSpPr>
        <p:spPr>
          <a:xfrm>
            <a:off x="457200" y="274650"/>
            <a:ext cx="7411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600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HMIS Data Quality Plan Implementation</a:t>
            </a:r>
            <a:endParaRPr b="1" sz="2400"/>
          </a:p>
        </p:txBody>
      </p:sp>
      <p:sp>
        <p:nvSpPr>
          <p:cNvPr id="93" name="Google Shape;93;p16"/>
          <p:cNvSpPr txBox="1"/>
          <p:nvPr>
            <p:ph idx="1" type="body"/>
          </p:nvPr>
        </p:nvSpPr>
        <p:spPr>
          <a:xfrm>
            <a:off x="931500" y="1962600"/>
            <a:ext cx="75060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-US" sz="2400"/>
              <a:t>Next Steps:</a:t>
            </a:r>
            <a:endParaRPr b="1" sz="2400"/>
          </a:p>
          <a:p>
            <a:pPr indent="-323850" lvl="1" marL="7429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b="1" lang="en-US" sz="2400"/>
              <a:t>Data Quality Monitors Scheduled</a:t>
            </a:r>
            <a:endParaRPr b="1" sz="2400"/>
          </a:p>
          <a:p>
            <a:pPr indent="-323850" lvl="1" marL="7429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b="1" lang="en-US" sz="2400"/>
              <a:t>Packets sent for updates</a:t>
            </a:r>
            <a:endParaRPr b="1" sz="2400"/>
          </a:p>
          <a:p>
            <a:pPr indent="-323850" lvl="1" marL="7429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b="1" lang="en-US" sz="2400"/>
              <a:t>Follow-Up </a:t>
            </a:r>
            <a:r>
              <a:rPr b="1" lang="en-US" sz="2400"/>
              <a:t>recommendations</a:t>
            </a:r>
            <a:r>
              <a:rPr b="1" lang="en-US" sz="2400"/>
              <a:t> &amp; system changes</a:t>
            </a:r>
            <a:endParaRPr b="1" sz="2400"/>
          </a:p>
          <a:p>
            <a:pPr indent="-323850" lvl="1" marL="7429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b="1" lang="en-US" sz="2400"/>
              <a:t>Scorecard Issued</a:t>
            </a:r>
            <a:endParaRPr b="1" sz="2400"/>
          </a:p>
          <a:p>
            <a:pPr indent="-323850" lvl="1" marL="7429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b="1" lang="en-US" sz="2400"/>
              <a:t>System News Updates are important</a:t>
            </a:r>
            <a:endParaRPr b="1" sz="2400"/>
          </a:p>
          <a:p>
            <a:pPr indent="0" lvl="0" marL="3429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5638800" y="6488691"/>
            <a:ext cx="3505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HMIS Policy &amp; Procedures</a:t>
            </a:r>
            <a:endParaRPr b="0" i="1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title"/>
          </p:nvPr>
        </p:nvSpPr>
        <p:spPr>
          <a:xfrm>
            <a:off x="457200" y="490650"/>
            <a:ext cx="8229600" cy="78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600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Community Snapshot Overview</a:t>
            </a:r>
            <a:endParaRPr b="1" sz="3600">
              <a:solidFill>
                <a:srgbClr val="00206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t/>
            </a:r>
            <a:endParaRPr b="1" sz="3600">
              <a:solidFill>
                <a:srgbClr val="00206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0" name="Google Shape;100;p17"/>
          <p:cNvSpPr txBox="1"/>
          <p:nvPr>
            <p:ph idx="1" type="body"/>
          </p:nvPr>
        </p:nvSpPr>
        <p:spPr>
          <a:xfrm>
            <a:off x="850500" y="1417650"/>
            <a:ext cx="7836300" cy="17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-US" sz="2400">
                <a:solidFill>
                  <a:schemeClr val="dk1"/>
                </a:solidFill>
              </a:rPr>
              <a:t>Community Snapshot Feedback </a:t>
            </a:r>
            <a:endParaRPr b="1" sz="2400">
              <a:solidFill>
                <a:schemeClr val="dk1"/>
              </a:solidFill>
            </a:endParaRPr>
          </a:p>
          <a:p>
            <a:pPr indent="-3238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>
                <a:solidFill>
                  <a:schemeClr val="dk1"/>
                </a:solidFill>
              </a:rPr>
              <a:t>Seeking questions, guidance, or feedback on the current Snapshot to guide future development</a:t>
            </a:r>
            <a:endParaRPr sz="2400">
              <a:solidFill>
                <a:schemeClr val="dk1"/>
              </a:solidFill>
            </a:endParaRPr>
          </a:p>
          <a:p>
            <a:pPr indent="0" lvl="0" marL="74295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1397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34290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163" y="3074625"/>
            <a:ext cx="7645680" cy="32268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600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HMIS Policy &amp; Procedures</a:t>
            </a:r>
            <a:endParaRPr b="1" sz="3600">
              <a:solidFill>
                <a:srgbClr val="00206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7" name="Google Shape;107;p18"/>
          <p:cNvSpPr txBox="1"/>
          <p:nvPr>
            <p:ph idx="1" type="body"/>
          </p:nvPr>
        </p:nvSpPr>
        <p:spPr>
          <a:xfrm>
            <a:off x="850500" y="1350425"/>
            <a:ext cx="7836300" cy="51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342900" rtl="0" algn="l">
              <a:spcBef>
                <a:spcPts val="640"/>
              </a:spcBef>
              <a:spcAft>
                <a:spcPts val="0"/>
              </a:spcAft>
              <a:buSzPts val="2300"/>
              <a:buChar char="●"/>
            </a:pPr>
            <a:r>
              <a:rPr b="1" lang="en-US" sz="2300">
                <a:solidFill>
                  <a:schemeClr val="dk1"/>
                </a:solidFill>
              </a:rPr>
              <a:t>HMIS Advisory Committee Structure</a:t>
            </a:r>
            <a:endParaRPr b="1" sz="2300">
              <a:solidFill>
                <a:schemeClr val="dk1"/>
              </a:solidFill>
            </a:endParaRPr>
          </a:p>
          <a:p>
            <a:pPr indent="-317500" lvl="1" marL="7429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lang="en-US" sz="2300">
                <a:solidFill>
                  <a:schemeClr val="dk1"/>
                </a:solidFill>
              </a:rPr>
              <a:t>Elect </a:t>
            </a:r>
            <a:r>
              <a:rPr lang="en-US" sz="2300">
                <a:solidFill>
                  <a:schemeClr val="dk1"/>
                </a:solidFill>
              </a:rPr>
              <a:t>Vice Chair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374650" lvl="0" marL="342900" rtl="0" algn="l">
              <a:spcBef>
                <a:spcPts val="640"/>
              </a:spcBef>
              <a:spcAft>
                <a:spcPts val="0"/>
              </a:spcAft>
              <a:buSzPts val="2300"/>
              <a:buChar char="●"/>
            </a:pPr>
            <a:r>
              <a:rPr b="1" lang="en-US" sz="2300">
                <a:solidFill>
                  <a:schemeClr val="dk1"/>
                </a:solidFill>
              </a:rPr>
              <a:t>HMIS User Subscriptions</a:t>
            </a:r>
            <a:endParaRPr sz="2300">
              <a:solidFill>
                <a:schemeClr val="dk1"/>
              </a:solidFill>
            </a:endParaRPr>
          </a:p>
          <a:p>
            <a:pPr indent="-260350" lvl="2" marL="11430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300"/>
              <a:buChar char="■"/>
            </a:pPr>
            <a:r>
              <a:rPr lang="en-US" sz="2300">
                <a:solidFill>
                  <a:schemeClr val="dk1"/>
                </a:solidFill>
              </a:rPr>
              <a:t>Expect new invoicing for new Case Managers</a:t>
            </a:r>
            <a:endParaRPr sz="2300">
              <a:solidFill>
                <a:schemeClr val="dk1"/>
              </a:solidFill>
            </a:endParaRPr>
          </a:p>
          <a:p>
            <a:pPr indent="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="1" lang="en-US" sz="2300">
                <a:solidFill>
                  <a:schemeClr val="dk1"/>
                </a:solidFill>
              </a:rPr>
              <a:t>HMIS Guidance for Documenting COVID-19</a:t>
            </a:r>
            <a:endParaRPr b="1" sz="2300">
              <a:solidFill>
                <a:schemeClr val="dk1"/>
              </a:solidFill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lang="en-US" sz="2300" u="sng">
                <a:solidFill>
                  <a:schemeClr val="hlink"/>
                </a:solidFill>
                <a:hlinkClick r:id="rId3"/>
              </a:rPr>
              <a:t>Self-Verification of COVID-19</a:t>
            </a:r>
            <a:r>
              <a:rPr lang="en-US" sz="2300">
                <a:solidFill>
                  <a:schemeClr val="dk1"/>
                </a:solidFill>
              </a:rPr>
              <a:t> Document</a:t>
            </a:r>
            <a:endParaRPr sz="2300">
              <a:solidFill>
                <a:schemeClr val="dk1"/>
              </a:solidFill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lang="en-US" sz="2300">
                <a:solidFill>
                  <a:schemeClr val="dk1"/>
                </a:solidFill>
              </a:rPr>
              <a:t>https://www.hudexchange.info/programs/esg/ </a:t>
            </a:r>
            <a:endParaRPr sz="2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Key Learnings from ESG-CV</a:t>
            </a:r>
            <a:endParaRPr/>
          </a:p>
        </p:txBody>
      </p:sp>
      <p:sp>
        <p:nvSpPr>
          <p:cNvPr id="113" name="Google Shape;113;p19"/>
          <p:cNvSpPr txBox="1"/>
          <p:nvPr>
            <p:ph idx="1" type="body"/>
          </p:nvPr>
        </p:nvSpPr>
        <p:spPr>
          <a:xfrm>
            <a:off x="179475" y="1600200"/>
            <a:ext cx="87408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342900" marR="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100"/>
              <a:buChar char="●"/>
            </a:pPr>
            <a:r>
              <a:rPr b="1" lang="en-US" sz="2100"/>
              <a:t>The importance of communication between funders/jurisdictions, agencies and the HMIS Lead</a:t>
            </a:r>
            <a:endParaRPr b="1" sz="2100"/>
          </a:p>
          <a:p>
            <a:pPr indent="-361950" lvl="0" marL="342900" marR="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100"/>
              <a:buChar char="●"/>
            </a:pPr>
            <a:r>
              <a:rPr b="1" lang="en-US" sz="2100"/>
              <a:t>Following HUD Guidelines is important for documenting success</a:t>
            </a:r>
            <a:endParaRPr b="1" sz="2100"/>
          </a:p>
          <a:p>
            <a:pPr indent="-361950" lvl="0" marL="342900" marR="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100"/>
              <a:buChar char="●"/>
            </a:pPr>
            <a:r>
              <a:rPr b="1" lang="en-US" sz="2100"/>
              <a:t>Understanding the different roles of Project Types (Emergency Shelters, Transitional Housing, Street Outreach, Rapid Re-Housing, Permanent Supportive Housing, and Homeless Prevention) is essential to our work</a:t>
            </a:r>
            <a:endParaRPr b="1" sz="2100"/>
          </a:p>
          <a:p>
            <a:pPr indent="-361950" lvl="0" marL="342900" marR="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100"/>
              <a:buChar char="●"/>
            </a:pPr>
            <a:r>
              <a:rPr b="1" lang="en-US" sz="2100"/>
              <a:t>HMIS will continue to provide </a:t>
            </a:r>
            <a:r>
              <a:rPr b="1" lang="en-US" sz="2100"/>
              <a:t>ongoing</a:t>
            </a:r>
            <a:r>
              <a:rPr b="1" lang="en-US" sz="2100"/>
              <a:t> support for DQ and project performance</a:t>
            </a:r>
            <a:endParaRPr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title"/>
          </p:nvPr>
        </p:nvSpPr>
        <p:spPr>
          <a:xfrm>
            <a:off x="0" y="274650"/>
            <a:ext cx="91440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600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Questions or </a:t>
            </a:r>
            <a:endParaRPr b="1" sz="3600">
              <a:solidFill>
                <a:srgbClr val="00206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600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New Topics and Issues</a:t>
            </a:r>
            <a:endParaRPr b="1" sz="3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t/>
            </a:r>
            <a:endParaRPr b="1" sz="3959"/>
          </a:p>
        </p:txBody>
      </p:sp>
      <p:sp>
        <p:nvSpPr>
          <p:cNvPr id="119" name="Google Shape;119;p20"/>
          <p:cNvSpPr txBox="1"/>
          <p:nvPr>
            <p:ph idx="1" type="body"/>
          </p:nvPr>
        </p:nvSpPr>
        <p:spPr>
          <a:xfrm>
            <a:off x="919050" y="1821150"/>
            <a:ext cx="7902600" cy="3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600"/>
              <a:t>Next meeting date:</a:t>
            </a:r>
            <a:endParaRPr sz="3600"/>
          </a:p>
          <a:p>
            <a:pPr indent="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8001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 sz="3600"/>
              <a:t>Tuesday</a:t>
            </a:r>
            <a:r>
              <a:rPr b="1" lang="en-US" sz="3600"/>
              <a:t>, January 12, 2021</a:t>
            </a:r>
            <a:endParaRPr b="1" sz="3600"/>
          </a:p>
          <a:p>
            <a:pPr indent="0" lvl="0" marL="8001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 sz="3600"/>
              <a:t>10:30 am to 12:00 pm</a:t>
            </a:r>
            <a:endParaRPr b="1" sz="3600"/>
          </a:p>
          <a:p>
            <a:pPr indent="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600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HSN HMIS Team</a:t>
            </a:r>
            <a:r>
              <a:rPr b="1" lang="en-US" sz="3959"/>
              <a:t>	</a:t>
            </a:r>
            <a:endParaRPr b="1" sz="3959"/>
          </a:p>
        </p:txBody>
      </p:sp>
      <p:sp>
        <p:nvSpPr>
          <p:cNvPr id="125" name="Google Shape;125;p21"/>
          <p:cNvSpPr txBox="1"/>
          <p:nvPr>
            <p:ph idx="1" type="body"/>
          </p:nvPr>
        </p:nvSpPr>
        <p:spPr>
          <a:xfrm>
            <a:off x="804200" y="1600200"/>
            <a:ext cx="34788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2400"/>
              <a:t>Angel Jones</a:t>
            </a:r>
            <a:endParaRPr b="1"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HMIS Operations </a:t>
            </a:r>
            <a:r>
              <a:rPr lang="en-US" sz="2400"/>
              <a:t>Manager</a:t>
            </a:r>
            <a:endParaRPr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</a:rPr>
              <a:t>Agustin “Tino” Paz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HMIS Senior Data Analyst</a:t>
            </a:r>
            <a:endParaRPr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2400"/>
              <a:t>Brittney Behr</a:t>
            </a:r>
            <a:endParaRPr b="1"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HMIS Data Analyst</a:t>
            </a:r>
            <a:endParaRPr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4898575" y="1600200"/>
            <a:ext cx="40302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</a:rPr>
              <a:t>Chuck Vroman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HMIS System Success Specialist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2400"/>
              <a:t>Racquel McGlashen</a:t>
            </a:r>
            <a:endParaRPr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HMIS Partner Success Specialist</a:t>
            </a:r>
            <a:endParaRPr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2400"/>
              <a:t>Tyler Claitt</a:t>
            </a:r>
            <a:endParaRPr b="1"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HMIS Partner Support Specialist </a:t>
            </a:r>
            <a:endParaRPr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407850" y="0"/>
            <a:ext cx="82296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600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Agenda</a:t>
            </a:r>
            <a:endParaRPr b="1" sz="3600">
              <a:solidFill>
                <a:srgbClr val="00206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2" name="Google Shape;42;p8"/>
          <p:cNvSpPr txBox="1"/>
          <p:nvPr>
            <p:ph idx="1" type="body"/>
          </p:nvPr>
        </p:nvSpPr>
        <p:spPr>
          <a:xfrm>
            <a:off x="538375" y="862175"/>
            <a:ext cx="7640400" cy="49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en-US" sz="1700"/>
              <a:t>Updates</a:t>
            </a:r>
            <a:endParaRPr b="1" sz="1700"/>
          </a:p>
          <a:p>
            <a:pPr indent="-336550" lvl="0" marL="3429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ts val="1700"/>
              <a:buChar char="●"/>
            </a:pPr>
            <a:r>
              <a:rPr b="1" lang="en-US" sz="1700">
                <a:solidFill>
                  <a:schemeClr val="dk1"/>
                </a:solidFill>
              </a:rPr>
              <a:t>Official HUD Reports</a:t>
            </a:r>
            <a:endParaRPr b="1" sz="1700">
              <a:solidFill>
                <a:schemeClr val="dk1"/>
              </a:solidFill>
            </a:endParaRPr>
          </a:p>
          <a:p>
            <a:pPr indent="-279400" lvl="1" marL="74295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ts val="1700"/>
              <a:buChar char="○"/>
            </a:pPr>
            <a:r>
              <a:rPr b="1" lang="en-US" sz="1300">
                <a:solidFill>
                  <a:schemeClr val="dk1"/>
                </a:solidFill>
              </a:rPr>
              <a:t>NOFA</a:t>
            </a:r>
            <a:endParaRPr b="1" sz="1300">
              <a:solidFill>
                <a:schemeClr val="dk1"/>
              </a:solidFill>
            </a:endParaRPr>
          </a:p>
          <a:p>
            <a:pPr indent="-279400" lvl="1" marL="74295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ts val="1700"/>
              <a:buChar char="○"/>
            </a:pPr>
            <a:r>
              <a:rPr b="1" lang="en-US" sz="1300">
                <a:solidFill>
                  <a:schemeClr val="dk1"/>
                </a:solidFill>
              </a:rPr>
              <a:t>LSA Reporting &amp; Stella</a:t>
            </a:r>
            <a:endParaRPr b="1" sz="1300">
              <a:solidFill>
                <a:schemeClr val="dk1"/>
              </a:solidFill>
            </a:endParaRPr>
          </a:p>
          <a:p>
            <a:pPr indent="-254000" lvl="1" marL="74295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ts val="1300"/>
              <a:buChar char="○"/>
            </a:pPr>
            <a:r>
              <a:rPr b="1" lang="en-US" sz="1300">
                <a:solidFill>
                  <a:schemeClr val="dk1"/>
                </a:solidFill>
              </a:rPr>
              <a:t>PIT &amp; the Hyperion Software</a:t>
            </a:r>
            <a:endParaRPr b="1" sz="1300">
              <a:solidFill>
                <a:schemeClr val="dk1"/>
              </a:solidFill>
            </a:endParaRPr>
          </a:p>
          <a:p>
            <a:pPr indent="-336550" lvl="0" marL="3429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ts val="1700"/>
              <a:buChar char="●"/>
            </a:pPr>
            <a:r>
              <a:rPr b="1" lang="en-US" sz="1700">
                <a:solidFill>
                  <a:schemeClr val="dk1"/>
                </a:solidFill>
              </a:rPr>
              <a:t>HMIS Training &amp; Support</a:t>
            </a:r>
            <a:endParaRPr b="1" sz="1700">
              <a:solidFill>
                <a:schemeClr val="dk1"/>
              </a:solidFill>
            </a:endParaRPr>
          </a:p>
          <a:p>
            <a:pPr indent="-279400" lvl="1" marL="74295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b="1" lang="en-US" sz="1300">
                <a:solidFill>
                  <a:schemeClr val="dk1"/>
                </a:solidFill>
              </a:rPr>
              <a:t>HMIS Themed Support Sessions</a:t>
            </a:r>
            <a:endParaRPr b="1" sz="1300">
              <a:solidFill>
                <a:schemeClr val="dk1"/>
              </a:solidFill>
            </a:endParaRPr>
          </a:p>
          <a:p>
            <a:pPr indent="-279400" lvl="1" marL="74295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ts val="1700"/>
              <a:buChar char="○"/>
            </a:pPr>
            <a:r>
              <a:rPr b="1" lang="en-US" sz="1300">
                <a:solidFill>
                  <a:schemeClr val="dk1"/>
                </a:solidFill>
              </a:rPr>
              <a:t>Community Snapshot BETA</a:t>
            </a:r>
            <a:endParaRPr b="1" sz="1300">
              <a:solidFill>
                <a:schemeClr val="dk1"/>
              </a:solidFill>
            </a:endParaRPr>
          </a:p>
          <a:p>
            <a:pPr indent="-311150" lvl="0" marL="3429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b="1" lang="en-US" sz="1700"/>
              <a:t>HMIS Policy &amp; Procedures</a:t>
            </a:r>
            <a:endParaRPr b="1" sz="1700"/>
          </a:p>
          <a:p>
            <a:pPr indent="-285750" lvl="1" marL="7429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</a:pPr>
            <a:r>
              <a:rPr b="1" lang="en-US" sz="1300">
                <a:solidFill>
                  <a:schemeClr val="dk1"/>
                </a:solidFill>
              </a:rPr>
              <a:t>Advisory Committee Vice Chair Nomination</a:t>
            </a:r>
            <a:endParaRPr b="1" sz="1300">
              <a:solidFill>
                <a:schemeClr val="dk1"/>
              </a:solidFill>
            </a:endParaRPr>
          </a:p>
          <a:p>
            <a:pPr indent="0" lvl="0" marL="74295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-336550" lvl="0" marL="3429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ts val="1700"/>
              <a:buChar char="●"/>
            </a:pPr>
            <a:r>
              <a:rPr b="1" lang="en-US" sz="1700"/>
              <a:t>Questions and New Topics/Issues</a:t>
            </a:r>
            <a:endParaRPr b="1" sz="1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type="title"/>
          </p:nvPr>
        </p:nvSpPr>
        <p:spPr>
          <a:xfrm>
            <a:off x="457200" y="274650"/>
            <a:ext cx="75552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Roles of HMIS Advisory Committee</a:t>
            </a:r>
            <a:endParaRPr/>
          </a:p>
        </p:txBody>
      </p:sp>
      <p:sp>
        <p:nvSpPr>
          <p:cNvPr id="48" name="Google Shape;48;p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Char char="●"/>
            </a:pPr>
            <a:r>
              <a:rPr b="1" lang="en-US" sz="2400">
                <a:solidFill>
                  <a:schemeClr val="dk1"/>
                </a:solidFill>
              </a:rPr>
              <a:t>HMIS Governance &amp; Management</a:t>
            </a:r>
            <a:endParaRPr b="1" sz="2400">
              <a:solidFill>
                <a:schemeClr val="dk1"/>
              </a:solidFill>
            </a:endParaRPr>
          </a:p>
          <a:p>
            <a:pPr indent="-3810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Char char="●"/>
            </a:pPr>
            <a:r>
              <a:rPr b="1" lang="en-US" sz="2400">
                <a:solidFill>
                  <a:schemeClr val="dk1"/>
                </a:solidFill>
              </a:rPr>
              <a:t>Planning &amp; Software Selection</a:t>
            </a:r>
            <a:endParaRPr b="1" sz="2400">
              <a:solidFill>
                <a:schemeClr val="dk1"/>
              </a:solidFill>
            </a:endParaRPr>
          </a:p>
          <a:p>
            <a:pPr indent="-3810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Char char="●"/>
            </a:pPr>
            <a:r>
              <a:rPr b="1" lang="en-US" sz="2400">
                <a:solidFill>
                  <a:schemeClr val="dk1"/>
                </a:solidFill>
              </a:rPr>
              <a:t>HUD Reports Compliance &amp; Monitoring</a:t>
            </a:r>
            <a:endParaRPr b="1" sz="2400">
              <a:solidFill>
                <a:schemeClr val="dk1"/>
              </a:solidFill>
            </a:endParaRPr>
          </a:p>
          <a:p>
            <a:pPr indent="-3810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Char char="●"/>
            </a:pPr>
            <a:r>
              <a:rPr b="1" lang="en-US" sz="2400">
                <a:solidFill>
                  <a:schemeClr val="dk1"/>
                </a:solidFill>
              </a:rPr>
              <a:t>Data Quality</a:t>
            </a:r>
            <a:endParaRPr b="1" sz="2400">
              <a:solidFill>
                <a:schemeClr val="dk1"/>
              </a:solidFill>
            </a:endParaRPr>
          </a:p>
          <a:p>
            <a:pPr indent="-3810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Char char="●"/>
            </a:pPr>
            <a:r>
              <a:rPr b="1" lang="en-US" sz="2400">
                <a:solidFill>
                  <a:schemeClr val="dk1"/>
                </a:solidFill>
              </a:rPr>
              <a:t>Policy Development &amp; Oversight</a:t>
            </a:r>
            <a:endParaRPr b="1" sz="2400">
              <a:solidFill>
                <a:schemeClr val="dk1"/>
              </a:solidFill>
            </a:endParaRPr>
          </a:p>
          <a:p>
            <a:pPr indent="-3810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Char char="●"/>
            </a:pPr>
            <a:r>
              <a:rPr b="1" lang="en-US" sz="2400">
                <a:solidFill>
                  <a:schemeClr val="dk1"/>
                </a:solidFill>
              </a:rPr>
              <a:t>Communication with CoC Board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type="title"/>
          </p:nvPr>
        </p:nvSpPr>
        <p:spPr>
          <a:xfrm>
            <a:off x="457200" y="4571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600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Updates</a:t>
            </a:r>
            <a:endParaRPr b="1" sz="3600">
              <a:solidFill>
                <a:srgbClr val="00206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687000" y="1838500"/>
            <a:ext cx="7999500" cy="42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3429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-US" sz="2400"/>
              <a:t>New HMIS Staff Member, Tyler Claitt</a:t>
            </a:r>
            <a:endParaRPr b="1" sz="2400"/>
          </a:p>
          <a:p>
            <a:pPr indent="-292100" lvl="0" marL="3429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-US" sz="2400"/>
              <a:t>NOFA Update</a:t>
            </a:r>
            <a:endParaRPr b="1" sz="2400"/>
          </a:p>
          <a:p>
            <a:pPr indent="-292100" lvl="0" marL="3429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-US" sz="2400"/>
              <a:t>CARES ACT Projects</a:t>
            </a:r>
            <a:endParaRPr b="1" sz="2400"/>
          </a:p>
          <a:p>
            <a:pPr indent="-292100" lvl="0" marL="3429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-US" sz="2400"/>
              <a:t>City of Orlando/Ambassador Project</a:t>
            </a:r>
            <a:endParaRPr b="1" sz="2400"/>
          </a:p>
          <a:p>
            <a:pPr indent="-2921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-US" sz="2400"/>
              <a:t>TA Assistance &amp; Updated RFP’s</a:t>
            </a:r>
            <a:endParaRPr b="1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New HMIS Staff Member</a:t>
            </a:r>
            <a:endParaRPr/>
          </a:p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2900"/>
              <a:t>Meet </a:t>
            </a:r>
            <a:r>
              <a:rPr b="1" lang="en-US" sz="3000">
                <a:solidFill>
                  <a:srgbClr val="00B0F0"/>
                </a:solidFill>
              </a:rPr>
              <a:t>Tyler Claitt</a:t>
            </a:r>
            <a:r>
              <a:rPr b="1" lang="en-US" sz="2900"/>
              <a:t> </a:t>
            </a:r>
            <a:endParaRPr b="1" sz="29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2900"/>
              <a:t>HMIS Partner Support Specialist</a:t>
            </a:r>
            <a:endParaRPr sz="1900"/>
          </a:p>
        </p:txBody>
      </p:sp>
      <p:pic>
        <p:nvPicPr>
          <p:cNvPr id="61" name="Google Shape;6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7050" y="2816675"/>
            <a:ext cx="6509875" cy="325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title"/>
          </p:nvPr>
        </p:nvSpPr>
        <p:spPr>
          <a:xfrm>
            <a:off x="107300" y="1146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600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Official HUD Reports</a:t>
            </a:r>
            <a:endParaRPr b="1" sz="3600"/>
          </a:p>
        </p:txBody>
      </p:sp>
      <p:sp>
        <p:nvSpPr>
          <p:cNvPr id="67" name="Google Shape;67;p12"/>
          <p:cNvSpPr txBox="1"/>
          <p:nvPr>
            <p:ph idx="1" type="body"/>
          </p:nvPr>
        </p:nvSpPr>
        <p:spPr>
          <a:xfrm>
            <a:off x="1028025" y="1184225"/>
            <a:ext cx="7658700" cy="48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</a:rPr>
              <a:t>Next Major Milestone and/or Due Dates for Submission:</a:t>
            </a:r>
            <a:endParaRPr b="1" sz="2400">
              <a:solidFill>
                <a:schemeClr val="dk1"/>
              </a:solidFill>
            </a:endParaRPr>
          </a:p>
          <a:p>
            <a:pPr indent="-381000" lvl="0" marL="342900" rtl="0" algn="l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SzPts val="2400"/>
              <a:buChar char="●"/>
            </a:pPr>
            <a:r>
              <a:rPr b="1" lang="en-US" sz="2400" u="sng">
                <a:solidFill>
                  <a:schemeClr val="hlink"/>
                </a:solidFill>
                <a:hlinkClick r:id="rId3"/>
              </a:rPr>
              <a:t>Longitudinal Systems Analysis</a:t>
            </a:r>
            <a:r>
              <a:rPr b="1" lang="en-US" sz="2400">
                <a:solidFill>
                  <a:schemeClr val="dk1"/>
                </a:solidFill>
              </a:rPr>
              <a:t> (LSA): Test Upload Due 10/30/2020, Final Due 12/30/2020</a:t>
            </a:r>
            <a:endParaRPr b="1" sz="2400">
              <a:solidFill>
                <a:schemeClr val="dk1"/>
              </a:solidFill>
            </a:endParaRPr>
          </a:p>
          <a:p>
            <a:pPr indent="-381000" lvl="0" marL="342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-US" sz="2400" u="sng">
                <a:solidFill>
                  <a:schemeClr val="hlink"/>
                </a:solidFill>
                <a:hlinkClick r:id="rId4"/>
              </a:rPr>
              <a:t>ESG-CV CAPER Reports</a:t>
            </a:r>
            <a:r>
              <a:rPr b="1" lang="en-US" sz="2400">
                <a:solidFill>
                  <a:schemeClr val="dk1"/>
                </a:solidFill>
              </a:rPr>
              <a:t> began October 30, 2020</a:t>
            </a:r>
            <a:endParaRPr b="1" sz="2400">
              <a:solidFill>
                <a:schemeClr val="dk1"/>
              </a:solidFill>
            </a:endParaRPr>
          </a:p>
          <a:p>
            <a:pPr indent="-381000" lvl="0" marL="342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-US" sz="2400" u="sng">
                <a:solidFill>
                  <a:schemeClr val="hlink"/>
                </a:solidFill>
                <a:hlinkClick r:id="rId5"/>
              </a:rPr>
              <a:t>PIT Count</a:t>
            </a:r>
            <a:r>
              <a:rPr b="1" lang="en-US" sz="2400">
                <a:solidFill>
                  <a:schemeClr val="dk1"/>
                </a:solidFill>
              </a:rPr>
              <a:t> (Possible, Planning is starting)</a:t>
            </a:r>
            <a:endParaRPr b="1" sz="2400">
              <a:solidFill>
                <a:schemeClr val="dk1"/>
              </a:solidFill>
            </a:endParaRPr>
          </a:p>
          <a:p>
            <a:pPr indent="-381000" lvl="0" marL="342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-US" sz="2400">
                <a:solidFill>
                  <a:schemeClr val="dk1"/>
                </a:solidFill>
              </a:rPr>
              <a:t>Notice of Funding Availability - No Full NOFA!</a:t>
            </a:r>
            <a:endParaRPr b="1" sz="2400">
              <a:solidFill>
                <a:schemeClr val="dk1"/>
              </a:solidFill>
            </a:endParaRPr>
          </a:p>
          <a:p>
            <a:pPr indent="-323850" lvl="1" marL="74295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lang="en-US" sz="1200">
                <a:solidFill>
                  <a:schemeClr val="dk1"/>
                </a:solidFill>
              </a:rPr>
              <a:t>No full NOFA Application, More information coming soon!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</a:rPr>
              <a:t>Additional Resources &amp; Reports:</a:t>
            </a:r>
            <a:endParaRPr b="1" sz="22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 u="sng">
                <a:solidFill>
                  <a:schemeClr val="hlink"/>
                </a:solidFill>
                <a:hlinkClick r:id="rId6"/>
              </a:rPr>
              <a:t>https://www.hmiscfl.org/reports/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 u="sng">
                <a:solidFill>
                  <a:schemeClr val="hlink"/>
                </a:solidFill>
                <a:hlinkClick r:id="rId7"/>
              </a:rPr>
              <a:t>LSA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 u="sng">
                <a:solidFill>
                  <a:schemeClr val="hlink"/>
                </a:solidFill>
                <a:hlinkClick r:id="rId8"/>
              </a:rPr>
              <a:t>LSA, Q &amp; A</a:t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title"/>
          </p:nvPr>
        </p:nvSpPr>
        <p:spPr>
          <a:xfrm>
            <a:off x="107300" y="1146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600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Official HUD Reports</a:t>
            </a:r>
            <a:endParaRPr b="1" sz="3600"/>
          </a:p>
        </p:txBody>
      </p:sp>
      <p:sp>
        <p:nvSpPr>
          <p:cNvPr id="73" name="Google Shape;73;p13"/>
          <p:cNvSpPr txBox="1"/>
          <p:nvPr>
            <p:ph idx="1" type="body"/>
          </p:nvPr>
        </p:nvSpPr>
        <p:spPr>
          <a:xfrm>
            <a:off x="670300" y="1257700"/>
            <a:ext cx="8041800" cy="48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/>
              <a:t>Upcoming </a:t>
            </a:r>
            <a:endParaRPr b="1" sz="2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2400"/>
          </a:p>
          <a:p>
            <a:pPr indent="-381000" lvl="0" marL="34290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b="1" lang="en-US" sz="2400"/>
              <a:t>ESG-CV CAPER</a:t>
            </a:r>
            <a:endParaRPr b="1" sz="2400"/>
          </a:p>
          <a:p>
            <a:pPr indent="-323850" lvl="1" marL="74295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400"/>
              <a:buChar char="○"/>
            </a:pPr>
            <a:r>
              <a:rPr b="1" lang="en-US" sz="2400"/>
              <a:t>Reporting began October 30, 2020</a:t>
            </a:r>
            <a:endParaRPr b="1" sz="2400"/>
          </a:p>
          <a:p>
            <a:pPr indent="-323850" lvl="1" marL="74295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400"/>
              <a:buChar char="○"/>
            </a:pPr>
            <a:r>
              <a:rPr b="1" lang="en-US" sz="2400"/>
              <a:t>1st Round of Qtr Reporting completed</a:t>
            </a:r>
            <a:endParaRPr b="1" sz="2400"/>
          </a:p>
          <a:p>
            <a:pPr indent="-323850" lvl="1" marL="74295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400"/>
              <a:buChar char="○"/>
            </a:pPr>
            <a:r>
              <a:rPr b="1" lang="en-US" sz="2400"/>
              <a:t>Monthly Required &amp; DQ Reporting is ongoing </a:t>
            </a:r>
            <a:endParaRPr b="1" sz="2400"/>
          </a:p>
          <a:p>
            <a:pPr indent="-323850" lvl="1" marL="74295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400"/>
              <a:buChar char="○"/>
            </a:pPr>
            <a:r>
              <a:rPr b="1" lang="en-US" sz="2400"/>
              <a:t>Next Qtr reporting period: 10/1/2020 - 12/31/2020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</a:rPr>
              <a:t>Resources to R</a:t>
            </a:r>
            <a:r>
              <a:rPr b="1" lang="en-US" sz="2400">
                <a:solidFill>
                  <a:schemeClr val="dk1"/>
                </a:solidFill>
              </a:rPr>
              <a:t>eview</a:t>
            </a:r>
            <a:r>
              <a:rPr b="1" lang="en-US" sz="2400">
                <a:solidFill>
                  <a:schemeClr val="dk1"/>
                </a:solidFill>
              </a:rPr>
              <a:t> </a:t>
            </a:r>
            <a:r>
              <a:rPr b="1" lang="en-US" sz="2400" u="sng">
                <a:solidFill>
                  <a:schemeClr val="hlink"/>
                </a:solidFill>
                <a:hlinkClick r:id="rId3"/>
              </a:rPr>
              <a:t>ESG-CV Requirements</a:t>
            </a:r>
            <a:r>
              <a:rPr b="1" lang="en-US" sz="2400">
                <a:solidFill>
                  <a:schemeClr val="dk1"/>
                </a:solidFill>
              </a:rPr>
              <a:t>:</a:t>
            </a:r>
            <a:endParaRPr b="1"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</a:rPr>
              <a:t>Only the HMIS Lead is responsible for uploading ESG-CV CAPER Reports.</a:t>
            </a:r>
            <a:endParaRPr sz="2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type="title"/>
          </p:nvPr>
        </p:nvSpPr>
        <p:spPr>
          <a:xfrm>
            <a:off x="457200" y="0"/>
            <a:ext cx="8229600" cy="9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600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HMIS Training &amp; Support</a:t>
            </a:r>
            <a:endParaRPr b="1" sz="3600"/>
          </a:p>
        </p:txBody>
      </p:sp>
      <p:sp>
        <p:nvSpPr>
          <p:cNvPr id="79" name="Google Shape;79;p14"/>
          <p:cNvSpPr txBox="1"/>
          <p:nvPr>
            <p:ph idx="1" type="body"/>
          </p:nvPr>
        </p:nvSpPr>
        <p:spPr>
          <a:xfrm>
            <a:off x="759900" y="1125400"/>
            <a:ext cx="7926900" cy="56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200"/>
              <a:t>The </a:t>
            </a:r>
            <a:r>
              <a:rPr lang="en-US" sz="2200" u="sng">
                <a:solidFill>
                  <a:schemeClr val="hlink"/>
                </a:solidFill>
                <a:hlinkClick r:id="rId3"/>
              </a:rPr>
              <a:t>training request form</a:t>
            </a:r>
            <a:r>
              <a:rPr lang="en-US" sz="2200"/>
              <a:t> on our website has been updated!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200"/>
              <a:t>The new training schedule has been set for FY20-21.</a:t>
            </a:r>
            <a:endParaRPr b="1" sz="1200"/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200"/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 sz="2000"/>
              <a:t>Routine monthly sessions: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000"/>
              <a:t>1st &amp; 3rd Tuesday: HMIS 101 New User Training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000"/>
              <a:t>1st &amp; 3rd Wednesday: HMIS 101/102 Refreshers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000"/>
              <a:t>1st &amp; 3rd Thursday: HMIS 101/102/103 Reports Training</a:t>
            </a:r>
            <a:endParaRPr sz="2300"/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i="1" lang="en-US" sz="1800"/>
              <a:t>* </a:t>
            </a:r>
            <a:r>
              <a:rPr i="1" lang="en-US" sz="1800"/>
              <a:t>Additional training sessions may be requested as needed.</a:t>
            </a:r>
            <a:endParaRPr i="1" sz="1800"/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i="1" sz="300"/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hlink"/>
                </a:solidFill>
                <a:hlinkClick r:id="rId4"/>
              </a:rPr>
              <a:t>Join</a:t>
            </a:r>
            <a:r>
              <a:rPr lang="en-US" sz="2000"/>
              <a:t> us for our office hours M/W from 1p - 2p for additional one-on-one HMIS support.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5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</a:rPr>
              <a:t>Reminder:</a:t>
            </a:r>
            <a:r>
              <a:rPr b="1" lang="en-US" sz="2000"/>
              <a:t> </a:t>
            </a:r>
            <a:endParaRPr b="1" sz="2000"/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i="1" lang="en-US" sz="1900"/>
              <a:t>All new user training requests must come through the agency liaison.</a:t>
            </a:r>
            <a:endParaRPr i="1" sz="1900"/>
          </a:p>
        </p:txBody>
      </p:sp>
      <p:pic>
        <p:nvPicPr>
          <p:cNvPr id="80" name="Google Shape;80;p1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40175" y="6308713"/>
            <a:ext cx="1220106" cy="427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type="title"/>
          </p:nvPr>
        </p:nvSpPr>
        <p:spPr>
          <a:xfrm>
            <a:off x="457200" y="0"/>
            <a:ext cx="8229600" cy="9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600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HMIS Training &amp; Support</a:t>
            </a:r>
            <a:endParaRPr b="1" sz="3600"/>
          </a:p>
        </p:txBody>
      </p:sp>
      <p:sp>
        <p:nvSpPr>
          <p:cNvPr id="86" name="Google Shape;86;p15"/>
          <p:cNvSpPr txBox="1"/>
          <p:nvPr>
            <p:ph idx="1" type="body"/>
          </p:nvPr>
        </p:nvSpPr>
        <p:spPr>
          <a:xfrm>
            <a:off x="759800" y="957300"/>
            <a:ext cx="7926900" cy="56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 sz="2500"/>
              <a:t>Coming Soon in 2021!</a:t>
            </a:r>
            <a:endParaRPr b="1" sz="2500"/>
          </a:p>
          <a:p>
            <a:pPr indent="0" lvl="0" marL="0" marR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marR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200"/>
              <a:t>We will be introducing to the community “HMIS Snapshots”! </a:t>
            </a:r>
            <a:endParaRPr sz="2200"/>
          </a:p>
          <a:p>
            <a:pPr indent="-368300" lvl="0" marL="457200" marR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2200"/>
              <a:buChar char="-"/>
            </a:pPr>
            <a:r>
              <a:rPr lang="en-US" sz="2200"/>
              <a:t>This will be a newsletter our team will maintain to provide HMIS highlights in an effort to keep our community informed/engaged!</a:t>
            </a:r>
            <a:endParaRPr sz="2200"/>
          </a:p>
          <a:p>
            <a:pPr indent="0" lvl="0" marL="457200" marR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marR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200"/>
              <a:t>We will be converting the Monday support sessions to an “HMIS Tabletalks” session - </a:t>
            </a:r>
            <a:endParaRPr sz="2200"/>
          </a:p>
          <a:p>
            <a:pPr indent="-368300" lvl="0" marL="457200" marR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2200"/>
              <a:buChar char="-"/>
            </a:pPr>
            <a:r>
              <a:rPr lang="en-US" sz="2200"/>
              <a:t>Each month will have a theme and informative content.</a:t>
            </a:r>
            <a:endParaRPr sz="2200"/>
          </a:p>
          <a:p>
            <a:pPr indent="0" lvl="0" marL="0" marR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marR="0" rtl="0" algn="ctr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i="1" lang="en-US" sz="2000"/>
              <a:t>Ideas for a theme? </a:t>
            </a:r>
            <a:endParaRPr i="1" sz="2000"/>
          </a:p>
          <a:p>
            <a:pPr indent="0" lvl="0" marL="0" marR="0" rtl="0" algn="ctr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i="1" lang="en-US" sz="2000"/>
              <a:t>Submit a ticket and let us know!</a:t>
            </a:r>
            <a:endParaRPr i="1" sz="2000"/>
          </a:p>
        </p:txBody>
      </p:sp>
      <p:pic>
        <p:nvPicPr>
          <p:cNvPr id="87" name="Google Shape;87;p1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0175" y="6308713"/>
            <a:ext cx="1220106" cy="427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018_HMIS PowerPoint 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