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9144000"/>
  <p:notesSz cx="6858000" cy="9144000"/>
  <p:embeddedFontLst>
    <p:embeddedFont>
      <p:font typeface="Cabin"/>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Cabin-regular.fntdata"/><Relationship Id="rId21" Type="http://schemas.openxmlformats.org/officeDocument/2006/relationships/slide" Target="slides/slide16.xml"/><Relationship Id="rId24" Type="http://schemas.openxmlformats.org/officeDocument/2006/relationships/font" Target="fonts/Cabin-italic.fntdata"/><Relationship Id="rId23" Type="http://schemas.openxmlformats.org/officeDocument/2006/relationships/font" Target="fonts/Cabin-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Cabin-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 name="Shape 31"/>
        <p:cNvGrpSpPr/>
        <p:nvPr/>
      </p:nvGrpSpPr>
      <p:grpSpPr>
        <a:xfrm>
          <a:off x="0" y="0"/>
          <a:ext cx="0" cy="0"/>
          <a:chOff x="0" y="0"/>
          <a:chExt cx="0" cy="0"/>
        </a:xfrm>
      </p:grpSpPr>
      <p:sp>
        <p:nvSpPr>
          <p:cNvPr id="32" name="Google Shape;32;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US">
                <a:solidFill>
                  <a:schemeClr val="dk1"/>
                </a:solidFill>
              </a:rPr>
              <a:t>Meeting Objective:  introduce topics for today’s 15 minutes time for this SECTION (Offical HUD Reports)</a:t>
            </a:r>
            <a:endParaRPr b="1">
              <a:solidFill>
                <a:schemeClr val="dk1"/>
              </a:solidFill>
            </a:endParaRPr>
          </a:p>
          <a:p>
            <a:pPr indent="0" lvl="0" marL="0" rtl="0" algn="l">
              <a:spcBef>
                <a:spcPts val="0"/>
              </a:spcBef>
              <a:spcAft>
                <a:spcPts val="0"/>
              </a:spcAft>
              <a:buClr>
                <a:schemeClr val="dk1"/>
              </a:buClr>
              <a:buSzPts val="1100"/>
              <a:buFont typeface="Arial"/>
              <a:buNone/>
            </a:pPr>
            <a:r>
              <a:t/>
            </a:r>
            <a:endParaRPr b="1">
              <a:solidFill>
                <a:schemeClr val="dk1"/>
              </a:solidFill>
            </a:endParaRPr>
          </a:p>
          <a:p>
            <a:pPr indent="0" lvl="0" marL="0" rtl="0" algn="l">
              <a:spcBef>
                <a:spcPts val="0"/>
              </a:spcBef>
              <a:spcAft>
                <a:spcPts val="0"/>
              </a:spcAft>
              <a:buClr>
                <a:schemeClr val="dk1"/>
              </a:buClr>
              <a:buSzPts val="1100"/>
              <a:buFont typeface="Arial"/>
              <a:buNone/>
            </a:pPr>
            <a:r>
              <a:rPr b="1" lang="en-US">
                <a:solidFill>
                  <a:schemeClr val="dk1"/>
                </a:solidFill>
              </a:rPr>
              <a:t>LSA:  HUD extending deadline, waiting for vendors to implement various fixes.</a:t>
            </a:r>
            <a:endParaRPr b="1">
              <a:solidFill>
                <a:schemeClr val="dk1"/>
              </a:solidFill>
            </a:endParaRPr>
          </a:p>
          <a:p>
            <a:pPr indent="0" lvl="0" marL="0" rtl="0" algn="l">
              <a:spcBef>
                <a:spcPts val="0"/>
              </a:spcBef>
              <a:spcAft>
                <a:spcPts val="0"/>
              </a:spcAft>
              <a:buClr>
                <a:schemeClr val="dk1"/>
              </a:buClr>
              <a:buSzPts val="1100"/>
              <a:buFont typeface="Arial"/>
              <a:buNone/>
            </a:pPr>
            <a:r>
              <a:rPr b="1" lang="en-US">
                <a:solidFill>
                  <a:schemeClr val="dk1"/>
                </a:solidFill>
              </a:rPr>
              <a:t>PIT/HIC:  Due at the end of April.</a:t>
            </a:r>
            <a:endParaRPr b="1">
              <a:solidFill>
                <a:schemeClr val="dk1"/>
              </a:solidFill>
            </a:endParaRPr>
          </a:p>
        </p:txBody>
      </p:sp>
      <p:sp>
        <p:nvSpPr>
          <p:cNvPr id="93" name="Google Shape;9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US">
                <a:solidFill>
                  <a:schemeClr val="dk1"/>
                </a:solidFill>
              </a:rPr>
              <a:t>Meeting’s Objective:  to practice using the SPM data points to raise questions about short- and long-term trends and needed course corrections throughout the year.</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Clr>
                <a:schemeClr val="dk1"/>
              </a:buClr>
              <a:buSzPts val="1100"/>
              <a:buFont typeface="Arial"/>
              <a:buNone/>
            </a:pPr>
            <a:r>
              <a:rPr b="1" lang="en-US">
                <a:solidFill>
                  <a:schemeClr val="dk1"/>
                </a:solidFill>
              </a:rPr>
              <a:t>Action suggestion:  HOMEWORK  ASSIGNMENT: select one of the SPM Videos to watch before the next HAC mtg for discussion.</a:t>
            </a:r>
            <a:endParaRPr b="1">
              <a:solidFill>
                <a:schemeClr val="dk1"/>
              </a:solidFill>
            </a:endParaRPr>
          </a:p>
          <a:p>
            <a:pPr indent="0" lvl="0" marL="0" rtl="0" algn="l">
              <a:spcBef>
                <a:spcPts val="0"/>
              </a:spcBef>
              <a:spcAft>
                <a:spcPts val="0"/>
              </a:spcAft>
              <a:buNone/>
            </a:pPr>
            <a:r>
              <a:t/>
            </a:r>
            <a:endParaRPr/>
          </a:p>
        </p:txBody>
      </p:sp>
      <p:sp>
        <p:nvSpPr>
          <p:cNvPr id="99" name="Google Shape;9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52b091bc77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52b091bc7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US">
                <a:solidFill>
                  <a:schemeClr val="dk1"/>
                </a:solidFill>
              </a:rPr>
              <a:t>Meeting’s Objective:  to promote and practice the use of a meaningful story narrative to help understand and disseminate SPM data.</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Clr>
                <a:schemeClr val="dk1"/>
              </a:buClr>
              <a:buSzPts val="1100"/>
              <a:buFont typeface="Arial"/>
              <a:buNone/>
            </a:pPr>
            <a:r>
              <a:rPr b="1" lang="en-US">
                <a:solidFill>
                  <a:schemeClr val="dk1"/>
                </a:solidFill>
              </a:rPr>
              <a:t>Action suggestion:  HOMEWORK ASSIGNMENT:  How many of the SPM data point can you track using the FL-507 Community Dashboard?  How would that work? </a:t>
            </a:r>
            <a:endParaRPr b="1">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US">
                <a:solidFill>
                  <a:schemeClr val="dk1"/>
                </a:solidFill>
              </a:rPr>
              <a:t>Meeting’s Objective:  to promote the use of the HMIS web site as the “go to resource” for learning about and interacting with the HMIS Lead Agency for the FL-507</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None/>
            </a:pPr>
            <a:r>
              <a:rPr b="1" lang="en-US">
                <a:solidFill>
                  <a:schemeClr val="dk1"/>
                </a:solidFill>
              </a:rPr>
              <a:t>Action suggestion:  request that meeting attendees submit one suggestion and/or comment (using the [SUPPORT] button) either:</a:t>
            </a:r>
            <a:endParaRPr b="1">
              <a:solidFill>
                <a:schemeClr val="dk1"/>
              </a:solidFill>
            </a:endParaRPr>
          </a:p>
          <a:p>
            <a:pPr indent="-298450" lvl="0" marL="457200" rtl="0" algn="l">
              <a:spcBef>
                <a:spcPts val="0"/>
              </a:spcBef>
              <a:spcAft>
                <a:spcPts val="0"/>
              </a:spcAft>
              <a:buClr>
                <a:schemeClr val="dk1"/>
              </a:buClr>
              <a:buSzPts val="1100"/>
              <a:buAutoNum type="alphaLcParenR"/>
            </a:pPr>
            <a:r>
              <a:rPr b="1" lang="en-US">
                <a:solidFill>
                  <a:schemeClr val="dk1"/>
                </a:solidFill>
              </a:rPr>
              <a:t>about something that you liked and found useful from the web site or </a:t>
            </a:r>
            <a:endParaRPr b="1">
              <a:solidFill>
                <a:schemeClr val="dk1"/>
              </a:solidFill>
            </a:endParaRPr>
          </a:p>
          <a:p>
            <a:pPr indent="-298450" lvl="0" marL="457200" rtl="0" algn="l">
              <a:spcBef>
                <a:spcPts val="0"/>
              </a:spcBef>
              <a:spcAft>
                <a:spcPts val="0"/>
              </a:spcAft>
              <a:buClr>
                <a:schemeClr val="dk1"/>
              </a:buClr>
              <a:buSzPts val="1100"/>
              <a:buAutoNum type="alphaLcParenR"/>
            </a:pPr>
            <a:r>
              <a:rPr b="1" lang="en-US">
                <a:solidFill>
                  <a:schemeClr val="dk1"/>
                </a:solidFill>
              </a:rPr>
              <a:t>about something that you don’t understand and couldn’t easily find on the web site</a:t>
            </a:r>
            <a:endParaRPr b="1">
              <a:solidFill>
                <a:schemeClr val="dk1"/>
              </a:solidFill>
            </a:endParaRPr>
          </a:p>
        </p:txBody>
      </p:sp>
      <p:sp>
        <p:nvSpPr>
          <p:cNvPr id="112" name="Google Shape;112;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g52932e373e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US">
                <a:solidFill>
                  <a:schemeClr val="dk1"/>
                </a:solidFill>
              </a:rPr>
              <a:t>Meeting’s Objective:  to present the Software Review process as an official requirement which takes time and effort to understand how the functional requirements of HMIS are implemented in difference software.  Today we want to begin gathering feedback and input from current HMIS users.</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Clr>
                <a:schemeClr val="dk1"/>
              </a:buClr>
              <a:buSzPts val="1100"/>
              <a:buFont typeface="Arial"/>
              <a:buNone/>
            </a:pPr>
            <a:r>
              <a:rPr b="1" lang="en-US">
                <a:solidFill>
                  <a:schemeClr val="dk1"/>
                </a:solidFill>
              </a:rPr>
              <a:t>Action suggestion:  Ask the participants to submit their input via the [SUPPORT] (maybe also add “Software Review” a topic option in ZenDesk?) or by completing Angel’s paper survey.</a:t>
            </a:r>
            <a:endParaRPr b="1"/>
          </a:p>
        </p:txBody>
      </p:sp>
      <p:sp>
        <p:nvSpPr>
          <p:cNvPr id="119" name="Google Shape;119;g52932e373e_1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g52932e373e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g52932e373e_1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52b091bc77_4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52b091bc77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 name="Shape 37"/>
        <p:cNvGrpSpPr/>
        <p:nvPr/>
      </p:nvGrpSpPr>
      <p:grpSpPr>
        <a:xfrm>
          <a:off x="0" y="0"/>
          <a:ext cx="0" cy="0"/>
          <a:chOff x="0" y="0"/>
          <a:chExt cx="0" cy="0"/>
        </a:xfrm>
      </p:grpSpPr>
      <p:sp>
        <p:nvSpPr>
          <p:cNvPr id="38" name="Google Shape;3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 name="Shape 43"/>
        <p:cNvGrpSpPr/>
        <p:nvPr/>
      </p:nvGrpSpPr>
      <p:grpSpPr>
        <a:xfrm>
          <a:off x="0" y="0"/>
          <a:ext cx="0" cy="0"/>
          <a:chOff x="0" y="0"/>
          <a:chExt cx="0" cy="0"/>
        </a:xfrm>
      </p:grpSpPr>
      <p:sp>
        <p:nvSpPr>
          <p:cNvPr id="44" name="Google Shape;4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9" name="Shape 49"/>
        <p:cNvGrpSpPr/>
        <p:nvPr/>
      </p:nvGrpSpPr>
      <p:grpSpPr>
        <a:xfrm>
          <a:off x="0" y="0"/>
          <a:ext cx="0" cy="0"/>
          <a:chOff x="0" y="0"/>
          <a:chExt cx="0" cy="0"/>
        </a:xfrm>
      </p:grpSpPr>
      <p:sp>
        <p:nvSpPr>
          <p:cNvPr id="50" name="Google Shape;5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US"/>
              <a:t>Meeting Objective:  introduce topics for today’s 15 minutes time for this SECTION (HMIS Policy &amp; Procedures)</a:t>
            </a:r>
            <a:endParaRPr b="1"/>
          </a:p>
        </p:txBody>
      </p:sp>
      <p:sp>
        <p:nvSpPr>
          <p:cNvPr id="51" name="Google Shape;5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g52b091bc77_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a:solidFill>
                <a:schemeClr val="dk1"/>
              </a:solidFill>
            </a:endParaRPr>
          </a:p>
        </p:txBody>
      </p:sp>
      <p:sp>
        <p:nvSpPr>
          <p:cNvPr id="57" name="Google Shape;57;g52b091bc77_6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57a4dc7ad8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US">
                <a:solidFill>
                  <a:schemeClr val="dk1"/>
                </a:solidFill>
              </a:rPr>
              <a:t>Meeting’s Objective:  to emphasize the importance of building up additional support resources directed specifically for HMIS Agency Administrator.</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Clr>
                <a:schemeClr val="dk1"/>
              </a:buClr>
              <a:buSzPts val="1100"/>
              <a:buFont typeface="Arial"/>
              <a:buNone/>
            </a:pPr>
            <a:r>
              <a:rPr b="1" lang="en-US">
                <a:solidFill>
                  <a:schemeClr val="dk1"/>
                </a:solidFill>
              </a:rPr>
              <a:t>Action suggestion:  (maybe use a short paper survey?)  discussion about how they understand the role of Agency Liaison and what kind of support they would like/need for specific topics/issues.</a:t>
            </a:r>
            <a:endParaRPr b="1">
              <a:solidFill>
                <a:schemeClr val="dk1"/>
              </a:solidFill>
            </a:endParaRPr>
          </a:p>
        </p:txBody>
      </p:sp>
      <p:sp>
        <p:nvSpPr>
          <p:cNvPr id="65" name="Google Shape;65;g57a4dc7ad8_0_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5d735976e2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US">
                <a:solidFill>
                  <a:schemeClr val="dk1"/>
                </a:solidFill>
              </a:rPr>
              <a:t>Meeting’s Objective:  to emphasize the importance of building up additional support resources directed specifically for HMIS Agency Liaisons.</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Clr>
                <a:schemeClr val="dk1"/>
              </a:buClr>
              <a:buSzPts val="1100"/>
              <a:buFont typeface="Arial"/>
              <a:buNone/>
            </a:pPr>
            <a:r>
              <a:rPr b="1" lang="en-US">
                <a:solidFill>
                  <a:schemeClr val="dk1"/>
                </a:solidFill>
              </a:rPr>
              <a:t>Action suggestion:  (maybe use a short paper survey?)  discussion about how they understand the role of Agency Liaison and what kind of support they would like/need for specific topics/issues.</a:t>
            </a:r>
            <a:endParaRPr b="1">
              <a:solidFill>
                <a:schemeClr val="dk1"/>
              </a:solidFill>
            </a:endParaRPr>
          </a:p>
        </p:txBody>
      </p:sp>
      <p:sp>
        <p:nvSpPr>
          <p:cNvPr id="72" name="Google Shape;72;g5d735976e2_0_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g5d77f39233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US">
                <a:solidFill>
                  <a:schemeClr val="dk1"/>
                </a:solidFill>
              </a:rPr>
              <a:t>Meeting’s Objective:  to emphasize the importance of building up additional support resources directed specifically for HMIS Agency Liaisons.</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Clr>
                <a:schemeClr val="dk1"/>
              </a:buClr>
              <a:buSzPts val="1100"/>
              <a:buFont typeface="Arial"/>
              <a:buNone/>
            </a:pPr>
            <a:r>
              <a:rPr b="1" lang="en-US">
                <a:solidFill>
                  <a:schemeClr val="dk1"/>
                </a:solidFill>
              </a:rPr>
              <a:t>Action suggestion:  (maybe use a short paper survey?)  discussion about how they understand the role of Agency Liaison and what kind of support they would like/need for specific topics/issues.</a:t>
            </a:r>
            <a:endParaRPr b="1">
              <a:solidFill>
                <a:schemeClr val="dk1"/>
              </a:solidFill>
            </a:endParaRPr>
          </a:p>
        </p:txBody>
      </p:sp>
      <p:sp>
        <p:nvSpPr>
          <p:cNvPr id="79" name="Google Shape;79;g5d77f39233_3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5d77f39233_3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US">
                <a:solidFill>
                  <a:schemeClr val="dk1"/>
                </a:solidFill>
              </a:rPr>
              <a:t>Meeting’s Objective:  to emphasize the importance of building up additional support resources directed specifically for HMIS Agency Liaisons.</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Clr>
                <a:schemeClr val="dk1"/>
              </a:buClr>
              <a:buSzPts val="1100"/>
              <a:buFont typeface="Arial"/>
              <a:buNone/>
            </a:pPr>
            <a:r>
              <a:rPr b="1" lang="en-US">
                <a:solidFill>
                  <a:schemeClr val="dk1"/>
                </a:solidFill>
              </a:rPr>
              <a:t>Action suggestion:  (maybe use a short paper survey?)  discussion about how they understand the role of Agency Liaison and what kind of support they would like/need for specific topics/issues.</a:t>
            </a:r>
            <a:endParaRPr b="1">
              <a:solidFill>
                <a:schemeClr val="dk1"/>
              </a:solidFill>
            </a:endParaRPr>
          </a:p>
        </p:txBody>
      </p:sp>
      <p:sp>
        <p:nvSpPr>
          <p:cNvPr id="86" name="Google Shape;86;g5d77f39233_3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howMasterSp="0" type="blank">
  <p:cSld name="BLANK">
    <p:spTree>
      <p:nvGrpSpPr>
        <p:cNvPr id="10" name="Shape 10"/>
        <p:cNvGrpSpPr/>
        <p:nvPr/>
      </p:nvGrpSpPr>
      <p:grpSpPr>
        <a:xfrm>
          <a:off x="0" y="0"/>
          <a:ext cx="0" cy="0"/>
          <a:chOff x="0" y="0"/>
          <a:chExt cx="0" cy="0"/>
        </a:xfrm>
      </p:grpSpPr>
      <p:sp>
        <p:nvSpPr>
          <p:cNvPr id="11" name="Google Shape;11;p2"/>
          <p:cNvSpPr/>
          <p:nvPr/>
        </p:nvSpPr>
        <p:spPr>
          <a:xfrm>
            <a:off x="0" y="1537930"/>
            <a:ext cx="9144000" cy="48321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None/>
            </a:pPr>
            <a:r>
              <a:rPr b="1" i="0" lang="en-US" sz="5400" u="none" cap="none" strike="noStrike">
                <a:solidFill>
                  <a:srgbClr val="002060"/>
                </a:solidFill>
                <a:latin typeface="Calibri"/>
                <a:ea typeface="Calibri"/>
                <a:cs typeface="Calibri"/>
                <a:sym typeface="Calibri"/>
              </a:rPr>
              <a:t>Introduction to HMIS</a:t>
            </a:r>
            <a:endParaRPr/>
          </a:p>
          <a:p>
            <a:pPr indent="0" lvl="0" marL="0" marR="0" rtl="0" algn="ctr">
              <a:lnSpc>
                <a:spcPct val="100000"/>
              </a:lnSpc>
              <a:spcBef>
                <a:spcPts val="0"/>
              </a:spcBef>
              <a:spcAft>
                <a:spcPts val="0"/>
              </a:spcAft>
              <a:buNone/>
            </a:pPr>
            <a:r>
              <a:rPr b="1" i="0" lang="en-US" sz="5400" u="none" cap="none" strike="noStrike">
                <a:solidFill>
                  <a:srgbClr val="002060"/>
                </a:solidFill>
                <a:latin typeface="Calibri"/>
                <a:ea typeface="Calibri"/>
                <a:cs typeface="Calibri"/>
                <a:sym typeface="Calibri"/>
              </a:rPr>
              <a:t>Continuum of Care FL-507</a:t>
            </a:r>
            <a:endParaRPr/>
          </a:p>
          <a:p>
            <a:pPr indent="0" lvl="0" marL="0" marR="0" rtl="0" algn="ctr">
              <a:lnSpc>
                <a:spcPct val="100000"/>
              </a:lnSpc>
              <a:spcBef>
                <a:spcPts val="0"/>
              </a:spcBef>
              <a:spcAft>
                <a:spcPts val="0"/>
              </a:spcAft>
              <a:buNone/>
            </a:pPr>
            <a:r>
              <a:t/>
            </a:r>
            <a:endParaRPr b="1" i="0" sz="5400" u="none" cap="none" strike="noStrike">
              <a:solidFill>
                <a:srgbClr val="002060"/>
              </a:solidFill>
              <a:latin typeface="Calibri"/>
              <a:ea typeface="Calibri"/>
              <a:cs typeface="Calibri"/>
              <a:sym typeface="Calibri"/>
            </a:endParaRPr>
          </a:p>
          <a:p>
            <a:pPr indent="0" lvl="0" marL="0" marR="0" rtl="0" algn="ctr">
              <a:lnSpc>
                <a:spcPct val="100000"/>
              </a:lnSpc>
              <a:spcBef>
                <a:spcPts val="0"/>
              </a:spcBef>
              <a:spcAft>
                <a:spcPts val="0"/>
              </a:spcAft>
              <a:buNone/>
            </a:pPr>
            <a:r>
              <a:t/>
            </a:r>
            <a:endParaRPr b="0" i="0" sz="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None/>
            </a:pPr>
            <a:r>
              <a:rPr b="0" i="0" lang="en-US" sz="2000" u="none" cap="none" strike="noStrike">
                <a:solidFill>
                  <a:schemeClr val="dk1"/>
                </a:solidFill>
                <a:latin typeface="Calibri"/>
                <a:ea typeface="Calibri"/>
                <a:cs typeface="Calibri"/>
                <a:sym typeface="Calibri"/>
              </a:rPr>
              <a:t>Homeless Services Network of Central Florida</a:t>
            </a:r>
            <a:endParaRPr b="0" i="0" sz="8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None/>
            </a:pPr>
            <a:r>
              <a:rPr b="0" i="0" lang="en-US" sz="2000" u="none" cap="none" strike="noStrike">
                <a:solidFill>
                  <a:schemeClr val="dk1"/>
                </a:solidFill>
                <a:latin typeface="Calibri"/>
                <a:ea typeface="Calibri"/>
                <a:cs typeface="Calibri"/>
                <a:sym typeface="Calibri"/>
              </a:rPr>
              <a:t>4065-D L.B. McLeod Road</a:t>
            </a:r>
            <a:endParaRPr b="0" i="0" sz="8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None/>
            </a:pPr>
            <a:r>
              <a:rPr b="0" i="0" lang="en-US" sz="2000" u="none" cap="none" strike="noStrike">
                <a:solidFill>
                  <a:schemeClr val="dk1"/>
                </a:solidFill>
                <a:latin typeface="Calibri"/>
                <a:ea typeface="Calibri"/>
                <a:cs typeface="Calibri"/>
                <a:sym typeface="Calibri"/>
              </a:rPr>
              <a:t>Orlando, FL 32811</a:t>
            </a:r>
            <a:endParaRPr b="0" i="0" sz="8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None/>
            </a:pPr>
            <a:r>
              <a:rPr b="0" i="0" lang="en-US" sz="2000" u="none" cap="none" strike="noStrike">
                <a:solidFill>
                  <a:schemeClr val="dk1"/>
                </a:solidFill>
                <a:latin typeface="Calibri"/>
                <a:ea typeface="Calibri"/>
                <a:cs typeface="Calibri"/>
                <a:sym typeface="Calibri"/>
              </a:rPr>
              <a:t>Phone: (407) 893-0133</a:t>
            </a:r>
            <a:endParaRPr b="0" i="0" sz="8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None/>
            </a:pPr>
            <a:r>
              <a:rPr b="0" i="0" lang="en-US" sz="2000" u="none" cap="none" strike="noStrike">
                <a:solidFill>
                  <a:schemeClr val="dk1"/>
                </a:solidFill>
                <a:latin typeface="Calibri"/>
                <a:ea typeface="Calibri"/>
                <a:cs typeface="Calibri"/>
                <a:sym typeface="Calibri"/>
              </a:rPr>
              <a:t>Fax: (407) 893-5299</a:t>
            </a:r>
            <a:endParaRPr b="0" i="0" sz="8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None/>
            </a:pPr>
            <a:r>
              <a:rPr b="0" i="0" lang="en-US" sz="2000" u="none" cap="none" strike="noStrike">
                <a:solidFill>
                  <a:schemeClr val="dk1"/>
                </a:solidFill>
                <a:latin typeface="Calibri"/>
                <a:ea typeface="Calibri"/>
                <a:cs typeface="Calibri"/>
                <a:sym typeface="Calibri"/>
              </a:rPr>
              <a:t>www.hsncfl.org</a:t>
            </a:r>
            <a:endParaRPr b="0" i="0" sz="2800" u="none" cap="none" strike="noStrike">
              <a:solidFill>
                <a:schemeClr val="dk1"/>
              </a:solidFill>
              <a:latin typeface="Calibri"/>
              <a:ea typeface="Calibri"/>
              <a:cs typeface="Calibri"/>
              <a:sym typeface="Calibri"/>
            </a:endParaRPr>
          </a:p>
        </p:txBody>
      </p:sp>
      <p:pic>
        <p:nvPicPr>
          <p:cNvPr id="12" name="Google Shape;12;p2"/>
          <p:cNvPicPr preferRelativeResize="0"/>
          <p:nvPr/>
        </p:nvPicPr>
        <p:blipFill rotWithShape="1">
          <a:blip r:embed="rId2">
            <a:alphaModFix/>
          </a:blip>
          <a:srcRect b="0" l="0" r="0" t="0"/>
          <a:stretch/>
        </p:blipFill>
        <p:spPr>
          <a:xfrm>
            <a:off x="3543142" y="428151"/>
            <a:ext cx="2057713" cy="1290637"/>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3" name="Shape 13"/>
        <p:cNvGrpSpPr/>
        <p:nvPr/>
      </p:nvGrpSpPr>
      <p:grpSpPr>
        <a:xfrm>
          <a:off x="0" y="0"/>
          <a:ext cx="0" cy="0"/>
          <a:chOff x="0" y="0"/>
          <a:chExt cx="0" cy="0"/>
        </a:xfrm>
      </p:grpSpPr>
      <p:sp>
        <p:nvSpPr>
          <p:cNvPr id="14" name="Google Shape;14;p3"/>
          <p:cNvSpPr txBox="1"/>
          <p:nvPr>
            <p:ph type="ctrTitle"/>
          </p:nvPr>
        </p:nvSpPr>
        <p:spPr>
          <a:xfrm>
            <a:off x="685800" y="2130425"/>
            <a:ext cx="7772400" cy="14700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2060"/>
              </a:buClr>
              <a:buSzPts val="4400"/>
              <a:buFont typeface="Cabin"/>
              <a:buNone/>
              <a:defRPr b="0" i="0" sz="4400" u="none" cap="none" strike="noStrike">
                <a:solidFill>
                  <a:srgbClr val="002060"/>
                </a:solidFill>
                <a:latin typeface="Cabin"/>
                <a:ea typeface="Cabin"/>
                <a:cs typeface="Cabin"/>
                <a:sym typeface="Cabi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5" name="Google Shape;15;p3"/>
          <p:cNvSpPr txBox="1"/>
          <p:nvPr>
            <p:ph idx="1" type="subTitle"/>
          </p:nvPr>
        </p:nvSpPr>
        <p:spPr>
          <a:xfrm>
            <a:off x="1371600" y="3886200"/>
            <a:ext cx="6400800" cy="1752600"/>
          </a:xfrm>
          <a:prstGeom prst="rect">
            <a:avLst/>
          </a:prstGeom>
          <a:noFill/>
          <a:ln>
            <a:noFill/>
          </a:ln>
        </p:spPr>
        <p:txBody>
          <a:bodyPr anchorCtr="0" anchor="t" bIns="91425" lIns="91425" spcFirstLastPara="1" rIns="91425" wrap="square" tIns="91425">
            <a:noAutofit/>
          </a:bodyPr>
          <a:lstStyle>
            <a:lvl1pPr lvl="0" marR="0" rtl="0" algn="ctr">
              <a:lnSpc>
                <a:spcPct val="100000"/>
              </a:lnSpc>
              <a:spcBef>
                <a:spcPts val="640"/>
              </a:spcBef>
              <a:spcAft>
                <a:spcPts val="0"/>
              </a:spcAft>
              <a:buClr>
                <a:srgbClr val="00B0F0"/>
              </a:buClr>
              <a:buSzPts val="3200"/>
              <a:buFont typeface="Arial"/>
              <a:buNone/>
              <a:defRPr b="0" i="0" sz="3200" u="none" cap="none" strike="noStrike">
                <a:solidFill>
                  <a:srgbClr val="00B0F0"/>
                </a:solidFill>
                <a:latin typeface="Calibri"/>
                <a:ea typeface="Calibri"/>
                <a:cs typeface="Calibri"/>
                <a:sym typeface="Calibri"/>
              </a:defRPr>
            </a:lvl1pPr>
            <a:lvl2pPr lvl="1" marR="0" rtl="0" algn="ctr">
              <a:lnSpc>
                <a:spcPct val="100000"/>
              </a:lnSpc>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lvl="2" marR="0" rtl="0" algn="ctr">
              <a:lnSpc>
                <a:spcPct val="100000"/>
              </a:lnSpc>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lvl="3" marR="0" rtl="0" algn="ctr">
              <a:lnSpc>
                <a:spcPct val="100000"/>
              </a:lnSpc>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lvl="4" marR="0" rtl="0" algn="ctr">
              <a:lnSpc>
                <a:spcPct val="100000"/>
              </a:lnSpc>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lvl="5" marR="0" rtl="0" algn="ctr">
              <a:lnSpc>
                <a:spcPct val="100000"/>
              </a:lnSpc>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lvl="6" marR="0" rtl="0" algn="ctr">
              <a:lnSpc>
                <a:spcPct val="100000"/>
              </a:lnSpc>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lvl="7" marR="0" rtl="0" algn="ctr">
              <a:lnSpc>
                <a:spcPct val="100000"/>
              </a:lnSpc>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lvl="8" marR="0" rtl="0" algn="ctr">
              <a:lnSpc>
                <a:spcPct val="100000"/>
              </a:lnSpc>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16" name="Google Shape;16;p3"/>
          <p:cNvSpPr txBox="1"/>
          <p:nvPr>
            <p:ph idx="12" type="sldNum"/>
          </p:nvPr>
        </p:nvSpPr>
        <p:spPr>
          <a:xfrm>
            <a:off x="8123593" y="6369045"/>
            <a:ext cx="563100" cy="292200"/>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7" name="Shape 17"/>
        <p:cNvGrpSpPr/>
        <p:nvPr/>
      </p:nvGrpSpPr>
      <p:grpSpPr>
        <a:xfrm>
          <a:off x="0" y="0"/>
          <a:ext cx="0" cy="0"/>
          <a:chOff x="0" y="0"/>
          <a:chExt cx="0" cy="0"/>
        </a:xfrm>
      </p:grpSpPr>
      <p:sp>
        <p:nvSpPr>
          <p:cNvPr id="18" name="Google Shape;18;p4"/>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2060"/>
              </a:buClr>
              <a:buSzPts val="4400"/>
              <a:buFont typeface="Cabin"/>
              <a:buNone/>
              <a:defRPr b="0" i="0" sz="4400" u="none" cap="none" strike="noStrike">
                <a:solidFill>
                  <a:srgbClr val="002060"/>
                </a:solidFill>
                <a:latin typeface="Cabin"/>
                <a:ea typeface="Cabin"/>
                <a:cs typeface="Cabin"/>
                <a:sym typeface="Cabi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9" name="Google Shape;19;p4"/>
          <p:cNvSpPr txBox="1"/>
          <p:nvPr>
            <p:ph idx="1" type="body"/>
          </p:nvPr>
        </p:nvSpPr>
        <p:spPr>
          <a:xfrm rot="5400000">
            <a:off x="2309101" y="-251700"/>
            <a:ext cx="4525800" cy="8229600"/>
          </a:xfrm>
          <a:prstGeom prst="rect">
            <a:avLst/>
          </a:prstGeom>
          <a:noFill/>
          <a:ln>
            <a:noFill/>
          </a:ln>
        </p:spPr>
        <p:txBody>
          <a:bodyPr anchorCtr="0" anchor="t" bIns="91425" lIns="91425" spcFirstLastPara="1" rIns="91425" wrap="square" tIns="91425">
            <a:noAutofit/>
          </a:bodyPr>
          <a:lstStyle>
            <a:lvl1pPr indent="-431800" lvl="0" marL="457200" marR="0" rtl="0" algn="l">
              <a:lnSpc>
                <a:spcPct val="100000"/>
              </a:lnSpc>
              <a:spcBef>
                <a:spcPts val="640"/>
              </a:spcBef>
              <a:spcAft>
                <a:spcPts val="0"/>
              </a:spcAft>
              <a:buClr>
                <a:srgbClr val="002060"/>
              </a:buClr>
              <a:buSzPts val="3200"/>
              <a:buFont typeface="Arial"/>
              <a:buChar char="•"/>
              <a:defRPr b="0" i="0" sz="3200" u="none" cap="none" strike="noStrike">
                <a:solidFill>
                  <a:srgbClr val="002060"/>
                </a:solidFill>
                <a:latin typeface="Calibri"/>
                <a:ea typeface="Calibri"/>
                <a:cs typeface="Calibri"/>
                <a:sym typeface="Calibri"/>
              </a:defRPr>
            </a:lvl1pPr>
            <a:lvl2pPr indent="-406400" lvl="1" marL="914400" marR="0" rtl="0" algn="l">
              <a:lnSpc>
                <a:spcPct val="100000"/>
              </a:lnSpc>
              <a:spcBef>
                <a:spcPts val="560"/>
              </a:spcBef>
              <a:spcAft>
                <a:spcPts val="0"/>
              </a:spcAft>
              <a:buClr>
                <a:srgbClr val="00B0F0"/>
              </a:buClr>
              <a:buSzPts val="2800"/>
              <a:buFont typeface="Arial"/>
              <a:buChar char="–"/>
              <a:defRPr b="0" i="0" sz="2800" u="none" cap="none" strike="noStrike">
                <a:solidFill>
                  <a:srgbClr val="00B0F0"/>
                </a:solidFill>
                <a:latin typeface="Calibri"/>
                <a:ea typeface="Calibri"/>
                <a:cs typeface="Calibri"/>
                <a:sym typeface="Calibri"/>
              </a:defRPr>
            </a:lvl2pPr>
            <a:lvl3pPr indent="-381000" lvl="2" marL="1371600" marR="0" rtl="0" algn="l">
              <a:lnSpc>
                <a:spcPct val="100000"/>
              </a:lnSpc>
              <a:spcBef>
                <a:spcPts val="480"/>
              </a:spcBef>
              <a:spcAft>
                <a:spcPts val="0"/>
              </a:spcAft>
              <a:buClr>
                <a:srgbClr val="E36C09"/>
              </a:buClr>
              <a:buSzPts val="2400"/>
              <a:buFont typeface="Arial"/>
              <a:buChar char="•"/>
              <a:defRPr b="0" i="0" sz="2400" u="none" cap="none" strike="noStrike">
                <a:solidFill>
                  <a:srgbClr val="E36C09"/>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0" name="Google Shape;20;p4"/>
          <p:cNvSpPr txBox="1"/>
          <p:nvPr>
            <p:ph idx="12" type="sldNum"/>
          </p:nvPr>
        </p:nvSpPr>
        <p:spPr>
          <a:xfrm>
            <a:off x="8123593" y="6369045"/>
            <a:ext cx="563100" cy="292200"/>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21" name="Shape 21"/>
        <p:cNvGrpSpPr/>
        <p:nvPr/>
      </p:nvGrpSpPr>
      <p:grpSpPr>
        <a:xfrm>
          <a:off x="0" y="0"/>
          <a:ext cx="0" cy="0"/>
          <a:chOff x="0" y="0"/>
          <a:chExt cx="0" cy="0"/>
        </a:xfrm>
      </p:grpSpPr>
      <p:sp>
        <p:nvSpPr>
          <p:cNvPr id="22" name="Google Shape;22;p5"/>
          <p:cNvSpPr txBox="1"/>
          <p:nvPr>
            <p:ph type="title"/>
          </p:nvPr>
        </p:nvSpPr>
        <p:spPr>
          <a:xfrm rot="5400000">
            <a:off x="4732201" y="2171539"/>
            <a:ext cx="5851500" cy="20577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2060"/>
              </a:buClr>
              <a:buSzPts val="3200"/>
              <a:buFont typeface="Cabin"/>
              <a:buNone/>
              <a:defRPr b="0" i="0" sz="3200" u="none" cap="none" strike="noStrike">
                <a:solidFill>
                  <a:srgbClr val="002060"/>
                </a:solidFill>
                <a:latin typeface="Cabin"/>
                <a:ea typeface="Cabin"/>
                <a:cs typeface="Cabin"/>
                <a:sym typeface="Cabi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3" name="Google Shape;23;p5"/>
          <p:cNvSpPr txBox="1"/>
          <p:nvPr>
            <p:ph idx="1" type="body"/>
          </p:nvPr>
        </p:nvSpPr>
        <p:spPr>
          <a:xfrm rot="5400000">
            <a:off x="541500" y="190639"/>
            <a:ext cx="5851500" cy="6019500"/>
          </a:xfrm>
          <a:prstGeom prst="rect">
            <a:avLst/>
          </a:prstGeom>
          <a:noFill/>
          <a:ln>
            <a:noFill/>
          </a:ln>
        </p:spPr>
        <p:txBody>
          <a:bodyPr anchorCtr="0" anchor="t" bIns="91425" lIns="91425" spcFirstLastPara="1" rIns="91425" wrap="square" tIns="91425">
            <a:noAutofit/>
          </a:bodyPr>
          <a:lstStyle>
            <a:lvl1pPr indent="-431800" lvl="0" marL="457200" marR="0" rtl="0" algn="l">
              <a:lnSpc>
                <a:spcPct val="100000"/>
              </a:lnSpc>
              <a:spcBef>
                <a:spcPts val="640"/>
              </a:spcBef>
              <a:spcAft>
                <a:spcPts val="0"/>
              </a:spcAft>
              <a:buClr>
                <a:srgbClr val="002060"/>
              </a:buClr>
              <a:buSzPts val="3200"/>
              <a:buFont typeface="Arial"/>
              <a:buChar char="•"/>
              <a:defRPr b="0" i="0" sz="3200" u="none" cap="none" strike="noStrike">
                <a:solidFill>
                  <a:srgbClr val="00B0F0"/>
                </a:solidFill>
                <a:latin typeface="Calibri"/>
                <a:ea typeface="Calibri"/>
                <a:cs typeface="Calibri"/>
                <a:sym typeface="Calibri"/>
              </a:defRPr>
            </a:lvl1pPr>
            <a:lvl2pPr indent="-406400" lvl="1" marL="914400" marR="0" rtl="0" algn="l">
              <a:lnSpc>
                <a:spcPct val="100000"/>
              </a:lnSpc>
              <a:spcBef>
                <a:spcPts val="560"/>
              </a:spcBef>
              <a:spcAft>
                <a:spcPts val="0"/>
              </a:spcAft>
              <a:buClr>
                <a:srgbClr val="00B0F0"/>
              </a:buClr>
              <a:buSzPts val="2800"/>
              <a:buFont typeface="Arial"/>
              <a:buChar char="–"/>
              <a:defRPr b="0" i="0" sz="2800" u="none" cap="none" strike="noStrike">
                <a:solidFill>
                  <a:srgbClr val="00B0F0"/>
                </a:solidFill>
                <a:latin typeface="Calibri"/>
                <a:ea typeface="Calibri"/>
                <a:cs typeface="Calibri"/>
                <a:sym typeface="Calibri"/>
              </a:defRPr>
            </a:lvl2pPr>
            <a:lvl3pPr indent="-381000" lvl="2" marL="1371600" marR="0" rtl="0" algn="l">
              <a:lnSpc>
                <a:spcPct val="100000"/>
              </a:lnSpc>
              <a:spcBef>
                <a:spcPts val="480"/>
              </a:spcBef>
              <a:spcAft>
                <a:spcPts val="0"/>
              </a:spcAft>
              <a:buClr>
                <a:srgbClr val="E36C09"/>
              </a:buClr>
              <a:buSzPts val="2400"/>
              <a:buFont typeface="Arial"/>
              <a:buChar char="•"/>
              <a:defRPr b="0" i="0" sz="2400" u="none" cap="none" strike="noStrike">
                <a:solidFill>
                  <a:srgbClr val="E36C09"/>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4" name="Google Shape;24;p5"/>
          <p:cNvSpPr txBox="1"/>
          <p:nvPr>
            <p:ph idx="12" type="sldNum"/>
          </p:nvPr>
        </p:nvSpPr>
        <p:spPr>
          <a:xfrm>
            <a:off x="8123593" y="6369045"/>
            <a:ext cx="563100" cy="292200"/>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5" name="Shape 25"/>
        <p:cNvGrpSpPr/>
        <p:nvPr/>
      </p:nvGrpSpPr>
      <p:grpSpPr>
        <a:xfrm>
          <a:off x="0" y="0"/>
          <a:ext cx="0" cy="0"/>
          <a:chOff x="0" y="0"/>
          <a:chExt cx="0" cy="0"/>
        </a:xfrm>
      </p:grpSpPr>
      <p:sp>
        <p:nvSpPr>
          <p:cNvPr id="26" name="Google Shape;26;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Clr>
                <a:schemeClr val="dk1"/>
              </a:buClr>
              <a:buSzPts val="1800"/>
              <a:buChar char="●"/>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27" name="Google Shape;27;p6"/>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
        <p:nvSpPr>
          <p:cNvPr id="28" name="Google Shape;28;p6"/>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9" name="Google Shape;29;p6"/>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30" name="Google Shape;30;p6"/>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image" Target="../media/image1.jp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mt="20000"/>
          </a:blip>
          <a:stretch>
            <a:fillRect/>
          </a:stretch>
        </a:blipFill>
      </p:bgPr>
    </p:bg>
    <p:spTree>
      <p:nvGrpSpPr>
        <p:cNvPr id="5" name="Shape 5"/>
        <p:cNvGrpSpPr/>
        <p:nvPr/>
      </p:nvGrpSpPr>
      <p:grpSpPr>
        <a:xfrm>
          <a:off x="0" y="0"/>
          <a:ext cx="0" cy="0"/>
          <a:chOff x="0" y="0"/>
          <a:chExt cx="0" cy="0"/>
        </a:xfrm>
      </p:grpSpPr>
      <p:sp>
        <p:nvSpPr>
          <p:cNvPr id="6" name="Google Shape;6;p1"/>
          <p:cNvSpPr/>
          <p:nvPr/>
        </p:nvSpPr>
        <p:spPr>
          <a:xfrm>
            <a:off x="3107477" y="-1798"/>
            <a:ext cx="6029712" cy="6859801"/>
          </a:xfrm>
          <a:custGeom>
            <a:rect b="b" l="l" r="r" t="t"/>
            <a:pathLst>
              <a:path extrusionOk="0" h="6859801" w="6029712">
                <a:moveTo>
                  <a:pt x="0" y="291"/>
                </a:moveTo>
                <a:lnTo>
                  <a:pt x="6029712" y="0"/>
                </a:lnTo>
                <a:lnTo>
                  <a:pt x="6029712" y="6858001"/>
                </a:lnTo>
                <a:lnTo>
                  <a:pt x="1024828" y="6859801"/>
                </a:lnTo>
                <a:lnTo>
                  <a:pt x="0" y="291"/>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 name="Google Shape;7;p1"/>
          <p:cNvSpPr/>
          <p:nvPr/>
        </p:nvSpPr>
        <p:spPr>
          <a:xfrm>
            <a:off x="2218094" y="-899"/>
            <a:ext cx="1202613" cy="6856730"/>
          </a:xfrm>
          <a:custGeom>
            <a:rect b="b" l="l" r="r" t="t"/>
            <a:pathLst>
              <a:path extrusionOk="0" h="6856730" w="1202613">
                <a:moveTo>
                  <a:pt x="0" y="820"/>
                </a:moveTo>
                <a:lnTo>
                  <a:pt x="182705" y="0"/>
                </a:lnTo>
                <a:lnTo>
                  <a:pt x="1202613" y="6856730"/>
                </a:lnTo>
                <a:lnTo>
                  <a:pt x="1016387" y="6856729"/>
                </a:lnTo>
                <a:lnTo>
                  <a:pt x="0" y="820"/>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 name="Google Shape;8;p1"/>
          <p:cNvSpPr txBox="1"/>
          <p:nvPr>
            <p:ph idx="10" type="dt"/>
          </p:nvPr>
        </p:nvSpPr>
        <p:spPr>
          <a:xfrm>
            <a:off x="457200" y="6356748"/>
            <a:ext cx="2133600" cy="3642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pic>
        <p:nvPicPr>
          <p:cNvPr id="9" name="Google Shape;9;p1"/>
          <p:cNvPicPr preferRelativeResize="0"/>
          <p:nvPr/>
        </p:nvPicPr>
        <p:blipFill rotWithShape="1">
          <a:blip r:embed="rId2">
            <a:alphaModFix/>
          </a:blip>
          <a:srcRect b="0" l="0" r="0" t="0"/>
          <a:stretch/>
        </p:blipFill>
        <p:spPr>
          <a:xfrm>
            <a:off x="7772400" y="179239"/>
            <a:ext cx="1136157" cy="71163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hyperlink" Target="https://www.hudexchange.info/resource/5781/longitudinal-systems-analysis-lsa-commonly-asked-questions/" TargetMode="External"/><Relationship Id="rId4" Type="http://schemas.openxmlformats.org/officeDocument/2006/relationships/hyperlink" Target="https://www.hudexchange.info/programs/coc/system-performance-measures/#guidance" TargetMode="External"/><Relationship Id="rId5" Type="http://schemas.openxmlformats.org/officeDocument/2006/relationships/hyperlink" Target="https://www.hmiscfl.org/reports/" TargetMode="External"/><Relationship Id="rId6" Type="http://schemas.openxmlformats.org/officeDocument/2006/relationships/hyperlink" Target="https://www.hmiscfl.org/report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 Id="rId3" Type="http://schemas.openxmlformats.org/officeDocument/2006/relationships/hyperlink" Target="https://www.hudexchange.info/trainings/system-performance-measure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 Id="rId3" Type="http://schemas.openxmlformats.org/officeDocument/2006/relationships/hyperlink" Target="http://www.hmiscfl.org" TargetMode="Externa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 Id="rId3" Type="http://schemas.openxmlformats.org/officeDocument/2006/relationships/hyperlink" Target="https://www.hmiscfl.org/hmis-advisory-committe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hyperlink" Target="https://www.hudexchange.info/programs/hmis/hmis-regulations-and-notice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hyperlink" Target="https://docs.google.com/presentation/d/1TSXxNba-GSS9rzd_VtUk6FwfCpDkCcy2jvuhvBmwRGk/edit?usp=shari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 name="Shape 34"/>
        <p:cNvGrpSpPr/>
        <p:nvPr/>
      </p:nvGrpSpPr>
      <p:grpSpPr>
        <a:xfrm>
          <a:off x="0" y="0"/>
          <a:ext cx="0" cy="0"/>
          <a:chOff x="0" y="0"/>
          <a:chExt cx="0" cy="0"/>
        </a:xfrm>
      </p:grpSpPr>
      <p:sp>
        <p:nvSpPr>
          <p:cNvPr id="35" name="Google Shape;35;p7"/>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b="1" lang="en-US"/>
              <a:t>HMIS Advisory Committee</a:t>
            </a:r>
            <a:endParaRPr b="1"/>
          </a:p>
        </p:txBody>
      </p:sp>
      <p:sp>
        <p:nvSpPr>
          <p:cNvPr id="36" name="Google Shape;36;p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888888"/>
              </a:buClr>
              <a:buSzPts val="3200"/>
              <a:buNone/>
            </a:pPr>
            <a:r>
              <a:rPr lang="en-US">
                <a:solidFill>
                  <a:schemeClr val="dk1"/>
                </a:solidFill>
              </a:rPr>
              <a:t>FL-507 Continuum of Care</a:t>
            </a:r>
            <a:endParaRPr>
              <a:solidFill>
                <a:schemeClr val="dk1"/>
              </a:solidFill>
            </a:endParaRPr>
          </a:p>
          <a:p>
            <a:pPr indent="0" lvl="0" marL="0" rtl="0" algn="ctr">
              <a:spcBef>
                <a:spcPts val="640"/>
              </a:spcBef>
              <a:spcAft>
                <a:spcPts val="0"/>
              </a:spcAft>
              <a:buClr>
                <a:srgbClr val="888888"/>
              </a:buClr>
              <a:buSzPts val="3200"/>
              <a:buNone/>
            </a:pPr>
            <a:r>
              <a:rPr lang="en-US">
                <a:solidFill>
                  <a:schemeClr val="dk1"/>
                </a:solidFill>
              </a:rPr>
              <a:t>July 16, 2019</a:t>
            </a:r>
            <a:endParaRPr>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16"/>
          <p:cNvSpPr txBox="1"/>
          <p:nvPr>
            <p:ph type="title"/>
          </p:nvPr>
        </p:nvSpPr>
        <p:spPr>
          <a:xfrm>
            <a:off x="107300" y="11468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959"/>
              <a:buFont typeface="Calibri"/>
              <a:buNone/>
            </a:pPr>
            <a:r>
              <a:rPr b="1" lang="en-US" sz="3600"/>
              <a:t>Official HUD Reports</a:t>
            </a:r>
            <a:endParaRPr b="1" sz="3600"/>
          </a:p>
        </p:txBody>
      </p:sp>
      <p:sp>
        <p:nvSpPr>
          <p:cNvPr id="96" name="Google Shape;96;p16"/>
          <p:cNvSpPr txBox="1"/>
          <p:nvPr>
            <p:ph idx="1" type="body"/>
          </p:nvPr>
        </p:nvSpPr>
        <p:spPr>
          <a:xfrm>
            <a:off x="1028025" y="1600200"/>
            <a:ext cx="7658700" cy="452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b="1" lang="en-US" sz="2400">
                <a:solidFill>
                  <a:schemeClr val="dk1"/>
                </a:solidFill>
              </a:rPr>
              <a:t>Recently Submitted Reports:</a:t>
            </a:r>
            <a:endParaRPr b="1" sz="2400"/>
          </a:p>
          <a:p>
            <a:pPr indent="0" lvl="0" marL="0" rtl="0" algn="l">
              <a:spcBef>
                <a:spcPts val="640"/>
              </a:spcBef>
              <a:spcAft>
                <a:spcPts val="0"/>
              </a:spcAft>
              <a:buClr>
                <a:schemeClr val="dk1"/>
              </a:buClr>
              <a:buSzPts val="3200"/>
              <a:buNone/>
            </a:pPr>
            <a:r>
              <a:t/>
            </a:r>
            <a:endParaRPr sz="2400"/>
          </a:p>
          <a:p>
            <a:pPr indent="-381000" lvl="0" marL="342900" rtl="0" algn="l">
              <a:lnSpc>
                <a:spcPct val="150000"/>
              </a:lnSpc>
              <a:spcBef>
                <a:spcPts val="560"/>
              </a:spcBef>
              <a:spcAft>
                <a:spcPts val="0"/>
              </a:spcAft>
              <a:buClr>
                <a:schemeClr val="dk1"/>
              </a:buClr>
              <a:buSzPts val="2400"/>
              <a:buChar char="●"/>
            </a:pPr>
            <a:r>
              <a:rPr b="1" lang="en-US" sz="2400" u="sng">
                <a:solidFill>
                  <a:schemeClr val="hlink"/>
                </a:solidFill>
                <a:hlinkClick r:id="rId3"/>
              </a:rPr>
              <a:t>Longitudinal System Analysis (LSA)</a:t>
            </a:r>
            <a:endParaRPr b="1" sz="2400"/>
          </a:p>
          <a:p>
            <a:pPr indent="-323850" lvl="1" marL="742950" rtl="0" algn="l">
              <a:lnSpc>
                <a:spcPct val="150000"/>
              </a:lnSpc>
              <a:spcBef>
                <a:spcPts val="560"/>
              </a:spcBef>
              <a:spcAft>
                <a:spcPts val="0"/>
              </a:spcAft>
              <a:buSzPts val="2400"/>
              <a:buChar char="○"/>
            </a:pPr>
            <a:r>
              <a:rPr lang="en-US" sz="2400"/>
              <a:t>Introducing “Stella”</a:t>
            </a:r>
            <a:endParaRPr sz="2400"/>
          </a:p>
          <a:p>
            <a:pPr indent="-381000" lvl="0" marL="342900" rtl="0" algn="l">
              <a:lnSpc>
                <a:spcPct val="150000"/>
              </a:lnSpc>
              <a:spcBef>
                <a:spcPts val="560"/>
              </a:spcBef>
              <a:spcAft>
                <a:spcPts val="0"/>
              </a:spcAft>
              <a:buClr>
                <a:schemeClr val="dk1"/>
              </a:buClr>
              <a:buSzPts val="2400"/>
              <a:buChar char="●"/>
            </a:pPr>
            <a:r>
              <a:rPr b="1" lang="en-US" sz="2400" u="sng">
                <a:solidFill>
                  <a:schemeClr val="hlink"/>
                </a:solidFill>
                <a:hlinkClick r:id="rId4"/>
              </a:rPr>
              <a:t>System Performance Measures (SysPM)</a:t>
            </a:r>
            <a:endParaRPr b="1" sz="2400"/>
          </a:p>
          <a:p>
            <a:pPr indent="-381000" lvl="0" marL="342900" rtl="0" algn="l">
              <a:lnSpc>
                <a:spcPct val="150000"/>
              </a:lnSpc>
              <a:spcBef>
                <a:spcPts val="560"/>
              </a:spcBef>
              <a:spcAft>
                <a:spcPts val="0"/>
              </a:spcAft>
              <a:buSzPts val="2400"/>
              <a:buChar char="●"/>
            </a:pPr>
            <a:r>
              <a:rPr b="1" lang="en-US" sz="2400" u="sng">
                <a:solidFill>
                  <a:schemeClr val="hlink"/>
                </a:solidFill>
                <a:hlinkClick r:id="rId5"/>
              </a:rPr>
              <a:t>Point-In-Time (PIT)</a:t>
            </a:r>
            <a:endParaRPr b="1" sz="2400">
              <a:solidFill>
                <a:schemeClr val="dk1"/>
              </a:solidFill>
            </a:endParaRPr>
          </a:p>
          <a:p>
            <a:pPr indent="-381000" lvl="0" marL="342900" rtl="0" algn="l">
              <a:lnSpc>
                <a:spcPct val="150000"/>
              </a:lnSpc>
              <a:spcBef>
                <a:spcPts val="560"/>
              </a:spcBef>
              <a:spcAft>
                <a:spcPts val="0"/>
              </a:spcAft>
              <a:buSzPts val="2400"/>
              <a:buChar char="●"/>
            </a:pPr>
            <a:r>
              <a:rPr b="1" lang="en-US" sz="2400" u="sng">
                <a:solidFill>
                  <a:schemeClr val="hlink"/>
                </a:solidFill>
                <a:hlinkClick r:id="rId6"/>
              </a:rPr>
              <a:t>Housing Inventory Count (HIC)</a:t>
            </a:r>
            <a:endParaRPr b="1" sz="24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17"/>
          <p:cNvSpPr txBox="1"/>
          <p:nvPr>
            <p:ph type="title"/>
          </p:nvPr>
        </p:nvSpPr>
        <p:spPr>
          <a:xfrm>
            <a:off x="0" y="204650"/>
            <a:ext cx="8067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959"/>
              <a:buFont typeface="Calibri"/>
              <a:buNone/>
            </a:pPr>
            <a:r>
              <a:rPr b="1" lang="en-US" sz="3600"/>
              <a:t>System Performance Measures</a:t>
            </a:r>
            <a:endParaRPr b="1" sz="3600"/>
          </a:p>
        </p:txBody>
      </p:sp>
      <p:sp>
        <p:nvSpPr>
          <p:cNvPr id="102" name="Google Shape;102;p1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sz="2400"/>
          </a:p>
          <a:p>
            <a:pPr indent="0" lvl="0" marL="742950" rtl="0" algn="l">
              <a:spcBef>
                <a:spcPts val="640"/>
              </a:spcBef>
              <a:spcAft>
                <a:spcPts val="0"/>
              </a:spcAft>
              <a:buNone/>
            </a:pPr>
            <a:r>
              <a:t/>
            </a:r>
            <a:endParaRPr sz="2400"/>
          </a:p>
          <a:p>
            <a:pPr indent="-292100" lvl="0" marL="342900" rtl="0" algn="l">
              <a:spcBef>
                <a:spcPts val="640"/>
              </a:spcBef>
              <a:spcAft>
                <a:spcPts val="0"/>
              </a:spcAft>
              <a:buClr>
                <a:schemeClr val="dk1"/>
              </a:buClr>
              <a:buSzPts val="2400"/>
              <a:buChar char="●"/>
            </a:pPr>
            <a:r>
              <a:rPr b="1" lang="en-US" sz="2400" u="sng">
                <a:solidFill>
                  <a:schemeClr val="hlink"/>
                </a:solidFill>
                <a:hlinkClick r:id="rId3"/>
              </a:rPr>
              <a:t>System Performance Measures Video Series</a:t>
            </a:r>
            <a:r>
              <a:rPr b="1" lang="en-US" sz="2400"/>
              <a:t> </a:t>
            </a:r>
            <a:endParaRPr b="1" sz="2400"/>
          </a:p>
          <a:p>
            <a:pPr indent="0" lvl="0" marL="0" rtl="0" algn="l">
              <a:spcBef>
                <a:spcPts val="640"/>
              </a:spcBef>
              <a:spcAft>
                <a:spcPts val="0"/>
              </a:spcAft>
              <a:buNone/>
            </a:pPr>
            <a:r>
              <a:t/>
            </a:r>
            <a:endParaRPr sz="2400">
              <a:solidFill>
                <a:schemeClr val="dk1"/>
              </a:solidFill>
            </a:endParaRPr>
          </a:p>
          <a:p>
            <a:pPr indent="-323850" lvl="1" marL="742950" rtl="0" algn="l">
              <a:spcBef>
                <a:spcPts val="640"/>
              </a:spcBef>
              <a:spcAft>
                <a:spcPts val="0"/>
              </a:spcAft>
              <a:buClr>
                <a:schemeClr val="dk1"/>
              </a:buClr>
              <a:buSzPts val="2400"/>
              <a:buChar char="○"/>
            </a:pPr>
            <a:r>
              <a:rPr lang="en-US" sz="2400">
                <a:solidFill>
                  <a:schemeClr val="dk1"/>
                </a:solidFill>
              </a:rPr>
              <a:t>System Performance Measure #2: The Extent to Which Persons who Exit Homelessness Return to Homelessness</a:t>
            </a:r>
            <a:endParaRPr sz="24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pic>
        <p:nvPicPr>
          <p:cNvPr id="107" name="Google Shape;107;p18"/>
          <p:cNvPicPr preferRelativeResize="0"/>
          <p:nvPr/>
        </p:nvPicPr>
        <p:blipFill>
          <a:blip r:embed="rId3">
            <a:alphaModFix/>
          </a:blip>
          <a:stretch>
            <a:fillRect/>
          </a:stretch>
        </p:blipFill>
        <p:spPr>
          <a:xfrm>
            <a:off x="275263" y="1002946"/>
            <a:ext cx="8593474" cy="5341154"/>
          </a:xfrm>
          <a:prstGeom prst="rect">
            <a:avLst/>
          </a:prstGeom>
          <a:noFill/>
          <a:ln>
            <a:noFill/>
          </a:ln>
        </p:spPr>
      </p:pic>
      <p:sp>
        <p:nvSpPr>
          <p:cNvPr id="108" name="Google Shape;108;p18"/>
          <p:cNvSpPr txBox="1"/>
          <p:nvPr/>
        </p:nvSpPr>
        <p:spPr>
          <a:xfrm>
            <a:off x="0" y="46550"/>
            <a:ext cx="7839900" cy="727800"/>
          </a:xfrm>
          <a:prstGeom prst="rect">
            <a:avLst/>
          </a:prstGeom>
          <a:noFill/>
          <a:ln>
            <a:noFill/>
          </a:ln>
        </p:spPr>
        <p:txBody>
          <a:bodyPr anchorCtr="0" anchor="t" bIns="91425" lIns="91425" spcFirstLastPara="1" rIns="91425" wrap="square" tIns="91425">
            <a:noAutofit/>
          </a:bodyPr>
          <a:lstStyle/>
          <a:p>
            <a:pPr indent="0" lvl="0" marL="0" rtl="0" algn="ctr">
              <a:spcBef>
                <a:spcPts val="640"/>
              </a:spcBef>
              <a:spcAft>
                <a:spcPts val="0"/>
              </a:spcAft>
              <a:buNone/>
            </a:pPr>
            <a:r>
              <a:rPr b="1" lang="en-US" sz="2800">
                <a:solidFill>
                  <a:schemeClr val="dk1"/>
                </a:solidFill>
                <a:latin typeface="Calibri"/>
                <a:ea typeface="Calibri"/>
                <a:cs typeface="Calibri"/>
                <a:sym typeface="Calibri"/>
              </a:rPr>
              <a:t>No one measure by itself tells the whole story!</a:t>
            </a:r>
            <a:endParaRPr b="1" sz="2800">
              <a:latin typeface="Calibri"/>
              <a:ea typeface="Calibri"/>
              <a:cs typeface="Calibri"/>
              <a:sym typeface="Calibri"/>
            </a:endParaRPr>
          </a:p>
        </p:txBody>
      </p:sp>
      <p:sp>
        <p:nvSpPr>
          <p:cNvPr id="109" name="Google Shape;109;p18"/>
          <p:cNvSpPr txBox="1"/>
          <p:nvPr/>
        </p:nvSpPr>
        <p:spPr>
          <a:xfrm>
            <a:off x="5181600" y="6483225"/>
            <a:ext cx="3962400" cy="3747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1" lang="en-US" sz="1800">
                <a:solidFill>
                  <a:schemeClr val="dk1"/>
                </a:solidFill>
                <a:latin typeface="Calibri"/>
                <a:ea typeface="Calibri"/>
                <a:cs typeface="Calibri"/>
                <a:sym typeface="Calibri"/>
              </a:rPr>
              <a:t>System Performance Measures   </a:t>
            </a:r>
            <a:endParaRPr b="0" i="1" sz="1800" u="none" cap="none" strike="noStrike">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19"/>
          <p:cNvSpPr txBox="1"/>
          <p:nvPr>
            <p:ph type="title"/>
          </p:nvPr>
        </p:nvSpPr>
        <p:spPr>
          <a:xfrm>
            <a:off x="457200" y="265700"/>
            <a:ext cx="8229600" cy="1014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959"/>
              <a:buFont typeface="Calibri"/>
              <a:buNone/>
            </a:pPr>
            <a:r>
              <a:rPr b="1" lang="en-US" sz="3600"/>
              <a:t>HMIS Training &amp; Support</a:t>
            </a:r>
            <a:endParaRPr b="1" sz="3600"/>
          </a:p>
        </p:txBody>
      </p:sp>
      <p:sp>
        <p:nvSpPr>
          <p:cNvPr id="115" name="Google Shape;115;p19"/>
          <p:cNvSpPr txBox="1"/>
          <p:nvPr>
            <p:ph idx="1" type="body"/>
          </p:nvPr>
        </p:nvSpPr>
        <p:spPr>
          <a:xfrm>
            <a:off x="759800" y="1280600"/>
            <a:ext cx="7926900" cy="484560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640"/>
              </a:spcBef>
              <a:spcAft>
                <a:spcPts val="0"/>
              </a:spcAft>
              <a:buNone/>
            </a:pPr>
            <a:r>
              <a:rPr b="1" lang="en-US" sz="2400"/>
              <a:t>Current Training Opportunities</a:t>
            </a:r>
            <a:endParaRPr b="1" sz="2400"/>
          </a:p>
          <a:p>
            <a:pPr indent="-381000" lvl="0" marL="342900" rtl="0" algn="l">
              <a:lnSpc>
                <a:spcPct val="115000"/>
              </a:lnSpc>
              <a:spcBef>
                <a:spcPts val="640"/>
              </a:spcBef>
              <a:spcAft>
                <a:spcPts val="0"/>
              </a:spcAft>
              <a:buSzPts val="2400"/>
              <a:buChar char="●"/>
            </a:pPr>
            <a:r>
              <a:rPr lang="en-US" sz="2400">
                <a:solidFill>
                  <a:schemeClr val="dk1"/>
                </a:solidFill>
              </a:rPr>
              <a:t>Refresher Training: 08/12</a:t>
            </a:r>
            <a:endParaRPr sz="2400">
              <a:solidFill>
                <a:schemeClr val="dk1"/>
              </a:solidFill>
            </a:endParaRPr>
          </a:p>
          <a:p>
            <a:pPr indent="-381000" lvl="0" marL="342900" rtl="0" algn="l">
              <a:lnSpc>
                <a:spcPct val="115000"/>
              </a:lnSpc>
              <a:spcBef>
                <a:spcPts val="640"/>
              </a:spcBef>
              <a:spcAft>
                <a:spcPts val="0"/>
              </a:spcAft>
              <a:buSzPts val="2400"/>
              <a:buChar char="●"/>
            </a:pPr>
            <a:r>
              <a:rPr lang="en-US" sz="2400">
                <a:solidFill>
                  <a:schemeClr val="dk1"/>
                </a:solidFill>
              </a:rPr>
              <a:t>Agency Liaison Training: 07/16 &amp; 08/05</a:t>
            </a:r>
            <a:endParaRPr sz="2400">
              <a:solidFill>
                <a:schemeClr val="dk1"/>
              </a:solidFill>
            </a:endParaRPr>
          </a:p>
          <a:p>
            <a:pPr indent="-381000" lvl="0" marL="342900" rtl="0" algn="l">
              <a:lnSpc>
                <a:spcPct val="115000"/>
              </a:lnSpc>
              <a:spcBef>
                <a:spcPts val="640"/>
              </a:spcBef>
              <a:spcAft>
                <a:spcPts val="0"/>
              </a:spcAft>
              <a:buClr>
                <a:schemeClr val="dk1"/>
              </a:buClr>
              <a:buSzPts val="2400"/>
              <a:buChar char="●"/>
            </a:pPr>
            <a:r>
              <a:rPr lang="en-US" sz="2400">
                <a:solidFill>
                  <a:schemeClr val="dk1"/>
                </a:solidFill>
              </a:rPr>
              <a:t>New User Training: 08/06</a:t>
            </a:r>
            <a:endParaRPr sz="2400">
              <a:solidFill>
                <a:schemeClr val="dk1"/>
              </a:solidFill>
            </a:endParaRPr>
          </a:p>
          <a:p>
            <a:pPr indent="-381000" lvl="0" marL="342900" rtl="0" algn="l">
              <a:lnSpc>
                <a:spcPct val="115000"/>
              </a:lnSpc>
              <a:spcBef>
                <a:spcPts val="640"/>
              </a:spcBef>
              <a:spcAft>
                <a:spcPts val="0"/>
              </a:spcAft>
              <a:buSzPts val="2400"/>
              <a:buChar char="●"/>
            </a:pPr>
            <a:r>
              <a:rPr lang="en-US" sz="2400"/>
              <a:t>Reporting Training: 07/29</a:t>
            </a:r>
            <a:endParaRPr sz="2400"/>
          </a:p>
          <a:p>
            <a:pPr indent="-323850" lvl="1" marL="742950" marR="0" rtl="0" algn="l">
              <a:lnSpc>
                <a:spcPct val="115000"/>
              </a:lnSpc>
              <a:spcBef>
                <a:spcPts val="640"/>
              </a:spcBef>
              <a:spcAft>
                <a:spcPts val="0"/>
              </a:spcAft>
              <a:buSzPts val="2400"/>
              <a:buChar char="○"/>
            </a:pPr>
            <a:r>
              <a:rPr lang="en-US" sz="2400"/>
              <a:t>Data Quality &amp; Performance</a:t>
            </a:r>
            <a:endParaRPr sz="2400"/>
          </a:p>
          <a:p>
            <a:pPr indent="-381000" lvl="0" marL="342900" marR="0" rtl="0" algn="l">
              <a:lnSpc>
                <a:spcPct val="115000"/>
              </a:lnSpc>
              <a:spcBef>
                <a:spcPts val="640"/>
              </a:spcBef>
              <a:spcAft>
                <a:spcPts val="0"/>
              </a:spcAft>
              <a:buSzPts val="2400"/>
              <a:buChar char="●"/>
            </a:pPr>
            <a:r>
              <a:rPr lang="en-US" sz="2400"/>
              <a:t>Other topics </a:t>
            </a:r>
            <a:endParaRPr sz="2400"/>
          </a:p>
          <a:p>
            <a:pPr indent="-323850" lvl="1" marL="742950" marR="0" rtl="0" algn="l">
              <a:lnSpc>
                <a:spcPct val="115000"/>
              </a:lnSpc>
              <a:spcBef>
                <a:spcPts val="640"/>
              </a:spcBef>
              <a:spcAft>
                <a:spcPts val="0"/>
              </a:spcAft>
              <a:buSzPts val="2400"/>
              <a:buChar char="○"/>
            </a:pPr>
            <a:r>
              <a:rPr lang="en-US" sz="2400"/>
              <a:t>New LMS Courses Avail! - HUD UDEs/DQ</a:t>
            </a:r>
            <a:endParaRPr sz="2400"/>
          </a:p>
          <a:p>
            <a:pPr indent="-323850" lvl="1" marL="742950" marR="0" rtl="0" algn="l">
              <a:lnSpc>
                <a:spcPct val="115000"/>
              </a:lnSpc>
              <a:spcBef>
                <a:spcPts val="640"/>
              </a:spcBef>
              <a:spcAft>
                <a:spcPts val="0"/>
              </a:spcAft>
              <a:buSzPts val="2400"/>
              <a:buChar char="○"/>
            </a:pPr>
            <a:r>
              <a:rPr lang="en-US" sz="2400"/>
              <a:t>Upcoming Courses - Reporting series</a:t>
            </a:r>
            <a:endParaRPr sz="2400"/>
          </a:p>
        </p:txBody>
      </p:sp>
      <p:pic>
        <p:nvPicPr>
          <p:cNvPr id="116" name="Google Shape;116;p19">
            <a:hlinkClick r:id="rId3"/>
          </p:cNvPr>
          <p:cNvPicPr preferRelativeResize="0"/>
          <p:nvPr/>
        </p:nvPicPr>
        <p:blipFill>
          <a:blip r:embed="rId4">
            <a:alphaModFix/>
          </a:blip>
          <a:stretch>
            <a:fillRect/>
          </a:stretch>
        </p:blipFill>
        <p:spPr>
          <a:xfrm>
            <a:off x="7740175" y="6308713"/>
            <a:ext cx="1220106" cy="42703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Google Shape;121;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959"/>
              <a:buFont typeface="Calibri"/>
              <a:buNone/>
            </a:pPr>
            <a:r>
              <a:rPr b="1" lang="en-US" sz="3600"/>
              <a:t>HMIS Software Review</a:t>
            </a:r>
            <a:endParaRPr b="1" sz="3600"/>
          </a:p>
        </p:txBody>
      </p:sp>
      <p:sp>
        <p:nvSpPr>
          <p:cNvPr id="122" name="Google Shape;122;p20"/>
          <p:cNvSpPr txBox="1"/>
          <p:nvPr>
            <p:ph idx="1" type="body"/>
          </p:nvPr>
        </p:nvSpPr>
        <p:spPr>
          <a:xfrm>
            <a:off x="568675" y="1564075"/>
            <a:ext cx="8345700" cy="4187100"/>
          </a:xfrm>
          <a:prstGeom prst="rect">
            <a:avLst/>
          </a:prstGeom>
          <a:noFill/>
          <a:ln>
            <a:noFill/>
          </a:ln>
        </p:spPr>
        <p:txBody>
          <a:bodyPr anchorCtr="0" anchor="t" bIns="45700" lIns="91425" spcFirstLastPara="1" rIns="91425" wrap="square" tIns="45700">
            <a:noAutofit/>
          </a:bodyPr>
          <a:lstStyle/>
          <a:p>
            <a:pPr indent="-381000" lvl="0" marL="342900" rtl="0" algn="l">
              <a:lnSpc>
                <a:spcPct val="150000"/>
              </a:lnSpc>
              <a:spcBef>
                <a:spcPts val="0"/>
              </a:spcBef>
              <a:spcAft>
                <a:spcPts val="0"/>
              </a:spcAft>
              <a:buSzPts val="2400"/>
              <a:buChar char="●"/>
            </a:pPr>
            <a:r>
              <a:rPr b="1" lang="en-US" sz="2400">
                <a:solidFill>
                  <a:schemeClr val="dk1"/>
                </a:solidFill>
              </a:rPr>
              <a:t>Why are we reviewing other vendor software?</a:t>
            </a:r>
            <a:endParaRPr b="1" sz="2400">
              <a:solidFill>
                <a:schemeClr val="dk1"/>
              </a:solidFill>
            </a:endParaRPr>
          </a:p>
          <a:p>
            <a:pPr indent="-311150" lvl="1" marL="742950" rtl="0" algn="l">
              <a:lnSpc>
                <a:spcPct val="115000"/>
              </a:lnSpc>
              <a:spcBef>
                <a:spcPts val="0"/>
              </a:spcBef>
              <a:spcAft>
                <a:spcPts val="0"/>
              </a:spcAft>
              <a:buClr>
                <a:schemeClr val="dk1"/>
              </a:buClr>
              <a:buSzPts val="2200"/>
              <a:buChar char="○"/>
            </a:pPr>
            <a:r>
              <a:rPr lang="en-US" sz="2200">
                <a:solidFill>
                  <a:schemeClr val="dk1"/>
                </a:solidFill>
              </a:rPr>
              <a:t>It is our responsibility to make sure the vendor is fulfilling the roles &amp; responsibilities required by the CoC FL-507.</a:t>
            </a:r>
            <a:endParaRPr sz="2200">
              <a:solidFill>
                <a:schemeClr val="dk1"/>
              </a:solidFill>
            </a:endParaRPr>
          </a:p>
          <a:p>
            <a:pPr indent="-381000" lvl="0" marL="342900" rtl="0" algn="l">
              <a:lnSpc>
                <a:spcPct val="150000"/>
              </a:lnSpc>
              <a:spcBef>
                <a:spcPts val="1000"/>
              </a:spcBef>
              <a:spcAft>
                <a:spcPts val="0"/>
              </a:spcAft>
              <a:buSzPts val="2400"/>
              <a:buChar char="●"/>
            </a:pPr>
            <a:r>
              <a:rPr b="1" lang="en-US" sz="2400">
                <a:solidFill>
                  <a:schemeClr val="dk1"/>
                </a:solidFill>
              </a:rPr>
              <a:t>What are Request for Proposals (RFP)?</a:t>
            </a:r>
            <a:endParaRPr b="1" sz="2400">
              <a:solidFill>
                <a:schemeClr val="dk1"/>
              </a:solidFill>
            </a:endParaRPr>
          </a:p>
          <a:p>
            <a:pPr indent="-311150" lvl="1" marL="742950" rtl="0" algn="l">
              <a:lnSpc>
                <a:spcPct val="115000"/>
              </a:lnSpc>
              <a:spcBef>
                <a:spcPts val="0"/>
              </a:spcBef>
              <a:spcAft>
                <a:spcPts val="0"/>
              </a:spcAft>
              <a:buClr>
                <a:schemeClr val="dk1"/>
              </a:buClr>
              <a:buSzPts val="2200"/>
              <a:buChar char="○"/>
            </a:pPr>
            <a:r>
              <a:rPr lang="en-US" sz="2200">
                <a:solidFill>
                  <a:schemeClr val="dk1"/>
                </a:solidFill>
              </a:rPr>
              <a:t>A document that describes a project’s needs and asks for proposed solutions from qualified vendors.</a:t>
            </a:r>
            <a:endParaRPr sz="2200">
              <a:solidFill>
                <a:schemeClr val="dk1"/>
              </a:solidFill>
            </a:endParaRPr>
          </a:p>
          <a:p>
            <a:pPr indent="-381000" lvl="0" marL="342900" rtl="0" algn="l">
              <a:lnSpc>
                <a:spcPct val="115000"/>
              </a:lnSpc>
              <a:spcBef>
                <a:spcPts val="1000"/>
              </a:spcBef>
              <a:spcAft>
                <a:spcPts val="0"/>
              </a:spcAft>
              <a:buSzPts val="2400"/>
              <a:buChar char="●"/>
            </a:pPr>
            <a:r>
              <a:rPr b="1" lang="en-US" sz="2400">
                <a:solidFill>
                  <a:schemeClr val="dk1"/>
                </a:solidFill>
              </a:rPr>
              <a:t>Where do we go to look at the submitted RFP’s &amp; download vendor checklist?</a:t>
            </a:r>
            <a:endParaRPr b="1" sz="2400">
              <a:solidFill>
                <a:schemeClr val="dk1"/>
              </a:solidFill>
            </a:endParaRPr>
          </a:p>
          <a:p>
            <a:pPr indent="-311150" lvl="1" marL="742950" rtl="0" algn="l">
              <a:lnSpc>
                <a:spcPct val="150000"/>
              </a:lnSpc>
              <a:spcBef>
                <a:spcPts val="0"/>
              </a:spcBef>
              <a:spcAft>
                <a:spcPts val="0"/>
              </a:spcAft>
              <a:buClr>
                <a:schemeClr val="dk1"/>
              </a:buClr>
              <a:buSzPts val="2200"/>
              <a:buChar char="○"/>
            </a:pPr>
            <a:r>
              <a:rPr b="1" lang="en-US" sz="2200" u="sng">
                <a:solidFill>
                  <a:schemeClr val="hlink"/>
                </a:solidFill>
                <a:hlinkClick r:id="rId3"/>
              </a:rPr>
              <a:t>https://www.hmiscfl.org/hmis-advisory-committee/</a:t>
            </a:r>
            <a:r>
              <a:rPr b="1" lang="en-US" sz="2200">
                <a:solidFill>
                  <a:schemeClr val="dk1"/>
                </a:solidFill>
              </a:rPr>
              <a:t> </a:t>
            </a:r>
            <a:endParaRPr b="1" sz="2200">
              <a:solidFill>
                <a:schemeClr val="dk1"/>
              </a:solidFill>
            </a:endParaRPr>
          </a:p>
          <a:p>
            <a:pPr indent="-311150" lvl="1" marL="742950" rtl="0" algn="l">
              <a:lnSpc>
                <a:spcPct val="150000"/>
              </a:lnSpc>
              <a:spcBef>
                <a:spcPts val="0"/>
              </a:spcBef>
              <a:spcAft>
                <a:spcPts val="0"/>
              </a:spcAft>
              <a:buClr>
                <a:schemeClr val="dk1"/>
              </a:buClr>
              <a:buSzPts val="2200"/>
              <a:buChar char="○"/>
            </a:pPr>
            <a:r>
              <a:rPr b="1" lang="en-US" sz="2200">
                <a:solidFill>
                  <a:schemeClr val="dk1"/>
                </a:solidFill>
              </a:rPr>
              <a:t>Code: HMISCoCFL-507</a:t>
            </a:r>
            <a:endParaRPr b="1" sz="2200">
              <a:solidFill>
                <a:schemeClr val="dk1"/>
              </a:solidFill>
            </a:endParaRPr>
          </a:p>
          <a:p>
            <a:pPr indent="0" lvl="0" marL="742950" rtl="0" algn="l">
              <a:lnSpc>
                <a:spcPct val="150000"/>
              </a:lnSpc>
              <a:spcBef>
                <a:spcPts val="0"/>
              </a:spcBef>
              <a:spcAft>
                <a:spcPts val="0"/>
              </a:spcAft>
              <a:buNone/>
            </a:pPr>
            <a:r>
              <a:t/>
            </a:r>
            <a:endParaRPr b="1" sz="220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Google Shape;127;p21"/>
          <p:cNvSpPr txBox="1"/>
          <p:nvPr>
            <p:ph type="title"/>
          </p:nvPr>
        </p:nvSpPr>
        <p:spPr>
          <a:xfrm>
            <a:off x="0" y="274650"/>
            <a:ext cx="9144000" cy="2073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959"/>
              <a:buFont typeface="Calibri"/>
              <a:buNone/>
            </a:pPr>
            <a:r>
              <a:rPr b="1" lang="en-US" sz="3600"/>
              <a:t>Questions or </a:t>
            </a:r>
            <a:endParaRPr b="1" sz="3600"/>
          </a:p>
          <a:p>
            <a:pPr indent="0" lvl="0" marL="0" marR="0" rtl="0" algn="ctr">
              <a:lnSpc>
                <a:spcPct val="100000"/>
              </a:lnSpc>
              <a:spcBef>
                <a:spcPts val="0"/>
              </a:spcBef>
              <a:spcAft>
                <a:spcPts val="0"/>
              </a:spcAft>
              <a:buClr>
                <a:schemeClr val="dk1"/>
              </a:buClr>
              <a:buSzPts val="3959"/>
              <a:buFont typeface="Calibri"/>
              <a:buNone/>
            </a:pPr>
            <a:r>
              <a:rPr b="1" lang="en-US" sz="3600"/>
              <a:t>New Topics and Issues</a:t>
            </a:r>
            <a:endParaRPr b="1" sz="3600"/>
          </a:p>
          <a:p>
            <a:pPr indent="0" lvl="0" marL="0" marR="0" rtl="0" algn="ctr">
              <a:lnSpc>
                <a:spcPct val="100000"/>
              </a:lnSpc>
              <a:spcBef>
                <a:spcPts val="0"/>
              </a:spcBef>
              <a:spcAft>
                <a:spcPts val="0"/>
              </a:spcAft>
              <a:buClr>
                <a:schemeClr val="dk1"/>
              </a:buClr>
              <a:buSzPts val="3959"/>
              <a:buFont typeface="Calibri"/>
              <a:buNone/>
            </a:pPr>
            <a:r>
              <a:t/>
            </a:r>
            <a:endParaRPr b="1" sz="3959"/>
          </a:p>
        </p:txBody>
      </p:sp>
      <p:sp>
        <p:nvSpPr>
          <p:cNvPr id="128" name="Google Shape;128;p21"/>
          <p:cNvSpPr txBox="1"/>
          <p:nvPr>
            <p:ph idx="1" type="body"/>
          </p:nvPr>
        </p:nvSpPr>
        <p:spPr>
          <a:xfrm>
            <a:off x="958500" y="2761175"/>
            <a:ext cx="7489200" cy="3365100"/>
          </a:xfrm>
          <a:prstGeom prst="rect">
            <a:avLst/>
          </a:prstGeom>
          <a:noFill/>
          <a:ln>
            <a:noFill/>
          </a:ln>
        </p:spPr>
        <p:txBody>
          <a:bodyPr anchorCtr="0" anchor="t" bIns="45700" lIns="91425" spcFirstLastPara="1" rIns="91425" wrap="square" tIns="45700">
            <a:noAutofit/>
          </a:bodyPr>
          <a:lstStyle/>
          <a:p>
            <a:pPr indent="0" lvl="0" marL="342900" rtl="0" algn="l">
              <a:lnSpc>
                <a:spcPct val="90000"/>
              </a:lnSpc>
              <a:spcBef>
                <a:spcPts val="640"/>
              </a:spcBef>
              <a:spcAft>
                <a:spcPts val="0"/>
              </a:spcAft>
              <a:buNone/>
            </a:pPr>
            <a:r>
              <a:rPr lang="en-US" sz="3600"/>
              <a:t>Next meeting date:</a:t>
            </a:r>
            <a:endParaRPr sz="3600"/>
          </a:p>
          <a:p>
            <a:pPr indent="0" lvl="0" marL="342900" rtl="0" algn="l">
              <a:lnSpc>
                <a:spcPct val="90000"/>
              </a:lnSpc>
              <a:spcBef>
                <a:spcPts val="640"/>
              </a:spcBef>
              <a:spcAft>
                <a:spcPts val="0"/>
              </a:spcAft>
              <a:buNone/>
            </a:pPr>
            <a:r>
              <a:t/>
            </a:r>
            <a:endParaRPr sz="3600"/>
          </a:p>
          <a:p>
            <a:pPr indent="0" lvl="0" marL="800100" rtl="0" algn="l">
              <a:lnSpc>
                <a:spcPct val="90000"/>
              </a:lnSpc>
              <a:spcBef>
                <a:spcPts val="640"/>
              </a:spcBef>
              <a:spcAft>
                <a:spcPts val="0"/>
              </a:spcAft>
              <a:buNone/>
            </a:pPr>
            <a:r>
              <a:rPr b="1" lang="en-US" sz="3600"/>
              <a:t>Tuesday, September 17, 2019</a:t>
            </a:r>
            <a:endParaRPr b="1" sz="3600"/>
          </a:p>
          <a:p>
            <a:pPr indent="0" lvl="0" marL="800100" rtl="0" algn="l">
              <a:lnSpc>
                <a:spcPct val="90000"/>
              </a:lnSpc>
              <a:spcBef>
                <a:spcPts val="640"/>
              </a:spcBef>
              <a:spcAft>
                <a:spcPts val="0"/>
              </a:spcAft>
              <a:buNone/>
            </a:pPr>
            <a:r>
              <a:rPr b="1" lang="en-US" sz="3600"/>
              <a:t>10:30 am to 12:00 pm</a:t>
            </a:r>
            <a:endParaRPr b="1" sz="3600"/>
          </a:p>
          <a:p>
            <a:pPr indent="0" lvl="0" marL="342900" rtl="0" algn="l">
              <a:lnSpc>
                <a:spcPct val="90000"/>
              </a:lnSpc>
              <a:spcBef>
                <a:spcPts val="64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22"/>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959"/>
              <a:buFont typeface="Calibri"/>
              <a:buNone/>
            </a:pPr>
            <a:r>
              <a:rPr b="1" lang="en-US" sz="3959"/>
              <a:t>HSN HMIS Team	</a:t>
            </a:r>
            <a:endParaRPr b="1" sz="3959"/>
          </a:p>
        </p:txBody>
      </p:sp>
      <p:sp>
        <p:nvSpPr>
          <p:cNvPr id="134" name="Google Shape;134;p22"/>
          <p:cNvSpPr txBox="1"/>
          <p:nvPr>
            <p:ph idx="1" type="body"/>
          </p:nvPr>
        </p:nvSpPr>
        <p:spPr>
          <a:xfrm>
            <a:off x="804200" y="1600200"/>
            <a:ext cx="3478800" cy="45261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b="1" lang="en-US" sz="2400"/>
              <a:t>Agustin “Tino” Paz</a:t>
            </a:r>
            <a:endParaRPr b="1" sz="2400"/>
          </a:p>
          <a:p>
            <a:pPr indent="0" lvl="0" marL="0" rtl="0" algn="l">
              <a:spcBef>
                <a:spcPts val="360"/>
              </a:spcBef>
              <a:spcAft>
                <a:spcPts val="0"/>
              </a:spcAft>
              <a:buNone/>
            </a:pPr>
            <a:r>
              <a:rPr lang="en-US" sz="2400"/>
              <a:t>HMIS Operations Manager</a:t>
            </a:r>
            <a:endParaRPr sz="2400"/>
          </a:p>
          <a:p>
            <a:pPr indent="0" lvl="0" marL="0" rtl="0" algn="l">
              <a:spcBef>
                <a:spcPts val="360"/>
              </a:spcBef>
              <a:spcAft>
                <a:spcPts val="0"/>
              </a:spcAft>
              <a:buNone/>
            </a:pPr>
            <a:r>
              <a:t/>
            </a:r>
            <a:endParaRPr sz="2400"/>
          </a:p>
          <a:p>
            <a:pPr indent="0" lvl="0" marL="0" rtl="0" algn="l">
              <a:spcBef>
                <a:spcPts val="360"/>
              </a:spcBef>
              <a:spcAft>
                <a:spcPts val="0"/>
              </a:spcAft>
              <a:buNone/>
            </a:pPr>
            <a:r>
              <a:rPr b="1" lang="en-US" sz="2400"/>
              <a:t>Angel Jones</a:t>
            </a:r>
            <a:endParaRPr b="1" sz="2400"/>
          </a:p>
          <a:p>
            <a:pPr indent="0" lvl="0" marL="0" rtl="0" algn="l">
              <a:spcBef>
                <a:spcPts val="360"/>
              </a:spcBef>
              <a:spcAft>
                <a:spcPts val="0"/>
              </a:spcAft>
              <a:buNone/>
            </a:pPr>
            <a:r>
              <a:rPr lang="en-US" sz="2400"/>
              <a:t>HMIS Partner Success </a:t>
            </a:r>
            <a:r>
              <a:rPr lang="en-US" sz="2400"/>
              <a:t>Manager</a:t>
            </a:r>
            <a:endParaRPr sz="2400"/>
          </a:p>
          <a:p>
            <a:pPr indent="0" lvl="0" marL="0" rtl="0" algn="l">
              <a:spcBef>
                <a:spcPts val="360"/>
              </a:spcBef>
              <a:spcAft>
                <a:spcPts val="0"/>
              </a:spcAft>
              <a:buNone/>
            </a:pPr>
            <a:r>
              <a:t/>
            </a:r>
            <a:endParaRPr sz="2400"/>
          </a:p>
          <a:p>
            <a:pPr indent="0" lvl="0" marL="0" rtl="0" algn="l">
              <a:spcBef>
                <a:spcPts val="360"/>
              </a:spcBef>
              <a:spcAft>
                <a:spcPts val="0"/>
              </a:spcAft>
              <a:buNone/>
            </a:pPr>
            <a:r>
              <a:t/>
            </a:r>
            <a:endParaRPr sz="2400"/>
          </a:p>
        </p:txBody>
      </p:sp>
      <p:sp>
        <p:nvSpPr>
          <p:cNvPr id="135" name="Google Shape;135;p22"/>
          <p:cNvSpPr txBox="1"/>
          <p:nvPr>
            <p:ph idx="1" type="body"/>
          </p:nvPr>
        </p:nvSpPr>
        <p:spPr>
          <a:xfrm>
            <a:off x="4898575" y="1600200"/>
            <a:ext cx="4030200" cy="45261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Clr>
                <a:schemeClr val="dk1"/>
              </a:buClr>
              <a:buSzPts val="1100"/>
              <a:buFont typeface="Arial"/>
              <a:buNone/>
            </a:pPr>
            <a:r>
              <a:rPr b="1" lang="en-US" sz="2400">
                <a:solidFill>
                  <a:schemeClr val="dk1"/>
                </a:solidFill>
              </a:rPr>
              <a:t>Chuck Vroman</a:t>
            </a:r>
            <a:endParaRPr b="1" sz="2400">
              <a:solidFill>
                <a:schemeClr val="dk1"/>
              </a:solidFill>
            </a:endParaRPr>
          </a:p>
          <a:p>
            <a:pPr indent="0" lvl="0" marL="0" rtl="0" algn="l">
              <a:spcBef>
                <a:spcPts val="360"/>
              </a:spcBef>
              <a:spcAft>
                <a:spcPts val="0"/>
              </a:spcAft>
              <a:buNone/>
            </a:pPr>
            <a:r>
              <a:rPr lang="en-US" sz="2400">
                <a:solidFill>
                  <a:schemeClr val="dk1"/>
                </a:solidFill>
              </a:rPr>
              <a:t>HMIS System Success Specialist</a:t>
            </a:r>
            <a:endParaRPr sz="2400">
              <a:solidFill>
                <a:schemeClr val="dk1"/>
              </a:solidFill>
            </a:endParaRPr>
          </a:p>
          <a:p>
            <a:pPr indent="0" lvl="0" marL="0" rtl="0" algn="l">
              <a:spcBef>
                <a:spcPts val="360"/>
              </a:spcBef>
              <a:spcAft>
                <a:spcPts val="0"/>
              </a:spcAft>
              <a:buClr>
                <a:schemeClr val="dk1"/>
              </a:buClr>
              <a:buSzPts val="1100"/>
              <a:buFont typeface="Arial"/>
              <a:buNone/>
            </a:pPr>
            <a:r>
              <a:t/>
            </a:r>
            <a:endParaRPr sz="2400">
              <a:solidFill>
                <a:schemeClr val="dk1"/>
              </a:solidFill>
            </a:endParaRPr>
          </a:p>
          <a:p>
            <a:pPr indent="0" lvl="0" marL="0" rtl="0" algn="l">
              <a:spcBef>
                <a:spcPts val="360"/>
              </a:spcBef>
              <a:spcAft>
                <a:spcPts val="0"/>
              </a:spcAft>
              <a:buNone/>
            </a:pPr>
            <a:r>
              <a:rPr b="1" lang="en-US" sz="2400"/>
              <a:t>Racquel McGlashen</a:t>
            </a:r>
            <a:endParaRPr sz="2400"/>
          </a:p>
          <a:p>
            <a:pPr indent="0" lvl="0" marL="0" rtl="0" algn="l">
              <a:spcBef>
                <a:spcPts val="360"/>
              </a:spcBef>
              <a:spcAft>
                <a:spcPts val="0"/>
              </a:spcAft>
              <a:buNone/>
            </a:pPr>
            <a:r>
              <a:rPr lang="en-US" sz="2400"/>
              <a:t>HMIS Partner Success Specialist</a:t>
            </a:r>
            <a:endParaRPr sz="2400"/>
          </a:p>
          <a:p>
            <a:pPr indent="0" lvl="0" marL="0" rtl="0" algn="l">
              <a:spcBef>
                <a:spcPts val="360"/>
              </a:spcBef>
              <a:spcAft>
                <a:spcPts val="0"/>
              </a:spcAft>
              <a:buNone/>
            </a:pPr>
            <a:r>
              <a:t/>
            </a:r>
            <a:endParaRPr sz="2400"/>
          </a:p>
          <a:p>
            <a:pPr indent="0" lvl="0" marL="0" rtl="0" algn="l">
              <a:spcBef>
                <a:spcPts val="360"/>
              </a:spcBef>
              <a:spcAft>
                <a:spcPts val="0"/>
              </a:spcAft>
              <a:buNone/>
            </a:pPr>
            <a:r>
              <a:t/>
            </a:r>
            <a:endParaRPr sz="2400"/>
          </a:p>
          <a:p>
            <a:pPr indent="0" lvl="0" marL="0" rtl="0" algn="l">
              <a:spcBef>
                <a:spcPts val="360"/>
              </a:spcBef>
              <a:spcAft>
                <a:spcPts val="0"/>
              </a:spcAft>
              <a:buNone/>
            </a:pPr>
            <a:r>
              <a:t/>
            </a:r>
            <a:endParaRPr sz="2400"/>
          </a:p>
          <a:p>
            <a:pPr indent="0" lvl="0" marL="0" rtl="0" algn="l">
              <a:spcBef>
                <a:spcPts val="360"/>
              </a:spcBef>
              <a:spcAft>
                <a:spcPts val="0"/>
              </a:spcAft>
              <a:buNone/>
            </a:pPr>
            <a:r>
              <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 name="Shape 40"/>
        <p:cNvGrpSpPr/>
        <p:nvPr/>
      </p:nvGrpSpPr>
      <p:grpSpPr>
        <a:xfrm>
          <a:off x="0" y="0"/>
          <a:ext cx="0" cy="0"/>
          <a:chOff x="0" y="0"/>
          <a:chExt cx="0" cy="0"/>
        </a:xfrm>
      </p:grpSpPr>
      <p:sp>
        <p:nvSpPr>
          <p:cNvPr id="41" name="Google Shape;41;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959"/>
              <a:buFont typeface="Calibri"/>
              <a:buNone/>
            </a:pPr>
            <a:r>
              <a:rPr b="1" lang="en-US" sz="3600"/>
              <a:t>Agenda</a:t>
            </a:r>
            <a:endParaRPr b="1" sz="3600"/>
          </a:p>
        </p:txBody>
      </p:sp>
      <p:sp>
        <p:nvSpPr>
          <p:cNvPr id="42" name="Google Shape;42;p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292100" lvl="0" marL="342900" rtl="0" algn="l">
              <a:lnSpc>
                <a:spcPct val="150000"/>
              </a:lnSpc>
              <a:spcBef>
                <a:spcPts val="0"/>
              </a:spcBef>
              <a:spcAft>
                <a:spcPts val="0"/>
              </a:spcAft>
              <a:buClr>
                <a:schemeClr val="dk1"/>
              </a:buClr>
              <a:buSzPts val="2400"/>
              <a:buChar char="●"/>
            </a:pPr>
            <a:r>
              <a:rPr b="1" lang="en-US" sz="2400"/>
              <a:t>I</a:t>
            </a:r>
            <a:r>
              <a:rPr b="1" lang="en-US" sz="2400"/>
              <a:t>ntroductions </a:t>
            </a:r>
            <a:r>
              <a:rPr b="1" lang="en-US" sz="1200"/>
              <a:t>(5 mins)</a:t>
            </a:r>
            <a:endParaRPr b="1" sz="1200"/>
          </a:p>
          <a:p>
            <a:pPr indent="-292100" lvl="0" marL="342900" rtl="0" algn="l">
              <a:lnSpc>
                <a:spcPct val="150000"/>
              </a:lnSpc>
              <a:spcBef>
                <a:spcPts val="640"/>
              </a:spcBef>
              <a:spcAft>
                <a:spcPts val="0"/>
              </a:spcAft>
              <a:buClr>
                <a:schemeClr val="dk1"/>
              </a:buClr>
              <a:buSzPts val="2400"/>
              <a:buChar char="●"/>
            </a:pPr>
            <a:r>
              <a:rPr b="1" lang="en-US" sz="2400"/>
              <a:t>HMIS Policy &amp; Procedures</a:t>
            </a:r>
            <a:r>
              <a:rPr b="1" lang="en-US" sz="2400"/>
              <a:t> </a:t>
            </a:r>
            <a:r>
              <a:rPr b="1" lang="en-US" sz="1200"/>
              <a:t>(30 mins)</a:t>
            </a:r>
            <a:endParaRPr b="1" sz="2400"/>
          </a:p>
          <a:p>
            <a:pPr indent="-292100" lvl="0" marL="342900" rtl="0" algn="l">
              <a:lnSpc>
                <a:spcPct val="150000"/>
              </a:lnSpc>
              <a:spcBef>
                <a:spcPts val="640"/>
              </a:spcBef>
              <a:spcAft>
                <a:spcPts val="0"/>
              </a:spcAft>
              <a:buClr>
                <a:schemeClr val="dk1"/>
              </a:buClr>
              <a:buSzPts val="2400"/>
              <a:buChar char="●"/>
            </a:pPr>
            <a:r>
              <a:rPr b="1" lang="en-US" sz="2400"/>
              <a:t>Official HUD Reports</a:t>
            </a:r>
            <a:r>
              <a:rPr b="1" lang="en-US" sz="2400"/>
              <a:t> </a:t>
            </a:r>
            <a:r>
              <a:rPr b="1" lang="en-US" sz="1200"/>
              <a:t>(5 mins)</a:t>
            </a:r>
            <a:endParaRPr b="1" sz="2400"/>
          </a:p>
          <a:p>
            <a:pPr indent="-292100" lvl="0" marL="342900" rtl="0" algn="l">
              <a:lnSpc>
                <a:spcPct val="150000"/>
              </a:lnSpc>
              <a:spcBef>
                <a:spcPts val="640"/>
              </a:spcBef>
              <a:spcAft>
                <a:spcPts val="0"/>
              </a:spcAft>
              <a:buClr>
                <a:schemeClr val="dk1"/>
              </a:buClr>
              <a:buSzPts val="2400"/>
              <a:buChar char="●"/>
            </a:pPr>
            <a:r>
              <a:rPr b="1" lang="en-US" sz="2400"/>
              <a:t>System Performance Measures</a:t>
            </a:r>
            <a:r>
              <a:rPr b="1" lang="en-US" sz="1200"/>
              <a:t> (10 mins)</a:t>
            </a:r>
            <a:endParaRPr b="1" sz="1200"/>
          </a:p>
          <a:p>
            <a:pPr indent="-292100" lvl="0" marL="342900" rtl="0" algn="l">
              <a:lnSpc>
                <a:spcPct val="150000"/>
              </a:lnSpc>
              <a:spcBef>
                <a:spcPts val="640"/>
              </a:spcBef>
              <a:spcAft>
                <a:spcPts val="0"/>
              </a:spcAft>
              <a:buClr>
                <a:schemeClr val="dk1"/>
              </a:buClr>
              <a:buSzPts val="2400"/>
              <a:buChar char="●"/>
            </a:pPr>
            <a:r>
              <a:rPr b="1" lang="en-US" sz="2400"/>
              <a:t>HMIS Training &amp; Support </a:t>
            </a:r>
            <a:r>
              <a:rPr b="1" lang="en-US" sz="1200">
                <a:solidFill>
                  <a:schemeClr val="dk1"/>
                </a:solidFill>
              </a:rPr>
              <a:t> (5 mins)</a:t>
            </a:r>
            <a:endParaRPr b="1" sz="2400"/>
          </a:p>
          <a:p>
            <a:pPr indent="-292100" lvl="0" marL="342900" rtl="0" algn="l">
              <a:lnSpc>
                <a:spcPct val="150000"/>
              </a:lnSpc>
              <a:spcBef>
                <a:spcPts val="640"/>
              </a:spcBef>
              <a:spcAft>
                <a:spcPts val="0"/>
              </a:spcAft>
              <a:buClr>
                <a:schemeClr val="dk1"/>
              </a:buClr>
              <a:buSzPts val="2400"/>
              <a:buChar char="●"/>
            </a:pPr>
            <a:r>
              <a:rPr b="1" lang="en-US" sz="2400"/>
              <a:t>HMIS Software Review </a:t>
            </a:r>
            <a:r>
              <a:rPr b="1" lang="en-US" sz="1200">
                <a:solidFill>
                  <a:schemeClr val="dk1"/>
                </a:solidFill>
              </a:rPr>
              <a:t> (5 mins)</a:t>
            </a:r>
            <a:endParaRPr b="1" sz="2400"/>
          </a:p>
          <a:p>
            <a:pPr indent="-292100" lvl="0" marL="342900" rtl="0" algn="l">
              <a:lnSpc>
                <a:spcPct val="150000"/>
              </a:lnSpc>
              <a:spcBef>
                <a:spcPts val="640"/>
              </a:spcBef>
              <a:spcAft>
                <a:spcPts val="0"/>
              </a:spcAft>
              <a:buClr>
                <a:schemeClr val="dk1"/>
              </a:buClr>
              <a:buSzPts val="2400"/>
              <a:buChar char="●"/>
            </a:pPr>
            <a:r>
              <a:rPr b="1" lang="en-US" sz="2400"/>
              <a:t>Questions and New Topics/Issues</a:t>
            </a:r>
            <a:endParaRPr b="1"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 name="Shape 46"/>
        <p:cNvGrpSpPr/>
        <p:nvPr/>
      </p:nvGrpSpPr>
      <p:grpSpPr>
        <a:xfrm>
          <a:off x="0" y="0"/>
          <a:ext cx="0" cy="0"/>
          <a:chOff x="0" y="0"/>
          <a:chExt cx="0" cy="0"/>
        </a:xfrm>
      </p:grpSpPr>
      <p:sp>
        <p:nvSpPr>
          <p:cNvPr id="47" name="Google Shape;47;p9"/>
          <p:cNvSpPr txBox="1"/>
          <p:nvPr>
            <p:ph type="title"/>
          </p:nvPr>
        </p:nvSpPr>
        <p:spPr>
          <a:xfrm>
            <a:off x="457200" y="45718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959"/>
              <a:buFont typeface="Calibri"/>
              <a:buNone/>
            </a:pPr>
            <a:r>
              <a:rPr b="1" lang="en-US" sz="3600"/>
              <a:t>Introductions</a:t>
            </a:r>
            <a:endParaRPr b="1" sz="3600"/>
          </a:p>
        </p:txBody>
      </p:sp>
      <p:sp>
        <p:nvSpPr>
          <p:cNvPr id="48" name="Google Shape;48;p9"/>
          <p:cNvSpPr txBox="1"/>
          <p:nvPr>
            <p:ph idx="1" type="body"/>
          </p:nvPr>
        </p:nvSpPr>
        <p:spPr>
          <a:xfrm>
            <a:off x="687000" y="1600200"/>
            <a:ext cx="7999500" cy="4526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a:p>
            <a:pPr indent="-292100" lvl="0" marL="342900" rtl="0" algn="l">
              <a:lnSpc>
                <a:spcPct val="150000"/>
              </a:lnSpc>
              <a:spcBef>
                <a:spcPts val="640"/>
              </a:spcBef>
              <a:spcAft>
                <a:spcPts val="0"/>
              </a:spcAft>
              <a:buClr>
                <a:schemeClr val="dk1"/>
              </a:buClr>
              <a:buSzPts val="2400"/>
              <a:buChar char="●"/>
            </a:pPr>
            <a:r>
              <a:rPr b="1" lang="en-US" sz="2400"/>
              <a:t>Your Name </a:t>
            </a:r>
            <a:endParaRPr b="1" sz="2400"/>
          </a:p>
          <a:p>
            <a:pPr indent="-292100" lvl="0" marL="342900" rtl="0" algn="l">
              <a:lnSpc>
                <a:spcPct val="150000"/>
              </a:lnSpc>
              <a:spcBef>
                <a:spcPts val="640"/>
              </a:spcBef>
              <a:spcAft>
                <a:spcPts val="0"/>
              </a:spcAft>
              <a:buClr>
                <a:schemeClr val="dk1"/>
              </a:buClr>
              <a:buSzPts val="2400"/>
              <a:buChar char="●"/>
            </a:pPr>
            <a:r>
              <a:rPr b="1" lang="en-US" sz="2400"/>
              <a:t>Your Agency</a:t>
            </a:r>
            <a:endParaRPr b="1" sz="2400"/>
          </a:p>
          <a:p>
            <a:pPr indent="-292100" lvl="0" marL="342900" rtl="0" algn="l">
              <a:lnSpc>
                <a:spcPct val="100000"/>
              </a:lnSpc>
              <a:spcBef>
                <a:spcPts val="640"/>
              </a:spcBef>
              <a:spcAft>
                <a:spcPts val="0"/>
              </a:spcAft>
              <a:buClr>
                <a:schemeClr val="dk1"/>
              </a:buClr>
              <a:buSzPts val="2400"/>
              <a:buChar char="●"/>
            </a:pPr>
            <a:r>
              <a:rPr b="1" lang="en-US" sz="2400"/>
              <a:t>What HMIS Project Type(s) does your agency use?</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2" name="Shape 52"/>
        <p:cNvGrpSpPr/>
        <p:nvPr/>
      </p:nvGrpSpPr>
      <p:grpSpPr>
        <a:xfrm>
          <a:off x="0" y="0"/>
          <a:ext cx="0" cy="0"/>
          <a:chOff x="0" y="0"/>
          <a:chExt cx="0" cy="0"/>
        </a:xfrm>
      </p:grpSpPr>
      <p:sp>
        <p:nvSpPr>
          <p:cNvPr id="53" name="Google Shape;53;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959"/>
              <a:buFont typeface="Calibri"/>
              <a:buNone/>
            </a:pPr>
            <a:r>
              <a:rPr b="1" lang="en-US" sz="3600"/>
              <a:t>HMIS Policy &amp; Procedures</a:t>
            </a:r>
            <a:endParaRPr b="1" sz="3600"/>
          </a:p>
        </p:txBody>
      </p:sp>
      <p:sp>
        <p:nvSpPr>
          <p:cNvPr id="54" name="Google Shape;54;p10"/>
          <p:cNvSpPr txBox="1"/>
          <p:nvPr>
            <p:ph idx="1" type="body"/>
          </p:nvPr>
        </p:nvSpPr>
        <p:spPr>
          <a:xfrm>
            <a:off x="850500" y="1600200"/>
            <a:ext cx="7836300" cy="4526100"/>
          </a:xfrm>
          <a:prstGeom prst="rect">
            <a:avLst/>
          </a:prstGeom>
          <a:noFill/>
          <a:ln>
            <a:noFill/>
          </a:ln>
        </p:spPr>
        <p:txBody>
          <a:bodyPr anchorCtr="0" anchor="t" bIns="45700" lIns="91425" spcFirstLastPara="1" rIns="91425" wrap="square" tIns="45700">
            <a:noAutofit/>
          </a:bodyPr>
          <a:lstStyle/>
          <a:p>
            <a:pPr indent="-292100" lvl="0" marL="342900" rtl="0" algn="l">
              <a:lnSpc>
                <a:spcPct val="100000"/>
              </a:lnSpc>
              <a:spcBef>
                <a:spcPts val="640"/>
              </a:spcBef>
              <a:spcAft>
                <a:spcPts val="0"/>
              </a:spcAft>
              <a:buClr>
                <a:schemeClr val="dk1"/>
              </a:buClr>
              <a:buSzPts val="2400"/>
              <a:buChar char="●"/>
            </a:pPr>
            <a:r>
              <a:rPr lang="en-US" sz="2400"/>
              <a:t>Agency/Project Renaming (90% complete)</a:t>
            </a:r>
            <a:r>
              <a:rPr lang="en-US" sz="2400"/>
              <a:t> </a:t>
            </a:r>
            <a:r>
              <a:rPr lang="en-US" sz="1200"/>
              <a:t>(2 mins)</a:t>
            </a:r>
            <a:endParaRPr sz="2400"/>
          </a:p>
          <a:p>
            <a:pPr indent="-292100" lvl="0" marL="342900" rtl="0" algn="l">
              <a:lnSpc>
                <a:spcPct val="100000"/>
              </a:lnSpc>
              <a:spcBef>
                <a:spcPts val="2000"/>
              </a:spcBef>
              <a:spcAft>
                <a:spcPts val="0"/>
              </a:spcAft>
              <a:buClr>
                <a:schemeClr val="dk1"/>
              </a:buClr>
              <a:buSzPts val="2400"/>
              <a:buChar char="●"/>
            </a:pPr>
            <a:r>
              <a:rPr lang="en-US" sz="2400"/>
              <a:t>Changes to HMIS Agency Administrators role assignments (90% complete)</a:t>
            </a:r>
            <a:r>
              <a:rPr lang="en-US" sz="1200">
                <a:solidFill>
                  <a:schemeClr val="dk1"/>
                </a:solidFill>
              </a:rPr>
              <a:t> (</a:t>
            </a:r>
            <a:r>
              <a:rPr lang="en-US" sz="1200">
                <a:solidFill>
                  <a:schemeClr val="dk1"/>
                </a:solidFill>
              </a:rPr>
              <a:t>2 mins)</a:t>
            </a:r>
            <a:endParaRPr sz="2400"/>
          </a:p>
          <a:p>
            <a:pPr indent="-292100" lvl="0" marL="342900" rtl="0" algn="l">
              <a:lnSpc>
                <a:spcPct val="100000"/>
              </a:lnSpc>
              <a:spcBef>
                <a:spcPts val="2000"/>
              </a:spcBef>
              <a:spcAft>
                <a:spcPts val="0"/>
              </a:spcAft>
              <a:buClr>
                <a:schemeClr val="dk1"/>
              </a:buClr>
              <a:buSzPts val="2400"/>
              <a:buChar char="●"/>
            </a:pPr>
            <a:r>
              <a:rPr lang="en-US" sz="2400">
                <a:solidFill>
                  <a:schemeClr val="dk1"/>
                </a:solidFill>
              </a:rPr>
              <a:t>HMIS User Subscriptions (in progress) </a:t>
            </a:r>
            <a:r>
              <a:rPr lang="en-US" sz="1200">
                <a:solidFill>
                  <a:schemeClr val="dk1"/>
                </a:solidFill>
              </a:rPr>
              <a:t>(3 mins)</a:t>
            </a:r>
            <a:r>
              <a:rPr lang="en-US" sz="2400">
                <a:solidFill>
                  <a:schemeClr val="dk1"/>
                </a:solidFill>
              </a:rPr>
              <a:t> </a:t>
            </a:r>
            <a:endParaRPr sz="2400">
              <a:solidFill>
                <a:schemeClr val="dk1"/>
              </a:solidFill>
            </a:endParaRPr>
          </a:p>
          <a:p>
            <a:pPr indent="-292100" lvl="0" marL="342900" rtl="0" algn="l">
              <a:lnSpc>
                <a:spcPct val="100000"/>
              </a:lnSpc>
              <a:spcBef>
                <a:spcPts val="2000"/>
              </a:spcBef>
              <a:spcAft>
                <a:spcPts val="0"/>
              </a:spcAft>
              <a:buClr>
                <a:schemeClr val="dk1"/>
              </a:buClr>
              <a:buSzPts val="2400"/>
              <a:buChar char="●"/>
            </a:pPr>
            <a:r>
              <a:rPr lang="en-US" sz="2400">
                <a:solidFill>
                  <a:schemeClr val="dk1"/>
                </a:solidFill>
              </a:rPr>
              <a:t>HMIS Agency Liaisons status </a:t>
            </a:r>
            <a:r>
              <a:rPr lang="en-US" sz="1200">
                <a:solidFill>
                  <a:schemeClr val="dk1"/>
                </a:solidFill>
              </a:rPr>
              <a:t>(3 mins)</a:t>
            </a:r>
            <a:r>
              <a:rPr lang="en-US" sz="2400">
                <a:solidFill>
                  <a:schemeClr val="dk1"/>
                </a:solidFill>
              </a:rPr>
              <a:t> </a:t>
            </a:r>
            <a:endParaRPr sz="2400">
              <a:solidFill>
                <a:schemeClr val="dk1"/>
              </a:solidFill>
            </a:endParaRPr>
          </a:p>
          <a:p>
            <a:pPr indent="-292100" lvl="0" marL="342900" rtl="0" algn="l">
              <a:lnSpc>
                <a:spcPct val="100000"/>
              </a:lnSpc>
              <a:spcBef>
                <a:spcPts val="2000"/>
              </a:spcBef>
              <a:spcAft>
                <a:spcPts val="0"/>
              </a:spcAft>
              <a:buClr>
                <a:schemeClr val="dk1"/>
              </a:buClr>
              <a:buSzPts val="2400"/>
              <a:buChar char="●"/>
            </a:pPr>
            <a:r>
              <a:rPr lang="en-US" sz="2400">
                <a:solidFill>
                  <a:schemeClr val="dk1"/>
                </a:solidFill>
              </a:rPr>
              <a:t>HMIS Advisory Committee structure</a:t>
            </a:r>
            <a:r>
              <a:rPr lang="en-US" sz="1200">
                <a:solidFill>
                  <a:schemeClr val="dk1"/>
                </a:solidFill>
              </a:rPr>
              <a:t> (5 mins)</a:t>
            </a:r>
            <a:r>
              <a:rPr lang="en-US" sz="2400"/>
              <a:t> </a:t>
            </a:r>
            <a:endParaRPr/>
          </a:p>
          <a:p>
            <a:pPr indent="-139700" lvl="0" marL="342900" rtl="0" algn="l">
              <a:lnSpc>
                <a:spcPct val="115000"/>
              </a:lnSpc>
              <a:spcBef>
                <a:spcPts val="2000"/>
              </a:spcBef>
              <a:spcAft>
                <a:spcPts val="0"/>
              </a:spcAft>
              <a:buClr>
                <a:schemeClr val="dk1"/>
              </a:buClr>
              <a:buSzPts val="3200"/>
              <a:buNone/>
            </a:pPr>
            <a:r>
              <a:t/>
            </a:r>
            <a:endParaRPr/>
          </a:p>
          <a:p>
            <a:pPr indent="-139700" lvl="0" marL="342900" rtl="0" algn="l">
              <a:lnSpc>
                <a:spcPct val="115000"/>
              </a:lnSpc>
              <a:spcBef>
                <a:spcPts val="640"/>
              </a:spcBef>
              <a:spcAft>
                <a:spcPts val="0"/>
              </a:spcAft>
              <a:buClr>
                <a:schemeClr val="dk1"/>
              </a:buClr>
              <a:buSzPts val="3200"/>
              <a:buNone/>
            </a:pPr>
            <a:r>
              <a:t/>
            </a:r>
            <a:endParaRPr/>
          </a:p>
          <a:p>
            <a:pPr indent="0" lvl="0" marL="0" rtl="0" algn="l">
              <a:lnSpc>
                <a:spcPct val="150000"/>
              </a:lnSpc>
              <a:spcBef>
                <a:spcPts val="0"/>
              </a:spcBef>
              <a:spcAft>
                <a:spcPts val="0"/>
              </a:spcAft>
              <a:buNone/>
            </a:pPr>
            <a:r>
              <a:t/>
            </a:r>
            <a:endParaRPr/>
          </a:p>
          <a:p>
            <a:pPr indent="0" lvl="0" marL="342900" rtl="0" algn="r">
              <a:lnSpc>
                <a:spcPct val="150000"/>
              </a:lnSpc>
              <a:spcBef>
                <a:spcPts val="0"/>
              </a:spcBef>
              <a:spcAft>
                <a:spcPts val="0"/>
              </a:spcAft>
              <a:buNone/>
            </a:pPr>
            <a:r>
              <a:rPr lang="en-US" sz="1800" u="sng">
                <a:solidFill>
                  <a:schemeClr val="hlink"/>
                </a:solidFill>
                <a:hlinkClick r:id="rId3"/>
              </a:rPr>
              <a:t>HUD Requirements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1"/>
          <p:cNvSpPr txBox="1"/>
          <p:nvPr>
            <p:ph type="title"/>
          </p:nvPr>
        </p:nvSpPr>
        <p:spPr>
          <a:xfrm>
            <a:off x="57325" y="132325"/>
            <a:ext cx="78303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959"/>
              <a:buFont typeface="Calibri"/>
              <a:buNone/>
            </a:pPr>
            <a:r>
              <a:rPr b="1" lang="en-US" sz="3959"/>
              <a:t>HMIS User Subscriptions</a:t>
            </a:r>
            <a:endParaRPr b="1" sz="3959"/>
          </a:p>
        </p:txBody>
      </p:sp>
      <p:sp>
        <p:nvSpPr>
          <p:cNvPr id="60" name="Google Shape;60;p11"/>
          <p:cNvSpPr txBox="1"/>
          <p:nvPr>
            <p:ph idx="1" type="body"/>
          </p:nvPr>
        </p:nvSpPr>
        <p:spPr>
          <a:xfrm>
            <a:off x="457200" y="1600200"/>
            <a:ext cx="8229600" cy="4032600"/>
          </a:xfrm>
          <a:prstGeom prst="rect">
            <a:avLst/>
          </a:prstGeom>
          <a:noFill/>
          <a:ln>
            <a:noFill/>
          </a:ln>
        </p:spPr>
        <p:txBody>
          <a:bodyPr anchorCtr="0" anchor="t" bIns="45700" lIns="91425" spcFirstLastPara="1" rIns="91425" wrap="square" tIns="45700">
            <a:noAutofit/>
          </a:bodyPr>
          <a:lstStyle/>
          <a:p>
            <a:pPr indent="-381000" lvl="0" marL="457200" rtl="0" algn="l">
              <a:lnSpc>
                <a:spcPct val="100000"/>
              </a:lnSpc>
              <a:spcBef>
                <a:spcPts val="0"/>
              </a:spcBef>
              <a:spcAft>
                <a:spcPts val="0"/>
              </a:spcAft>
              <a:buSzPts val="2400"/>
              <a:buChar char="●"/>
            </a:pPr>
            <a:r>
              <a:rPr lang="en-US" sz="2400"/>
              <a:t>Agencies have been sent their HMIS User </a:t>
            </a:r>
            <a:r>
              <a:rPr lang="en-US" sz="2400"/>
              <a:t>Subscriptions order details for FY 19-20</a:t>
            </a:r>
            <a:r>
              <a:rPr lang="en-US" sz="2400"/>
              <a:t> </a:t>
            </a:r>
            <a:endParaRPr sz="2400"/>
          </a:p>
          <a:p>
            <a:pPr indent="-381000" lvl="0" marL="457200" rtl="0" algn="l">
              <a:lnSpc>
                <a:spcPct val="100000"/>
              </a:lnSpc>
              <a:spcBef>
                <a:spcPts val="2500"/>
              </a:spcBef>
              <a:spcAft>
                <a:spcPts val="0"/>
              </a:spcAft>
              <a:buSzPts val="2400"/>
              <a:buChar char="●"/>
            </a:pPr>
            <a:r>
              <a:rPr lang="en-US" sz="2400"/>
              <a:t>Response rates have been good, with many updates captured</a:t>
            </a:r>
            <a:endParaRPr sz="2400"/>
          </a:p>
          <a:p>
            <a:pPr indent="-381000" lvl="0" marL="457200" rtl="0" algn="l">
              <a:lnSpc>
                <a:spcPct val="100000"/>
              </a:lnSpc>
              <a:spcBef>
                <a:spcPts val="1500"/>
              </a:spcBef>
              <a:spcAft>
                <a:spcPts val="0"/>
              </a:spcAft>
              <a:buSzPts val="2400"/>
              <a:buChar char="●"/>
            </a:pPr>
            <a:r>
              <a:rPr lang="en-US" sz="2400"/>
              <a:t>Invoices have been sent once the active HMIS users have been confirmed</a:t>
            </a:r>
            <a:endParaRPr sz="2400"/>
          </a:p>
          <a:p>
            <a:pPr indent="-381000" lvl="0" marL="457200" rtl="0" algn="l">
              <a:lnSpc>
                <a:spcPct val="100000"/>
              </a:lnSpc>
              <a:spcBef>
                <a:spcPts val="1500"/>
              </a:spcBef>
              <a:spcAft>
                <a:spcPts val="1500"/>
              </a:spcAft>
              <a:buSzPts val="2400"/>
              <a:buChar char="●"/>
            </a:pPr>
            <a:r>
              <a:rPr lang="en-US" sz="2400"/>
              <a:t>We may need to discuss how to handle unresponsive agencies</a:t>
            </a:r>
            <a:endParaRPr sz="2400"/>
          </a:p>
        </p:txBody>
      </p:sp>
      <p:sp>
        <p:nvSpPr>
          <p:cNvPr id="61" name="Google Shape;61;p11"/>
          <p:cNvSpPr txBox="1"/>
          <p:nvPr/>
        </p:nvSpPr>
        <p:spPr>
          <a:xfrm>
            <a:off x="5181600" y="6451175"/>
            <a:ext cx="3962400" cy="4068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0" i="1" lang="en-US" sz="1800" u="none" cap="none" strike="noStrike">
                <a:solidFill>
                  <a:schemeClr val="dk1"/>
                </a:solidFill>
                <a:latin typeface="Calibri"/>
                <a:ea typeface="Calibri"/>
                <a:cs typeface="Calibri"/>
                <a:sym typeface="Calibri"/>
              </a:rPr>
              <a:t>HMIS Policy &amp; Procedures</a:t>
            </a:r>
            <a:endParaRPr b="0" i="1" sz="1800" u="none" cap="none" strike="noStrike">
              <a:solidFill>
                <a:schemeClr val="dk1"/>
              </a:solidFill>
              <a:latin typeface="Calibri"/>
              <a:ea typeface="Calibri"/>
              <a:cs typeface="Calibri"/>
              <a:sym typeface="Calibri"/>
            </a:endParaRPr>
          </a:p>
        </p:txBody>
      </p:sp>
      <p:sp>
        <p:nvSpPr>
          <p:cNvPr id="62" name="Google Shape;62;p11"/>
          <p:cNvSpPr txBox="1"/>
          <p:nvPr/>
        </p:nvSpPr>
        <p:spPr>
          <a:xfrm>
            <a:off x="3966000" y="5632825"/>
            <a:ext cx="4720800" cy="622200"/>
          </a:xfrm>
          <a:prstGeom prst="rect">
            <a:avLst/>
          </a:prstGeom>
          <a:noFill/>
          <a:ln>
            <a:noFill/>
          </a:ln>
        </p:spPr>
        <p:txBody>
          <a:bodyPr anchorCtr="0" anchor="t" bIns="91425" lIns="91425" spcFirstLastPara="1" rIns="91425" wrap="square" tIns="91425">
            <a:noAutofit/>
          </a:bodyPr>
          <a:lstStyle/>
          <a:p>
            <a:pPr indent="0" lvl="0" marL="0" rtl="0" algn="r">
              <a:lnSpc>
                <a:spcPct val="115000"/>
              </a:lnSpc>
              <a:spcBef>
                <a:spcPts val="560"/>
              </a:spcBef>
              <a:spcAft>
                <a:spcPts val="1500"/>
              </a:spcAft>
              <a:buNone/>
            </a:pPr>
            <a:r>
              <a:rPr lang="en-US" sz="1800" u="sng">
                <a:solidFill>
                  <a:schemeClr val="hlink"/>
                </a:solidFill>
                <a:hlinkClick r:id="rId3"/>
              </a:rPr>
              <a:t>CoC FL-507 / HSN HMIS User Subscriptions</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2"/>
          <p:cNvSpPr txBox="1"/>
          <p:nvPr>
            <p:ph type="title"/>
          </p:nvPr>
        </p:nvSpPr>
        <p:spPr>
          <a:xfrm>
            <a:off x="457200" y="274650"/>
            <a:ext cx="74118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959"/>
              <a:buFont typeface="Calibri"/>
              <a:buNone/>
            </a:pPr>
            <a:r>
              <a:rPr b="1" lang="en-US" sz="3600"/>
              <a:t>HMIS Agency Liaison</a:t>
            </a:r>
            <a:endParaRPr b="1" sz="3600"/>
          </a:p>
        </p:txBody>
      </p:sp>
      <p:sp>
        <p:nvSpPr>
          <p:cNvPr id="68" name="Google Shape;68;p12"/>
          <p:cNvSpPr txBox="1"/>
          <p:nvPr>
            <p:ph idx="1" type="body"/>
          </p:nvPr>
        </p:nvSpPr>
        <p:spPr>
          <a:xfrm>
            <a:off x="931500" y="1962600"/>
            <a:ext cx="7506000" cy="4526100"/>
          </a:xfrm>
          <a:prstGeom prst="rect">
            <a:avLst/>
          </a:prstGeom>
          <a:noFill/>
          <a:ln>
            <a:noFill/>
          </a:ln>
        </p:spPr>
        <p:txBody>
          <a:bodyPr anchorCtr="0" anchor="t" bIns="45700" lIns="91425" spcFirstLastPara="1" rIns="91425" wrap="square" tIns="45700">
            <a:noAutofit/>
          </a:bodyPr>
          <a:lstStyle/>
          <a:p>
            <a:pPr indent="-381000" lvl="0" marL="342900" rtl="0" algn="l">
              <a:lnSpc>
                <a:spcPct val="115000"/>
              </a:lnSpc>
              <a:spcBef>
                <a:spcPts val="0"/>
              </a:spcBef>
              <a:spcAft>
                <a:spcPts val="0"/>
              </a:spcAft>
              <a:buSzPts val="2400"/>
              <a:buChar char="●"/>
            </a:pPr>
            <a:r>
              <a:rPr lang="en-US" sz="2400"/>
              <a:t>Review HMIS Agency Liaison responsibilities</a:t>
            </a:r>
            <a:endParaRPr sz="2400"/>
          </a:p>
          <a:p>
            <a:pPr indent="-381000" lvl="0" marL="342900" rtl="0" algn="l">
              <a:lnSpc>
                <a:spcPct val="115000"/>
              </a:lnSpc>
              <a:spcBef>
                <a:spcPts val="1000"/>
              </a:spcBef>
              <a:spcAft>
                <a:spcPts val="0"/>
              </a:spcAft>
              <a:buSzPts val="2400"/>
              <a:buChar char="●"/>
            </a:pPr>
            <a:r>
              <a:rPr lang="en-US" sz="2400">
                <a:solidFill>
                  <a:schemeClr val="dk1"/>
                </a:solidFill>
              </a:rPr>
              <a:t>HMIS Agency Liaison training available on a monthly basis</a:t>
            </a:r>
            <a:endParaRPr sz="2400">
              <a:solidFill>
                <a:schemeClr val="dk1"/>
              </a:solidFill>
            </a:endParaRPr>
          </a:p>
          <a:p>
            <a:pPr indent="-381000" lvl="0" marL="342900" rtl="0" algn="l">
              <a:lnSpc>
                <a:spcPct val="115000"/>
              </a:lnSpc>
              <a:spcBef>
                <a:spcPts val="1000"/>
              </a:spcBef>
              <a:spcAft>
                <a:spcPts val="1000"/>
              </a:spcAft>
              <a:buClr>
                <a:schemeClr val="dk1"/>
              </a:buClr>
              <a:buSzPts val="2400"/>
              <a:buChar char="●"/>
            </a:pPr>
            <a:r>
              <a:rPr lang="en-US" sz="2400">
                <a:solidFill>
                  <a:schemeClr val="dk1"/>
                </a:solidFill>
              </a:rPr>
              <a:t>How formal should the requirements associated with HMIS Agency Liaison be?</a:t>
            </a:r>
            <a:endParaRPr sz="2400">
              <a:solidFill>
                <a:schemeClr val="dk1"/>
              </a:solidFill>
            </a:endParaRPr>
          </a:p>
        </p:txBody>
      </p:sp>
      <p:sp>
        <p:nvSpPr>
          <p:cNvPr id="69" name="Google Shape;69;p12"/>
          <p:cNvSpPr txBox="1"/>
          <p:nvPr/>
        </p:nvSpPr>
        <p:spPr>
          <a:xfrm>
            <a:off x="5638800" y="6488691"/>
            <a:ext cx="3505200" cy="3693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r>
              <a:rPr i="1" lang="en-US" sz="1800">
                <a:solidFill>
                  <a:schemeClr val="dk1"/>
                </a:solidFill>
                <a:latin typeface="Calibri"/>
                <a:ea typeface="Calibri"/>
                <a:cs typeface="Calibri"/>
                <a:sym typeface="Calibri"/>
              </a:rPr>
              <a:t>HMIS Policy &amp; Procedures</a:t>
            </a:r>
            <a:endParaRPr b="0" i="1" sz="18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Google Shape;74;p13"/>
          <p:cNvSpPr txBox="1"/>
          <p:nvPr>
            <p:ph type="title"/>
          </p:nvPr>
        </p:nvSpPr>
        <p:spPr>
          <a:xfrm>
            <a:off x="457200" y="274650"/>
            <a:ext cx="74118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959"/>
              <a:buFont typeface="Calibri"/>
              <a:buNone/>
            </a:pPr>
            <a:r>
              <a:rPr b="1" lang="en-US" sz="3600"/>
              <a:t>HMIS Advisory Committee Structure</a:t>
            </a:r>
            <a:endParaRPr b="1" sz="3600"/>
          </a:p>
        </p:txBody>
      </p:sp>
      <p:sp>
        <p:nvSpPr>
          <p:cNvPr id="75" name="Google Shape;75;p13"/>
          <p:cNvSpPr txBox="1"/>
          <p:nvPr>
            <p:ph idx="1" type="body"/>
          </p:nvPr>
        </p:nvSpPr>
        <p:spPr>
          <a:xfrm>
            <a:off x="931500" y="1773600"/>
            <a:ext cx="7506000" cy="4715100"/>
          </a:xfrm>
          <a:prstGeom prst="rect">
            <a:avLst/>
          </a:prstGeom>
          <a:noFill/>
          <a:ln>
            <a:noFill/>
          </a:ln>
        </p:spPr>
        <p:txBody>
          <a:bodyPr anchorCtr="0" anchor="t" bIns="45700" lIns="91425" spcFirstLastPara="1" rIns="91425" wrap="square" tIns="45700">
            <a:noAutofit/>
          </a:bodyPr>
          <a:lstStyle/>
          <a:p>
            <a:pPr indent="-381000" lvl="0" marL="342900" rtl="0" algn="l">
              <a:lnSpc>
                <a:spcPct val="115000"/>
              </a:lnSpc>
              <a:spcBef>
                <a:spcPts val="0"/>
              </a:spcBef>
              <a:spcAft>
                <a:spcPts val="0"/>
              </a:spcAft>
              <a:buSzPts val="2400"/>
              <a:buChar char="●"/>
            </a:pPr>
            <a:r>
              <a:rPr b="1" lang="en-US" sz="2400">
                <a:solidFill>
                  <a:schemeClr val="dk1"/>
                </a:solidFill>
              </a:rPr>
              <a:t>Committee Officers</a:t>
            </a:r>
            <a:endParaRPr b="1" sz="2400">
              <a:solidFill>
                <a:schemeClr val="dk1"/>
              </a:solidFill>
            </a:endParaRPr>
          </a:p>
          <a:p>
            <a:pPr indent="-323850" lvl="1" marL="742950" rtl="0" algn="l">
              <a:lnSpc>
                <a:spcPct val="115000"/>
              </a:lnSpc>
              <a:spcBef>
                <a:spcPts val="1000"/>
              </a:spcBef>
              <a:spcAft>
                <a:spcPts val="0"/>
              </a:spcAft>
              <a:buClr>
                <a:schemeClr val="dk1"/>
              </a:buClr>
              <a:buSzPts val="2400"/>
              <a:buChar char="○"/>
            </a:pPr>
            <a:r>
              <a:rPr lang="en-US" sz="2400">
                <a:solidFill>
                  <a:schemeClr val="dk1"/>
                </a:solidFill>
              </a:rPr>
              <a:t>Nominations</a:t>
            </a:r>
            <a:endParaRPr sz="2400">
              <a:solidFill>
                <a:schemeClr val="dk1"/>
              </a:solidFill>
            </a:endParaRPr>
          </a:p>
          <a:p>
            <a:pPr indent="-381000" lvl="0" marL="342900" rtl="0" algn="l">
              <a:lnSpc>
                <a:spcPct val="115000"/>
              </a:lnSpc>
              <a:spcBef>
                <a:spcPts val="1000"/>
              </a:spcBef>
              <a:spcAft>
                <a:spcPts val="0"/>
              </a:spcAft>
              <a:buClr>
                <a:schemeClr val="dk1"/>
              </a:buClr>
              <a:buSzPts val="2400"/>
              <a:buChar char="●"/>
            </a:pPr>
            <a:r>
              <a:rPr b="1" lang="en-US" sz="2400"/>
              <a:t>Membership requirements</a:t>
            </a:r>
            <a:endParaRPr b="1" sz="2400"/>
          </a:p>
          <a:p>
            <a:pPr indent="-323850" lvl="1" marL="742950" rtl="0" algn="l">
              <a:lnSpc>
                <a:spcPct val="115000"/>
              </a:lnSpc>
              <a:spcBef>
                <a:spcPts val="1000"/>
              </a:spcBef>
              <a:spcAft>
                <a:spcPts val="0"/>
              </a:spcAft>
              <a:buSzPts val="2400"/>
              <a:buChar char="○"/>
            </a:pPr>
            <a:r>
              <a:rPr lang="en-US" sz="2400"/>
              <a:t>Representation by jurisdictions, project types, funding sources</a:t>
            </a:r>
            <a:endParaRPr sz="2400"/>
          </a:p>
          <a:p>
            <a:pPr indent="-381000" lvl="0" marL="342900" rtl="0" algn="l">
              <a:lnSpc>
                <a:spcPct val="115000"/>
              </a:lnSpc>
              <a:spcBef>
                <a:spcPts val="1000"/>
              </a:spcBef>
              <a:spcAft>
                <a:spcPts val="0"/>
              </a:spcAft>
              <a:buSzPts val="2400"/>
              <a:buChar char="●"/>
            </a:pPr>
            <a:r>
              <a:rPr b="1" lang="en-US" sz="2400"/>
              <a:t>Meeting processes </a:t>
            </a:r>
            <a:r>
              <a:rPr lang="en-US" sz="2400"/>
              <a:t>(i.e., Robert Rules of Order)</a:t>
            </a:r>
            <a:endParaRPr sz="2400"/>
          </a:p>
          <a:p>
            <a:pPr indent="-381000" lvl="0" marL="342900" rtl="0" algn="l">
              <a:lnSpc>
                <a:spcPct val="115000"/>
              </a:lnSpc>
              <a:spcBef>
                <a:spcPts val="1000"/>
              </a:spcBef>
              <a:spcAft>
                <a:spcPts val="0"/>
              </a:spcAft>
              <a:buSzPts val="2400"/>
              <a:buChar char="●"/>
            </a:pPr>
            <a:r>
              <a:rPr b="1" lang="en-US" sz="2400"/>
              <a:t>Formal Tasks</a:t>
            </a:r>
            <a:endParaRPr b="1" sz="2400"/>
          </a:p>
          <a:p>
            <a:pPr indent="-323850" lvl="1" marL="742950" rtl="0" algn="l">
              <a:lnSpc>
                <a:spcPct val="115000"/>
              </a:lnSpc>
              <a:spcBef>
                <a:spcPts val="1000"/>
              </a:spcBef>
              <a:spcAft>
                <a:spcPts val="0"/>
              </a:spcAft>
              <a:buSzPts val="2400"/>
              <a:buChar char="○"/>
            </a:pPr>
            <a:r>
              <a:rPr lang="en-US" sz="2400"/>
              <a:t>Evaluation; review new HMIS applications; etc.</a:t>
            </a:r>
            <a:endParaRPr sz="2400"/>
          </a:p>
          <a:p>
            <a:pPr indent="0" lvl="0" marL="342900" rtl="0" algn="l">
              <a:lnSpc>
                <a:spcPct val="115000"/>
              </a:lnSpc>
              <a:spcBef>
                <a:spcPts val="1000"/>
              </a:spcBef>
              <a:spcAft>
                <a:spcPts val="1000"/>
              </a:spcAft>
              <a:buNone/>
            </a:pPr>
            <a:r>
              <a:t/>
            </a:r>
            <a:endParaRPr b="1" sz="2400"/>
          </a:p>
        </p:txBody>
      </p:sp>
      <p:sp>
        <p:nvSpPr>
          <p:cNvPr id="76" name="Google Shape;76;p13"/>
          <p:cNvSpPr txBox="1"/>
          <p:nvPr/>
        </p:nvSpPr>
        <p:spPr>
          <a:xfrm>
            <a:off x="5638800" y="6488691"/>
            <a:ext cx="3505200" cy="3693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r>
              <a:rPr i="1" lang="en-US" sz="1800">
                <a:solidFill>
                  <a:schemeClr val="dk1"/>
                </a:solidFill>
                <a:latin typeface="Calibri"/>
                <a:ea typeface="Calibri"/>
                <a:cs typeface="Calibri"/>
                <a:sym typeface="Calibri"/>
              </a:rPr>
              <a:t>HMIS Policy &amp; Procedures</a:t>
            </a:r>
            <a:endParaRPr b="0" i="1" sz="1800" u="none" cap="none" strike="noStrik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sp>
        <p:nvSpPr>
          <p:cNvPr id="81" name="Google Shape;81;p14"/>
          <p:cNvSpPr txBox="1"/>
          <p:nvPr>
            <p:ph type="title"/>
          </p:nvPr>
        </p:nvSpPr>
        <p:spPr>
          <a:xfrm>
            <a:off x="457200" y="274650"/>
            <a:ext cx="74118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959"/>
              <a:buFont typeface="Calibri"/>
              <a:buNone/>
            </a:pPr>
            <a:r>
              <a:rPr b="1" lang="en-US" sz="3600"/>
              <a:t>HMIS Advisory Committee Structure</a:t>
            </a:r>
            <a:endParaRPr b="1" sz="3600"/>
          </a:p>
        </p:txBody>
      </p:sp>
      <p:sp>
        <p:nvSpPr>
          <p:cNvPr id="82" name="Google Shape;82;p14"/>
          <p:cNvSpPr txBox="1"/>
          <p:nvPr>
            <p:ph idx="1" type="body"/>
          </p:nvPr>
        </p:nvSpPr>
        <p:spPr>
          <a:xfrm>
            <a:off x="931500" y="1773600"/>
            <a:ext cx="7506000" cy="47151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b="1" lang="en-US" sz="2400">
                <a:solidFill>
                  <a:schemeClr val="dk1"/>
                </a:solidFill>
              </a:rPr>
              <a:t>Small Group Discussion:</a:t>
            </a:r>
            <a:endParaRPr b="1" sz="2400">
              <a:solidFill>
                <a:schemeClr val="dk1"/>
              </a:solidFill>
            </a:endParaRPr>
          </a:p>
          <a:p>
            <a:pPr indent="0" lvl="0" marL="0" rtl="0" algn="l">
              <a:lnSpc>
                <a:spcPct val="115000"/>
              </a:lnSpc>
              <a:spcBef>
                <a:spcPts val="1000"/>
              </a:spcBef>
              <a:spcAft>
                <a:spcPts val="0"/>
              </a:spcAft>
              <a:buNone/>
            </a:pPr>
            <a:r>
              <a:t/>
            </a:r>
            <a:endParaRPr b="1" sz="2400">
              <a:solidFill>
                <a:schemeClr val="dk1"/>
              </a:solidFill>
            </a:endParaRPr>
          </a:p>
          <a:p>
            <a:pPr indent="-381000" lvl="0" marL="457200" rtl="0" algn="l">
              <a:lnSpc>
                <a:spcPct val="115000"/>
              </a:lnSpc>
              <a:spcBef>
                <a:spcPts val="1000"/>
              </a:spcBef>
              <a:spcAft>
                <a:spcPts val="0"/>
              </a:spcAft>
              <a:buClr>
                <a:schemeClr val="dk1"/>
              </a:buClr>
              <a:buSzPts val="2400"/>
              <a:buChar char="●"/>
            </a:pPr>
            <a:r>
              <a:rPr b="1" lang="en-US" sz="2400">
                <a:solidFill>
                  <a:schemeClr val="dk1"/>
                </a:solidFill>
              </a:rPr>
              <a:t>Who would you recommend for the committee?  (Specific individuals and/or roles)</a:t>
            </a:r>
            <a:endParaRPr b="1" sz="2400">
              <a:solidFill>
                <a:schemeClr val="dk1"/>
              </a:solidFill>
            </a:endParaRPr>
          </a:p>
          <a:p>
            <a:pPr indent="0" lvl="0" marL="457200" rtl="0" algn="l">
              <a:lnSpc>
                <a:spcPct val="115000"/>
              </a:lnSpc>
              <a:spcBef>
                <a:spcPts val="1000"/>
              </a:spcBef>
              <a:spcAft>
                <a:spcPts val="0"/>
              </a:spcAft>
              <a:buNone/>
            </a:pPr>
            <a:r>
              <a:t/>
            </a:r>
            <a:endParaRPr b="1" sz="2400">
              <a:solidFill>
                <a:schemeClr val="dk1"/>
              </a:solidFill>
            </a:endParaRPr>
          </a:p>
          <a:p>
            <a:pPr indent="-381000" lvl="0" marL="457200" rtl="0" algn="l">
              <a:lnSpc>
                <a:spcPct val="115000"/>
              </a:lnSpc>
              <a:spcBef>
                <a:spcPts val="1000"/>
              </a:spcBef>
              <a:spcAft>
                <a:spcPts val="0"/>
              </a:spcAft>
              <a:buClr>
                <a:schemeClr val="dk1"/>
              </a:buClr>
              <a:buSzPts val="2400"/>
              <a:buChar char="●"/>
            </a:pPr>
            <a:r>
              <a:rPr b="1" lang="en-US" sz="2400">
                <a:solidFill>
                  <a:schemeClr val="dk1"/>
                </a:solidFill>
              </a:rPr>
              <a:t>Most </a:t>
            </a:r>
            <a:r>
              <a:rPr b="1" lang="en-US" sz="2400">
                <a:solidFill>
                  <a:schemeClr val="dk1"/>
                </a:solidFill>
              </a:rPr>
              <a:t>important</a:t>
            </a:r>
            <a:r>
              <a:rPr b="1" lang="en-US" sz="2400">
                <a:solidFill>
                  <a:schemeClr val="dk1"/>
                </a:solidFill>
              </a:rPr>
              <a:t> Membership requirement?</a:t>
            </a:r>
            <a:endParaRPr b="1" sz="2400">
              <a:solidFill>
                <a:schemeClr val="dk1"/>
              </a:solidFill>
            </a:endParaRPr>
          </a:p>
          <a:p>
            <a:pPr indent="0" lvl="0" marL="457200" rtl="0" algn="l">
              <a:lnSpc>
                <a:spcPct val="115000"/>
              </a:lnSpc>
              <a:spcBef>
                <a:spcPts val="1000"/>
              </a:spcBef>
              <a:spcAft>
                <a:spcPts val="0"/>
              </a:spcAft>
              <a:buNone/>
            </a:pPr>
            <a:r>
              <a:t/>
            </a:r>
            <a:endParaRPr b="1" sz="2400">
              <a:solidFill>
                <a:schemeClr val="dk1"/>
              </a:solidFill>
            </a:endParaRPr>
          </a:p>
          <a:p>
            <a:pPr indent="-381000" lvl="0" marL="457200" rtl="0" algn="l">
              <a:lnSpc>
                <a:spcPct val="115000"/>
              </a:lnSpc>
              <a:spcBef>
                <a:spcPts val="1000"/>
              </a:spcBef>
              <a:spcAft>
                <a:spcPts val="1000"/>
              </a:spcAft>
              <a:buClr>
                <a:schemeClr val="dk1"/>
              </a:buClr>
              <a:buSzPts val="2400"/>
              <a:buChar char="●"/>
            </a:pPr>
            <a:r>
              <a:rPr b="1" lang="en-US" sz="2400">
                <a:solidFill>
                  <a:schemeClr val="dk1"/>
                </a:solidFill>
              </a:rPr>
              <a:t>Ideal size and term of committee members?</a:t>
            </a:r>
            <a:endParaRPr b="1" sz="2400">
              <a:solidFill>
                <a:schemeClr val="dk1"/>
              </a:solidFill>
            </a:endParaRPr>
          </a:p>
        </p:txBody>
      </p:sp>
      <p:sp>
        <p:nvSpPr>
          <p:cNvPr id="83" name="Google Shape;83;p14"/>
          <p:cNvSpPr txBox="1"/>
          <p:nvPr/>
        </p:nvSpPr>
        <p:spPr>
          <a:xfrm>
            <a:off x="5638800" y="6488691"/>
            <a:ext cx="3505200" cy="3693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r>
              <a:rPr i="1" lang="en-US" sz="1800">
                <a:solidFill>
                  <a:schemeClr val="dk1"/>
                </a:solidFill>
                <a:latin typeface="Calibri"/>
                <a:ea typeface="Calibri"/>
                <a:cs typeface="Calibri"/>
                <a:sym typeface="Calibri"/>
              </a:rPr>
              <a:t>HMIS Policy &amp; Procedures</a:t>
            </a:r>
            <a:endParaRPr b="0" i="1" sz="1800" u="none" cap="none" strike="noStrik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5"/>
          <p:cNvSpPr txBox="1"/>
          <p:nvPr>
            <p:ph type="title"/>
          </p:nvPr>
        </p:nvSpPr>
        <p:spPr>
          <a:xfrm>
            <a:off x="457200" y="274650"/>
            <a:ext cx="74118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959"/>
              <a:buFont typeface="Calibri"/>
              <a:buNone/>
            </a:pPr>
            <a:r>
              <a:rPr b="1" lang="en-US" sz="3600"/>
              <a:t>HMIS Advisory Committee Structure</a:t>
            </a:r>
            <a:endParaRPr b="1" sz="3600"/>
          </a:p>
        </p:txBody>
      </p:sp>
      <p:sp>
        <p:nvSpPr>
          <p:cNvPr id="89" name="Google Shape;89;p15"/>
          <p:cNvSpPr txBox="1"/>
          <p:nvPr>
            <p:ph idx="1" type="body"/>
          </p:nvPr>
        </p:nvSpPr>
        <p:spPr>
          <a:xfrm>
            <a:off x="931500" y="1773600"/>
            <a:ext cx="7506000" cy="47151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b="1" lang="en-US" sz="2400">
                <a:solidFill>
                  <a:schemeClr val="dk1"/>
                </a:solidFill>
              </a:rPr>
              <a:t>Next Steps:</a:t>
            </a:r>
            <a:endParaRPr b="1" sz="2400">
              <a:solidFill>
                <a:schemeClr val="dk1"/>
              </a:solidFill>
            </a:endParaRPr>
          </a:p>
          <a:p>
            <a:pPr indent="0" lvl="0" marL="342900" rtl="0" algn="l">
              <a:lnSpc>
                <a:spcPct val="115000"/>
              </a:lnSpc>
              <a:spcBef>
                <a:spcPts val="1000"/>
              </a:spcBef>
              <a:spcAft>
                <a:spcPts val="0"/>
              </a:spcAft>
              <a:buNone/>
            </a:pPr>
            <a:r>
              <a:t/>
            </a:r>
            <a:endParaRPr b="1" sz="2400">
              <a:solidFill>
                <a:schemeClr val="dk1"/>
              </a:solidFill>
            </a:endParaRPr>
          </a:p>
          <a:p>
            <a:pPr indent="-381000" lvl="0" marL="342900" rtl="0" algn="l">
              <a:lnSpc>
                <a:spcPct val="115000"/>
              </a:lnSpc>
              <a:spcBef>
                <a:spcPts val="1000"/>
              </a:spcBef>
              <a:spcAft>
                <a:spcPts val="0"/>
              </a:spcAft>
              <a:buSzPts val="2400"/>
              <a:buChar char="●"/>
            </a:pPr>
            <a:r>
              <a:rPr b="1" lang="en-US" sz="2400">
                <a:solidFill>
                  <a:schemeClr val="dk1"/>
                </a:solidFill>
              </a:rPr>
              <a:t>Further discussion (before Sept meeting):</a:t>
            </a:r>
            <a:endParaRPr b="1" sz="2400">
              <a:solidFill>
                <a:schemeClr val="dk1"/>
              </a:solidFill>
            </a:endParaRPr>
          </a:p>
          <a:p>
            <a:pPr indent="-323850" lvl="1" marL="742950" rtl="0" algn="l">
              <a:lnSpc>
                <a:spcPct val="115000"/>
              </a:lnSpc>
              <a:spcBef>
                <a:spcPts val="1000"/>
              </a:spcBef>
              <a:spcAft>
                <a:spcPts val="0"/>
              </a:spcAft>
              <a:buClr>
                <a:schemeClr val="dk1"/>
              </a:buClr>
              <a:buSzPts val="2400"/>
              <a:buChar char="○"/>
            </a:pPr>
            <a:r>
              <a:rPr b="1" lang="en-US" sz="2400">
                <a:solidFill>
                  <a:schemeClr val="dk1"/>
                </a:solidFill>
              </a:rPr>
              <a:t>Develop </a:t>
            </a:r>
            <a:r>
              <a:rPr b="1" lang="en-US" sz="2400">
                <a:solidFill>
                  <a:schemeClr val="dk1"/>
                </a:solidFill>
              </a:rPr>
              <a:t>Recommendations</a:t>
            </a:r>
            <a:r>
              <a:rPr b="1" lang="en-US" sz="2400">
                <a:solidFill>
                  <a:schemeClr val="dk1"/>
                </a:solidFill>
              </a:rPr>
              <a:t> (GoToMeeting)</a:t>
            </a:r>
            <a:endParaRPr b="1" sz="2400">
              <a:solidFill>
                <a:schemeClr val="dk1"/>
              </a:solidFill>
            </a:endParaRPr>
          </a:p>
          <a:p>
            <a:pPr indent="-323850" lvl="1" marL="742950" rtl="0" algn="l">
              <a:lnSpc>
                <a:spcPct val="115000"/>
              </a:lnSpc>
              <a:spcBef>
                <a:spcPts val="1000"/>
              </a:spcBef>
              <a:spcAft>
                <a:spcPts val="0"/>
              </a:spcAft>
              <a:buClr>
                <a:schemeClr val="dk1"/>
              </a:buClr>
              <a:buSzPts val="2400"/>
              <a:buChar char="○"/>
            </a:pPr>
            <a:r>
              <a:rPr b="1" lang="en-US" sz="2400">
                <a:solidFill>
                  <a:schemeClr val="dk1"/>
                </a:solidFill>
              </a:rPr>
              <a:t>Prepare/refine Recommendations (GoToMeeting)</a:t>
            </a:r>
            <a:endParaRPr b="1" sz="2400">
              <a:solidFill>
                <a:schemeClr val="dk1"/>
              </a:solidFill>
            </a:endParaRPr>
          </a:p>
          <a:p>
            <a:pPr indent="0" lvl="0" marL="742950" rtl="0" algn="l">
              <a:lnSpc>
                <a:spcPct val="115000"/>
              </a:lnSpc>
              <a:spcBef>
                <a:spcPts val="1000"/>
              </a:spcBef>
              <a:spcAft>
                <a:spcPts val="0"/>
              </a:spcAft>
              <a:buNone/>
            </a:pPr>
            <a:r>
              <a:t/>
            </a:r>
            <a:endParaRPr b="1" sz="2400">
              <a:solidFill>
                <a:schemeClr val="dk1"/>
              </a:solidFill>
            </a:endParaRPr>
          </a:p>
          <a:p>
            <a:pPr indent="-381000" lvl="0" marL="342900" rtl="0" algn="l">
              <a:lnSpc>
                <a:spcPct val="115000"/>
              </a:lnSpc>
              <a:spcBef>
                <a:spcPts val="1000"/>
              </a:spcBef>
              <a:spcAft>
                <a:spcPts val="1000"/>
              </a:spcAft>
              <a:buClr>
                <a:schemeClr val="dk1"/>
              </a:buClr>
              <a:buSzPts val="2400"/>
              <a:buChar char="●"/>
            </a:pPr>
            <a:r>
              <a:rPr b="1" lang="en-US" sz="2400">
                <a:solidFill>
                  <a:schemeClr val="dk1"/>
                </a:solidFill>
              </a:rPr>
              <a:t>Final proposal for FL-507 CoC Board Approval will be discussed at September meeting</a:t>
            </a:r>
            <a:endParaRPr b="1" sz="2400">
              <a:solidFill>
                <a:schemeClr val="dk1"/>
              </a:solidFill>
            </a:endParaRPr>
          </a:p>
        </p:txBody>
      </p:sp>
      <p:sp>
        <p:nvSpPr>
          <p:cNvPr id="90" name="Google Shape;90;p15"/>
          <p:cNvSpPr txBox="1"/>
          <p:nvPr/>
        </p:nvSpPr>
        <p:spPr>
          <a:xfrm>
            <a:off x="5638800" y="6488691"/>
            <a:ext cx="3505200" cy="3693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r>
              <a:rPr i="1" lang="en-US" sz="1800">
                <a:solidFill>
                  <a:schemeClr val="dk1"/>
                </a:solidFill>
                <a:latin typeface="Calibri"/>
                <a:ea typeface="Calibri"/>
                <a:cs typeface="Calibri"/>
                <a:sym typeface="Calibri"/>
              </a:rPr>
              <a:t>HMIS Policy &amp; Procedures</a:t>
            </a:r>
            <a:endParaRPr b="0" i="1" sz="1800" u="none" cap="none" strike="noStrik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2018_HMIS PowerPoint Templat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