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9144000"/>
  <p:notesSz cx="6858000" cy="9144000"/>
  <p:embeddedFontLst>
    <p:embeddedFont>
      <p:font typeface="Roboto"/>
      <p:regular r:id="rId21"/>
      <p:bold r:id="rId22"/>
      <p:italic r:id="rId23"/>
      <p:boldItalic r:id="rId24"/>
    </p:embeddedFont>
    <p:embeddedFont>
      <p:font typeface="Cabin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Roboto-bold.fntdata"/><Relationship Id="rId21" Type="http://schemas.openxmlformats.org/officeDocument/2006/relationships/font" Target="fonts/Roboto-regular.fntdata"/><Relationship Id="rId24" Type="http://schemas.openxmlformats.org/officeDocument/2006/relationships/font" Target="fonts/Roboto-boldItalic.fntdata"/><Relationship Id="rId23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Cabin-bold.fntdata"/><Relationship Id="rId25" Type="http://schemas.openxmlformats.org/officeDocument/2006/relationships/font" Target="fonts/Cabin-regular.fntdata"/><Relationship Id="rId28" Type="http://schemas.openxmlformats.org/officeDocument/2006/relationships/font" Target="fonts/Cabin-boldItalic.fntdata"/><Relationship Id="rId27" Type="http://schemas.openxmlformats.org/officeDocument/2006/relationships/font" Target="fonts/Cabin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5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Tino is registered to attend the CARES Act Response Intensive Workshops - Preparing HMIS During the COVID-19 Health Crisis</a:t>
            </a:r>
            <a:endParaRPr/>
          </a:p>
        </p:txBody>
      </p:sp>
      <p:sp>
        <p:nvSpPr>
          <p:cNvPr id="89" name="Google Shape;8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12231552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g7122315523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5719ce00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75719ce00b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12231552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Are there any members that are interested in sitting in on a Monitoring session?</a:t>
            </a:r>
            <a:endParaRPr/>
          </a:p>
        </p:txBody>
      </p:sp>
      <p:sp>
        <p:nvSpPr>
          <p:cNvPr id="107" name="Google Shape;107;g7122315523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52932e373e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52932e373e_1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2b091bc77_4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52b091bc77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77c8696c4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g77c8696c4c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8515c12e1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g8515c12e1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CoCs continue to participate so this data can inform national </a:t>
            </a:r>
            <a:r>
              <a:rPr lang="en-US"/>
              <a:t>priorities</a:t>
            </a:r>
            <a:r>
              <a:rPr lang="en-US"/>
              <a:t> for preventing and ending homelessness.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HUD may consider participation in the LSA as a scoring factor in the NOFA scoring process.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While HMIS bed coverage will continue to be an important factor, usability will be judged principally on data quality and completeness.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All ES, SH, TH, RRH, and PSH projects are included in the LSA, regardless of funding type.</a:t>
            </a:r>
            <a:endParaRPr/>
          </a:p>
        </p:txBody>
      </p:sp>
      <p:sp>
        <p:nvSpPr>
          <p:cNvPr id="63" name="Google Shape;6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8bd4a737a0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g8bd4a737a0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7122315523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g7122315523_0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bd4a737a0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8bd4a737a0_1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showMasterSp="0" type="blank">
  <p:cSld name="BLANK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0" y="1537930"/>
            <a:ext cx="9144000" cy="4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Introduction to HMIS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Continuum of Care FL-507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54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Homeless Services Network of Central Florida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4065-D L.B. McLeod Road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Orlando, FL 32811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Phone: (407) 893-0133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Fax: (407) 893-5299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www.hsncfl.org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43142" y="428151"/>
            <a:ext cx="2057713" cy="12906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Cabin"/>
              <a:buNone/>
              <a:defRPr b="0" i="0" sz="4400" u="none" cap="none" strike="noStrike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B0F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123593" y="6369045"/>
            <a:ext cx="563100" cy="2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Cabin"/>
              <a:buNone/>
              <a:defRPr b="0" i="0" sz="4400" u="none" cap="none" strike="noStrike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 rot="5400000">
            <a:off x="2309101" y="-251700"/>
            <a:ext cx="45258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36C0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123593" y="6369045"/>
            <a:ext cx="563100" cy="2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 rot="5400000">
            <a:off x="4732201" y="2171539"/>
            <a:ext cx="5851500" cy="205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bin"/>
              <a:buNone/>
              <a:defRPr b="0" i="0" sz="3200" u="none" cap="none" strike="noStrike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 rot="5400000">
            <a:off x="541500" y="190639"/>
            <a:ext cx="5851500" cy="60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36C0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123593" y="6369045"/>
            <a:ext cx="563100" cy="2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image" Target="../media/image1.jp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 amt="20000"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3107477" y="-1798"/>
            <a:ext cx="6029712" cy="6859801"/>
          </a:xfrm>
          <a:custGeom>
            <a:rect b="b" l="l" r="r" t="t"/>
            <a:pathLst>
              <a:path extrusionOk="0" h="6859801" w="6029712">
                <a:moveTo>
                  <a:pt x="0" y="291"/>
                </a:moveTo>
                <a:lnTo>
                  <a:pt x="6029712" y="0"/>
                </a:lnTo>
                <a:lnTo>
                  <a:pt x="6029712" y="6858001"/>
                </a:lnTo>
                <a:lnTo>
                  <a:pt x="1024828" y="6859801"/>
                </a:lnTo>
                <a:lnTo>
                  <a:pt x="0" y="29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2218094" y="-899"/>
            <a:ext cx="1202613" cy="6856730"/>
          </a:xfrm>
          <a:custGeom>
            <a:rect b="b" l="l" r="r" t="t"/>
            <a:pathLst>
              <a:path extrusionOk="0" h="6856730" w="1202613">
                <a:moveTo>
                  <a:pt x="0" y="820"/>
                </a:moveTo>
                <a:lnTo>
                  <a:pt x="182705" y="0"/>
                </a:lnTo>
                <a:lnTo>
                  <a:pt x="1202613" y="6856730"/>
                </a:lnTo>
                <a:lnTo>
                  <a:pt x="1016387" y="6856729"/>
                </a:lnTo>
                <a:lnTo>
                  <a:pt x="0" y="82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748"/>
            <a:ext cx="2133600" cy="36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179239"/>
            <a:ext cx="1136157" cy="71163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hmiscfl.org/wp-content/uploads/2020/07/HMIS_DataQualityPlan_2020_FINAL.pdf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hmiscfl.org/reports/" TargetMode="External"/><Relationship Id="rId4" Type="http://schemas.openxmlformats.org/officeDocument/2006/relationships/hyperlink" Target="https://www.hudexchange.info/homelessness-assistance/lsa/" TargetMode="External"/><Relationship Id="rId5" Type="http://schemas.openxmlformats.org/officeDocument/2006/relationships/hyperlink" Target="https://hudexchange.us5.list-manage.com/track/click?u=87d7c8afc03ba69ee70d865b9&amp;id=a914b6f5e0&amp;e=bf976ff5b3" TargetMode="External"/><Relationship Id="rId6" Type="http://schemas.openxmlformats.org/officeDocument/2006/relationships/hyperlink" Target="https://create.piktochart.com/output/45638465-spm-2018-2019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hudexchange.info/homelessness-assistance/lsa/" TargetMode="External"/><Relationship Id="rId4" Type="http://schemas.openxmlformats.org/officeDocument/2006/relationships/hyperlink" Target="https://files.hudexchange.info/resources/documents/LSA-Commonly-Asked-Questions.pdfv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files.hudexchange.info/resources/documents/HUDs-New-Coordinated-Entry-Data-Elements.pdf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hmiscfl.org/training/" TargetMode="External"/><Relationship Id="rId4" Type="http://schemas.openxmlformats.org/officeDocument/2006/relationships/hyperlink" Target="http://www.hmiscfl.org" TargetMode="External"/><Relationship Id="rId5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zoom.us/j/97407205687" TargetMode="External"/><Relationship Id="rId4" Type="http://schemas.openxmlformats.org/officeDocument/2006/relationships/hyperlink" Target="https://zoom.us/u/abwH6Onyy3" TargetMode="External"/><Relationship Id="rId5" Type="http://schemas.openxmlformats.org/officeDocument/2006/relationships/hyperlink" Target="http://www.hmiscfl.org" TargetMode="External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HMIS Advisory Committee</a:t>
            </a:r>
            <a:endParaRPr b="1"/>
          </a:p>
        </p:txBody>
      </p:sp>
      <p:sp>
        <p:nvSpPr>
          <p:cNvPr id="36" name="Google Shape;36;p7"/>
          <p:cNvSpPr txBox="1"/>
          <p:nvPr>
            <p:ph idx="1" type="subTitle"/>
          </p:nvPr>
        </p:nvSpPr>
        <p:spPr>
          <a:xfrm>
            <a:off x="800100" y="3886200"/>
            <a:ext cx="7543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>
                <a:solidFill>
                  <a:schemeClr val="dk1"/>
                </a:solidFill>
              </a:rPr>
              <a:t>Central Florida Commission on Homelessness (CFCH)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>
                <a:solidFill>
                  <a:schemeClr val="dk1"/>
                </a:solidFill>
              </a:rPr>
              <a:t>CoC </a:t>
            </a:r>
            <a:r>
              <a:rPr lang="en-US">
                <a:solidFill>
                  <a:schemeClr val="dk1"/>
                </a:solidFill>
              </a:rPr>
              <a:t>FL-507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>
                <a:solidFill>
                  <a:schemeClr val="dk1"/>
                </a:solidFill>
              </a:rPr>
              <a:t>July 14, 2020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HMIS Policy &amp; Procedures</a:t>
            </a:r>
            <a:endParaRPr b="1" sz="36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850500" y="1417650"/>
            <a:ext cx="7836300" cy="5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HMIS Advisory Committee Structure</a:t>
            </a:r>
            <a:endParaRPr b="1" sz="2400">
              <a:solidFill>
                <a:schemeClr val="dk1"/>
              </a:solidFill>
            </a:endParaRPr>
          </a:p>
          <a:p>
            <a:pPr indent="-323850" lvl="1" marL="742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Elect Committee Chair and </a:t>
            </a:r>
            <a:r>
              <a:rPr lang="en-US" sz="2400">
                <a:solidFill>
                  <a:schemeClr val="dk1"/>
                </a:solidFill>
              </a:rPr>
              <a:t>Vice Chair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HMIS User Subscriptions</a:t>
            </a:r>
            <a:endParaRPr b="1" sz="2400">
              <a:solidFill>
                <a:schemeClr val="dk1"/>
              </a:solidFill>
            </a:endParaRPr>
          </a:p>
          <a:p>
            <a:pPr indent="-323850" lvl="1" marL="742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FY 2019-2020 - Total 77k collected</a:t>
            </a:r>
            <a:endParaRPr sz="2400">
              <a:solidFill>
                <a:schemeClr val="dk1"/>
              </a:solidFill>
            </a:endParaRPr>
          </a:p>
          <a:p>
            <a:pPr indent="-323850" lvl="1" marL="742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FY 2020-2021 - Notices out in July</a:t>
            </a:r>
            <a:endParaRPr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HMIS Guidance for Documenting COVID-19</a:t>
            </a:r>
            <a:endParaRPr b="1" sz="2400">
              <a:solidFill>
                <a:schemeClr val="dk1"/>
              </a:solidFill>
            </a:endParaRPr>
          </a:p>
          <a:p>
            <a:pPr indent="-3810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Isolation and Recovery Center (ES) project implemented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Waiting on guidance from the CoC &amp; HUD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HMIS Policy &amp; Procedures</a:t>
            </a:r>
            <a:endParaRPr b="1" sz="36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t/>
            </a:r>
            <a:endParaRPr b="1" sz="36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8" name="Google Shape;98;p17"/>
          <p:cNvSpPr txBox="1"/>
          <p:nvPr>
            <p:ph idx="1" type="body"/>
          </p:nvPr>
        </p:nvSpPr>
        <p:spPr>
          <a:xfrm>
            <a:off x="850500" y="1417650"/>
            <a:ext cx="7836300" cy="50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New Element Proposal:</a:t>
            </a:r>
            <a:endParaRPr b="1" sz="2400">
              <a:solidFill>
                <a:schemeClr val="dk1"/>
              </a:solidFill>
            </a:endParaRPr>
          </a:p>
          <a:p>
            <a:pPr indent="-323850" lvl="1" marL="742950" rtl="0" algn="l">
              <a:spcBef>
                <a:spcPts val="640"/>
              </a:spcBef>
              <a:spcAft>
                <a:spcPts val="0"/>
              </a:spcAft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Universal ROI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New System Updates:</a:t>
            </a:r>
            <a:endParaRPr b="1" sz="2400">
              <a:solidFill>
                <a:schemeClr val="dk1"/>
              </a:solidFill>
            </a:endParaRPr>
          </a:p>
          <a:p>
            <a:pPr indent="-323850" lvl="1" marL="742950" rtl="0" algn="l">
              <a:spcBef>
                <a:spcPts val="640"/>
              </a:spcBef>
              <a:spcAft>
                <a:spcPts val="0"/>
              </a:spcAft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Assessment Consolidation</a:t>
            </a:r>
            <a:endParaRPr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-13970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34290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title"/>
          </p:nvPr>
        </p:nvSpPr>
        <p:spPr>
          <a:xfrm>
            <a:off x="457200" y="274650"/>
            <a:ext cx="7411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HMIS Governance</a:t>
            </a:r>
            <a:endParaRPr b="1" sz="36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t/>
            </a:r>
            <a:endParaRPr b="1" sz="2400"/>
          </a:p>
        </p:txBody>
      </p:sp>
      <p:sp>
        <p:nvSpPr>
          <p:cNvPr id="104" name="Google Shape;104;p18"/>
          <p:cNvSpPr txBox="1"/>
          <p:nvPr>
            <p:ph idx="1" type="body"/>
          </p:nvPr>
        </p:nvSpPr>
        <p:spPr>
          <a:xfrm>
            <a:off x="790500" y="1213525"/>
            <a:ext cx="7563000" cy="50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Building on guidance from HUD and the  focus of the recent HUD &amp; NHSDC Conference:  Governance and Data Quality continue to receive a lot of attention.</a:t>
            </a:r>
            <a:endParaRPr b="1" sz="2400"/>
          </a:p>
          <a:p>
            <a:pPr indent="-3810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/>
              <a:t>How best to engage the HMIS Advisory Committee and others to move the plan into action?</a:t>
            </a:r>
            <a:endParaRPr b="1" sz="2400"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400"/>
              <a:t>HMIS Data Quality Plan Implementation</a:t>
            </a:r>
            <a:endParaRPr b="1" sz="2400"/>
          </a:p>
          <a:p>
            <a:pPr indent="-381000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Best way to initiate the Approved </a:t>
            </a:r>
            <a:r>
              <a:rPr lang="en-US" sz="2400" u="sng">
                <a:solidFill>
                  <a:schemeClr val="hlink"/>
                </a:solidFill>
                <a:hlinkClick r:id="rId3"/>
              </a:rPr>
              <a:t>Data Quality Plan</a:t>
            </a:r>
            <a:endParaRPr sz="2400"/>
          </a:p>
          <a:p>
            <a:pPr indent="-381000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Communication about expectations and requirements</a:t>
            </a:r>
            <a:endParaRPr sz="2400"/>
          </a:p>
          <a:p>
            <a:pPr indent="-3810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Roles of the committee members and others</a:t>
            </a:r>
            <a:endParaRPr sz="2400"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3429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>
            <p:ph type="title"/>
          </p:nvPr>
        </p:nvSpPr>
        <p:spPr>
          <a:xfrm>
            <a:off x="457200" y="274650"/>
            <a:ext cx="7411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HMIS Data Quality Plan Implementation</a:t>
            </a:r>
            <a:endParaRPr b="1" sz="2400"/>
          </a:p>
        </p:txBody>
      </p:sp>
      <p:sp>
        <p:nvSpPr>
          <p:cNvPr id="110" name="Google Shape;110;p19"/>
          <p:cNvSpPr txBox="1"/>
          <p:nvPr>
            <p:ph idx="1" type="body"/>
          </p:nvPr>
        </p:nvSpPr>
        <p:spPr>
          <a:xfrm>
            <a:off x="931500" y="1962600"/>
            <a:ext cx="75060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/>
              <a:t>Next Steps:</a:t>
            </a:r>
            <a:endParaRPr b="1" sz="2400"/>
          </a:p>
          <a:p>
            <a:pPr indent="-323850" lvl="1" marL="7429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Data Quality Monitors Scheduled</a:t>
            </a:r>
            <a:endParaRPr b="1" sz="2400"/>
          </a:p>
          <a:p>
            <a:pPr indent="-323850" lvl="1" marL="7429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Packets sent for updates</a:t>
            </a:r>
            <a:endParaRPr b="1" sz="2400"/>
          </a:p>
          <a:p>
            <a:pPr indent="-323850" lvl="1" marL="7429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Initial Monitor </a:t>
            </a:r>
            <a:endParaRPr b="1" sz="2400"/>
          </a:p>
          <a:p>
            <a:pPr indent="-323850" lvl="1" marL="7429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Follow-Up </a:t>
            </a:r>
            <a:r>
              <a:rPr b="1" lang="en-US" sz="2400"/>
              <a:t>recommendations</a:t>
            </a:r>
            <a:r>
              <a:rPr b="1" lang="en-US" sz="2400"/>
              <a:t> &amp; system changes</a:t>
            </a:r>
            <a:endParaRPr b="1" sz="2400"/>
          </a:p>
          <a:p>
            <a:pPr indent="-323850" lvl="1" marL="7429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Scorecard Issued</a:t>
            </a:r>
            <a:endParaRPr b="1" sz="2400"/>
          </a:p>
          <a:p>
            <a:pPr indent="0" lvl="0" marL="3429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5638800" y="6488691"/>
            <a:ext cx="3505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HMIS Policy &amp; Procedures</a:t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/>
          <p:nvPr>
            <p:ph type="title"/>
          </p:nvPr>
        </p:nvSpPr>
        <p:spPr>
          <a:xfrm>
            <a:off x="0" y="274650"/>
            <a:ext cx="9144000" cy="154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Questions or </a:t>
            </a:r>
            <a:endParaRPr b="1" sz="36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New Topics and Issues</a:t>
            </a:r>
            <a:endParaRPr b="1"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t/>
            </a:r>
            <a:endParaRPr b="1" sz="3959"/>
          </a:p>
        </p:txBody>
      </p:sp>
      <p:sp>
        <p:nvSpPr>
          <p:cNvPr id="117" name="Google Shape;117;p20"/>
          <p:cNvSpPr txBox="1"/>
          <p:nvPr>
            <p:ph idx="1" type="body"/>
          </p:nvPr>
        </p:nvSpPr>
        <p:spPr>
          <a:xfrm>
            <a:off x="919050" y="1821150"/>
            <a:ext cx="7902600" cy="3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600"/>
              <a:t>Next meeting date:</a:t>
            </a:r>
            <a:endParaRPr sz="3600"/>
          </a:p>
          <a:p>
            <a:pPr indent="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8001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 sz="3600"/>
              <a:t>Tuesday</a:t>
            </a:r>
            <a:r>
              <a:rPr b="1" lang="en-US" sz="3600"/>
              <a:t>, September 15, 2020</a:t>
            </a:r>
            <a:endParaRPr b="1" sz="3600"/>
          </a:p>
          <a:p>
            <a:pPr indent="0" lvl="0" marL="8001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 sz="3600"/>
              <a:t>10:30 am to 12:00 pm</a:t>
            </a:r>
            <a:endParaRPr b="1" sz="3600"/>
          </a:p>
          <a:p>
            <a:pPr indent="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HSN HMIS Team</a:t>
            </a:r>
            <a:r>
              <a:rPr b="1" lang="en-US" sz="3959"/>
              <a:t>	</a:t>
            </a:r>
            <a:endParaRPr b="1" sz="3959"/>
          </a:p>
        </p:txBody>
      </p:sp>
      <p:sp>
        <p:nvSpPr>
          <p:cNvPr id="123" name="Google Shape;123;p21"/>
          <p:cNvSpPr txBox="1"/>
          <p:nvPr>
            <p:ph idx="1" type="body"/>
          </p:nvPr>
        </p:nvSpPr>
        <p:spPr>
          <a:xfrm>
            <a:off x="804200" y="1600200"/>
            <a:ext cx="34788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-US" sz="2400"/>
              <a:t>Angel Jones</a:t>
            </a:r>
            <a:endParaRPr b="1"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400"/>
              <a:t>HMIS Operations </a:t>
            </a:r>
            <a:r>
              <a:rPr lang="en-US" sz="2400"/>
              <a:t>Manager</a:t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400">
                <a:solidFill>
                  <a:schemeClr val="dk1"/>
                </a:solidFill>
              </a:rPr>
              <a:t>Agustin “Tino” Paz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HMIS Senior Data Analyst</a:t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-US" sz="2400"/>
              <a:t>Brittney Behr</a:t>
            </a:r>
            <a:endParaRPr b="1"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400"/>
              <a:t>HMIS Data Analyst</a:t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124" name="Google Shape;124;p21"/>
          <p:cNvSpPr txBox="1"/>
          <p:nvPr>
            <p:ph idx="1" type="body"/>
          </p:nvPr>
        </p:nvSpPr>
        <p:spPr>
          <a:xfrm>
            <a:off x="4898575" y="1600200"/>
            <a:ext cx="40302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400">
                <a:solidFill>
                  <a:schemeClr val="dk1"/>
                </a:solidFill>
              </a:rPr>
              <a:t>Chuck Vroman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HMIS System Success Specialist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-US" sz="2400"/>
              <a:t>Racquel McGlashen</a:t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400"/>
              <a:t>HMIS Partner Success Specialist</a:t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407850" y="0"/>
            <a:ext cx="8229600" cy="92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Agenda</a:t>
            </a:r>
            <a:endParaRPr b="1" sz="36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538375" y="862175"/>
            <a:ext cx="7640400" cy="490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655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1" lang="en-US" sz="1700"/>
              <a:t>I</a:t>
            </a:r>
            <a:r>
              <a:rPr b="1" lang="en-US" sz="1700"/>
              <a:t>ntroductions</a:t>
            </a:r>
            <a:endParaRPr b="1" sz="1700"/>
          </a:p>
          <a:p>
            <a:pPr indent="-33655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700"/>
              <a:buChar char="●"/>
            </a:pPr>
            <a:r>
              <a:rPr b="1" lang="en-US" sz="1700">
                <a:solidFill>
                  <a:schemeClr val="dk1"/>
                </a:solidFill>
              </a:rPr>
              <a:t>Official HUD Reports</a:t>
            </a:r>
            <a:endParaRPr b="1" sz="1700">
              <a:solidFill>
                <a:schemeClr val="dk1"/>
              </a:solidFill>
            </a:endParaRPr>
          </a:p>
          <a:p>
            <a:pPr indent="-27940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700"/>
              <a:buChar char="○"/>
            </a:pPr>
            <a:r>
              <a:rPr b="1" lang="en-US" sz="1300">
                <a:solidFill>
                  <a:schemeClr val="dk1"/>
                </a:solidFill>
              </a:rPr>
              <a:t>LSA Reporting</a:t>
            </a:r>
            <a:endParaRPr b="1" sz="1300">
              <a:solidFill>
                <a:schemeClr val="dk1"/>
              </a:solidFill>
            </a:endParaRPr>
          </a:p>
          <a:p>
            <a:pPr indent="-25400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b="1" lang="en-US" sz="1300">
                <a:solidFill>
                  <a:schemeClr val="dk1"/>
                </a:solidFill>
              </a:rPr>
              <a:t>Coordinated Entry Data Elements</a:t>
            </a:r>
            <a:endParaRPr b="1" sz="1300">
              <a:solidFill>
                <a:schemeClr val="dk1"/>
              </a:solidFill>
            </a:endParaRPr>
          </a:p>
          <a:p>
            <a:pPr indent="-33655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700"/>
              <a:buChar char="●"/>
            </a:pPr>
            <a:r>
              <a:rPr b="1" lang="en-US" sz="1700">
                <a:solidFill>
                  <a:schemeClr val="dk1"/>
                </a:solidFill>
              </a:rPr>
              <a:t>HMIS Training &amp; Support</a:t>
            </a:r>
            <a:endParaRPr b="1" sz="1700">
              <a:solidFill>
                <a:schemeClr val="dk1"/>
              </a:solidFill>
            </a:endParaRPr>
          </a:p>
          <a:p>
            <a:pPr indent="-27940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700"/>
              <a:buChar char="○"/>
            </a:pPr>
            <a:r>
              <a:rPr b="1" lang="en-US" sz="1300">
                <a:solidFill>
                  <a:schemeClr val="dk1"/>
                </a:solidFill>
              </a:rPr>
              <a:t>Data Quality Monitoring</a:t>
            </a:r>
            <a:endParaRPr b="1" sz="1700">
              <a:solidFill>
                <a:schemeClr val="dk1"/>
              </a:solidFill>
            </a:endParaRPr>
          </a:p>
          <a:p>
            <a:pPr indent="-33655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1" lang="en-US" sz="1700"/>
              <a:t>HMIS Policy &amp; Procedures</a:t>
            </a:r>
            <a:endParaRPr b="1" sz="1700"/>
          </a:p>
          <a:p>
            <a:pPr indent="-285750" lvl="1" marL="74295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○"/>
            </a:pPr>
            <a:r>
              <a:rPr b="1" lang="en-US" sz="1300">
                <a:solidFill>
                  <a:schemeClr val="dk1"/>
                </a:solidFill>
              </a:rPr>
              <a:t>Advisory Committee Structure</a:t>
            </a:r>
            <a:r>
              <a:rPr b="1" lang="en-US" sz="700">
                <a:solidFill>
                  <a:schemeClr val="dk1"/>
                </a:solidFill>
              </a:rPr>
              <a:t> </a:t>
            </a:r>
            <a:endParaRPr b="1" sz="1300">
              <a:solidFill>
                <a:schemeClr val="dk1"/>
              </a:solidFill>
            </a:endParaRPr>
          </a:p>
          <a:p>
            <a:pPr indent="-254000" lvl="1" marL="74295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300"/>
              <a:buChar char="○"/>
            </a:pPr>
            <a:r>
              <a:rPr b="1" lang="en-US" sz="1300">
                <a:solidFill>
                  <a:schemeClr val="dk1"/>
                </a:solidFill>
              </a:rPr>
              <a:t>HMIS Guidance for Documenting COVID-19</a:t>
            </a:r>
            <a:endParaRPr b="1" sz="1300">
              <a:solidFill>
                <a:schemeClr val="dk1"/>
              </a:solidFill>
            </a:endParaRPr>
          </a:p>
          <a:p>
            <a:pPr indent="-254000" lvl="1" marL="7429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b="1" lang="en-US" sz="1300">
                <a:solidFill>
                  <a:schemeClr val="dk1"/>
                </a:solidFill>
              </a:rPr>
              <a:t>Universal ROI</a:t>
            </a:r>
            <a:endParaRPr b="1" sz="1300">
              <a:solidFill>
                <a:schemeClr val="dk1"/>
              </a:solidFill>
            </a:endParaRPr>
          </a:p>
          <a:p>
            <a:pPr indent="-254000" lvl="1" marL="7429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b="1" lang="en-US" sz="1300">
                <a:solidFill>
                  <a:schemeClr val="dk1"/>
                </a:solidFill>
              </a:rPr>
              <a:t>Assessment Updates</a:t>
            </a:r>
            <a:endParaRPr b="1" sz="1300">
              <a:solidFill>
                <a:schemeClr val="dk1"/>
              </a:solidFill>
            </a:endParaRPr>
          </a:p>
          <a:p>
            <a:pPr indent="0" lvl="0" marL="74295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100">
              <a:solidFill>
                <a:schemeClr val="dk1"/>
              </a:solidFill>
            </a:endParaRPr>
          </a:p>
          <a:p>
            <a:pPr indent="-33655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700"/>
              <a:buChar char="●"/>
            </a:pPr>
            <a:r>
              <a:rPr b="1" lang="en-US" sz="1700"/>
              <a:t>HMIS Governance</a:t>
            </a:r>
            <a:endParaRPr b="1" sz="1700"/>
          </a:p>
          <a:p>
            <a:pPr indent="-27940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700"/>
              <a:buChar char="○"/>
            </a:pPr>
            <a:r>
              <a:rPr b="1" lang="en-US" sz="1300">
                <a:solidFill>
                  <a:schemeClr val="dk1"/>
                </a:solidFill>
              </a:rPr>
              <a:t>HMIS Data Quality Plan Approved by Board</a:t>
            </a:r>
            <a:endParaRPr b="1" sz="1700"/>
          </a:p>
          <a:p>
            <a:pPr indent="-33655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1" lang="en-US" sz="1700"/>
              <a:t>Questions and New Topics/Issues</a:t>
            </a:r>
            <a:endParaRPr b="1" sz="1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>
            <p:ph type="title"/>
          </p:nvPr>
        </p:nvSpPr>
        <p:spPr>
          <a:xfrm>
            <a:off x="457200" y="4571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Introductions</a:t>
            </a:r>
            <a:endParaRPr b="1" sz="36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8" name="Google Shape;48;p9"/>
          <p:cNvSpPr txBox="1"/>
          <p:nvPr>
            <p:ph idx="1" type="body"/>
          </p:nvPr>
        </p:nvSpPr>
        <p:spPr>
          <a:xfrm>
            <a:off x="687000" y="1600200"/>
            <a:ext cx="79995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-US" sz="2400"/>
              <a:t>Your Name </a:t>
            </a:r>
            <a:endParaRPr b="1" sz="2400"/>
          </a:p>
          <a:p>
            <a:pPr indent="-2921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-US" sz="2400"/>
              <a:t>Your Agency</a:t>
            </a:r>
            <a:endParaRPr b="1" sz="2400"/>
          </a:p>
          <a:p>
            <a:pPr indent="-29210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-US" sz="2400"/>
              <a:t>How familiar are you with the LSA report?</a:t>
            </a:r>
            <a:endParaRPr b="1" sz="2400"/>
          </a:p>
          <a:p>
            <a:pPr indent="-323850" lvl="1" marL="74295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What does LSA stand for?</a:t>
            </a:r>
            <a:endParaRPr b="1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HMIS Advisory Committee</a:t>
            </a:r>
            <a:endParaRPr b="1" sz="36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29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Current Official Members</a:t>
            </a:r>
            <a:endParaRPr b="1" sz="29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850500" y="1417650"/>
            <a:ext cx="7836300" cy="5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Janine Summers - Health Care Center for the Homeless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Lisa Portelli - City of Orlando 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Jennifer Ortiz - Seminole County 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Phillip McCormick - Aspire Health Partners 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Shantel Graves - Pathway Homes of Florida 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Whitney Wiggins - Covenant House </a:t>
            </a:r>
            <a:endParaRPr b="1"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/>
          <p:nvPr>
            <p:ph type="title"/>
          </p:nvPr>
        </p:nvSpPr>
        <p:spPr>
          <a:xfrm>
            <a:off x="107300" y="1146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Official HUD Reports</a:t>
            </a:r>
            <a:endParaRPr b="1" sz="3600"/>
          </a:p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1028025" y="1257700"/>
            <a:ext cx="7658700" cy="48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</a:rPr>
              <a:t>Next Major Milestone and/or Due Dates for Submission: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-US" sz="2400" u="sng">
                <a:solidFill>
                  <a:schemeClr val="hlink"/>
                </a:solidFill>
                <a:hlinkClick r:id="rId3"/>
              </a:rPr>
              <a:t>PIT/HIC Data</a:t>
            </a:r>
            <a:r>
              <a:rPr b="1" lang="en-US" sz="2400">
                <a:solidFill>
                  <a:schemeClr val="dk1"/>
                </a:solidFill>
              </a:rPr>
              <a:t> is Now available on our website!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 u="sng">
                <a:solidFill>
                  <a:schemeClr val="hlink"/>
                </a:solidFill>
                <a:hlinkClick r:id="rId4"/>
              </a:rPr>
              <a:t>Longitudinal Systems Analysis</a:t>
            </a:r>
            <a:r>
              <a:rPr b="1" lang="en-US" sz="2400">
                <a:solidFill>
                  <a:schemeClr val="dk1"/>
                </a:solidFill>
              </a:rPr>
              <a:t> (LSA): due Early August 2020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 u="sng">
                <a:solidFill>
                  <a:schemeClr val="hlink"/>
                </a:solidFill>
                <a:hlinkClick r:id="rId5"/>
              </a:rPr>
              <a:t>Coordinated Entry data elements</a:t>
            </a:r>
            <a:r>
              <a:rPr b="1" lang="en-US" sz="2400">
                <a:solidFill>
                  <a:schemeClr val="dk1"/>
                </a:solidFill>
              </a:rPr>
              <a:t> due October 1, 2020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</a:rPr>
              <a:t>Additional Resources for Understanding &amp; Sharing SPMs:</a:t>
            </a:r>
            <a:endParaRPr b="1"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 u="sng">
                <a:solidFill>
                  <a:schemeClr val="hlink"/>
                </a:solidFill>
                <a:hlinkClick r:id="rId6"/>
              </a:rPr>
              <a:t>PIKTOCHART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0000"/>
              </a:lnSpc>
              <a:spcBef>
                <a:spcPts val="1500"/>
              </a:spcBef>
              <a:spcAft>
                <a:spcPts val="80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/>
          <p:nvPr>
            <p:ph type="title"/>
          </p:nvPr>
        </p:nvSpPr>
        <p:spPr>
          <a:xfrm>
            <a:off x="107300" y="1146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Official HUD Reports</a:t>
            </a:r>
            <a:endParaRPr b="1" sz="3600"/>
          </a:p>
        </p:txBody>
      </p:sp>
      <p:sp>
        <p:nvSpPr>
          <p:cNvPr id="66" name="Google Shape;66;p12"/>
          <p:cNvSpPr txBox="1"/>
          <p:nvPr>
            <p:ph idx="1" type="body"/>
          </p:nvPr>
        </p:nvSpPr>
        <p:spPr>
          <a:xfrm>
            <a:off x="670300" y="1257700"/>
            <a:ext cx="8041800" cy="48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400"/>
              <a:t>Upcoming Submission</a:t>
            </a:r>
            <a:endParaRPr b="1" sz="24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2400"/>
          </a:p>
          <a:p>
            <a:pPr indent="-381000" lvl="0" marL="34290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/>
              <a:t>Longitudinal Systems Analysis (LSA)</a:t>
            </a:r>
            <a:endParaRPr b="1" sz="2400"/>
          </a:p>
          <a:p>
            <a:pPr indent="-3238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Testing </a:t>
            </a:r>
            <a:r>
              <a:rPr b="1" lang="en-US" sz="2400"/>
              <a:t>Repository opens</a:t>
            </a:r>
            <a:r>
              <a:rPr b="1" lang="en-US" sz="2400"/>
              <a:t> mid-late July</a:t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</a:rPr>
              <a:t>Resources for Understanding the LSA:</a:t>
            </a:r>
            <a:endParaRPr b="1" sz="2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</a:rPr>
              <a:t>Only the HMIS Lead or CoC Lead agency is responsible for submitting the LSA Report. HUD does not expect any individual project to run or upload an LSA report.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 u="sng">
                <a:solidFill>
                  <a:schemeClr val="hlink"/>
                </a:solidFill>
                <a:hlinkClick r:id="rId3"/>
              </a:rPr>
              <a:t>LSA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-US" sz="2400" u="sng">
                <a:solidFill>
                  <a:schemeClr val="hlink"/>
                </a:solidFill>
                <a:hlinkClick r:id="rId4"/>
              </a:rPr>
              <a:t>LSA, Q &amp; A</a:t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/>
          <p:nvPr>
            <p:ph type="title"/>
          </p:nvPr>
        </p:nvSpPr>
        <p:spPr>
          <a:xfrm>
            <a:off x="107300" y="1146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Official HUD Reports</a:t>
            </a:r>
            <a:endParaRPr b="1" sz="3600"/>
          </a:p>
        </p:txBody>
      </p:sp>
      <p:sp>
        <p:nvSpPr>
          <p:cNvPr id="72" name="Google Shape;72;p13"/>
          <p:cNvSpPr txBox="1"/>
          <p:nvPr>
            <p:ph idx="1" type="body"/>
          </p:nvPr>
        </p:nvSpPr>
        <p:spPr>
          <a:xfrm>
            <a:off x="670300" y="1257700"/>
            <a:ext cx="8041800" cy="48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400"/>
              <a:t>Upcoming </a:t>
            </a:r>
            <a:endParaRPr b="1" sz="24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2400"/>
          </a:p>
          <a:p>
            <a:pPr indent="-381000" lvl="0" marL="34290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/>
              <a:t>Coordinated Entry Data Elements</a:t>
            </a:r>
            <a:endParaRPr b="1" sz="2400"/>
          </a:p>
          <a:p>
            <a:pPr indent="-3238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Implementation Due October 1, 2020</a:t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</a:rPr>
              <a:t>Resources to R</a:t>
            </a:r>
            <a:r>
              <a:rPr b="1" lang="en-US" sz="2400">
                <a:solidFill>
                  <a:schemeClr val="dk1"/>
                </a:solidFill>
              </a:rPr>
              <a:t>eview</a:t>
            </a:r>
            <a:r>
              <a:rPr b="1" lang="en-US" sz="2400">
                <a:solidFill>
                  <a:schemeClr val="dk1"/>
                </a:solidFill>
              </a:rPr>
              <a:t> the new CE Data Elements:</a:t>
            </a:r>
            <a:endParaRPr b="1" sz="2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</a:rPr>
              <a:t>Only the HMIS Lead or CoC Lead agency is responsible for implementing the new CE Data Elements. </a:t>
            </a:r>
            <a:endParaRPr sz="22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hlink"/>
                </a:solidFill>
                <a:hlinkClick r:id="rId3"/>
              </a:rPr>
              <a:t>CE Data Elements</a:t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type="title"/>
          </p:nvPr>
        </p:nvSpPr>
        <p:spPr>
          <a:xfrm>
            <a:off x="457200" y="0"/>
            <a:ext cx="8229600" cy="9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HMIS Training &amp; Support</a:t>
            </a:r>
            <a:endParaRPr b="1" sz="3600"/>
          </a:p>
        </p:txBody>
      </p:sp>
      <p:sp>
        <p:nvSpPr>
          <p:cNvPr id="78" name="Google Shape;78;p14"/>
          <p:cNvSpPr txBox="1"/>
          <p:nvPr>
            <p:ph idx="1" type="body"/>
          </p:nvPr>
        </p:nvSpPr>
        <p:spPr>
          <a:xfrm>
            <a:off x="759900" y="1349500"/>
            <a:ext cx="7926900" cy="38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 sz="2400"/>
              <a:t>Regular Monthly Training Opportunities</a:t>
            </a:r>
            <a:endParaRPr b="1" sz="2400"/>
          </a:p>
          <a:p>
            <a:pPr indent="0" lvl="0" marL="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b="1" i="1" lang="en-US" sz="2400" u="sng"/>
              <a:t>All trainings are currently being provided virtually </a:t>
            </a:r>
            <a:endParaRPr b="1" i="1" sz="2400" u="sng"/>
          </a:p>
          <a:p>
            <a:pPr indent="0" lvl="0" marL="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 sz="2400"/>
              <a:t>See current dates at </a:t>
            </a:r>
            <a:r>
              <a:rPr b="1" lang="en-US" sz="2400" u="sng">
                <a:solidFill>
                  <a:schemeClr val="hlink"/>
                </a:solidFill>
                <a:hlinkClick r:id="rId3"/>
              </a:rPr>
              <a:t>hmiscfl.org/training</a:t>
            </a:r>
            <a:endParaRPr b="1" sz="2400"/>
          </a:p>
          <a:p>
            <a:pPr indent="-38100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lang="en-US" sz="2400">
                <a:solidFill>
                  <a:schemeClr val="dk1"/>
                </a:solidFill>
              </a:rPr>
              <a:t>Data Quality Monitor has begun</a:t>
            </a:r>
            <a:endParaRPr sz="2400">
              <a:solidFill>
                <a:schemeClr val="dk1"/>
              </a:solidFill>
            </a:endParaRPr>
          </a:p>
          <a:p>
            <a:pPr indent="-323850" lvl="1" marL="74295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Monitoring Packets</a:t>
            </a:r>
            <a:endParaRPr sz="2400">
              <a:solidFill>
                <a:schemeClr val="dk1"/>
              </a:solidFill>
            </a:endParaRPr>
          </a:p>
          <a:p>
            <a:pPr indent="-3810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-US" sz="2400">
                <a:solidFill>
                  <a:schemeClr val="dk1"/>
                </a:solidFill>
              </a:rPr>
              <a:t>CE Data Elements Training, TBA</a:t>
            </a:r>
            <a:endParaRPr sz="2400">
              <a:solidFill>
                <a:schemeClr val="dk1"/>
              </a:solidFill>
            </a:endParaRPr>
          </a:p>
          <a:p>
            <a:pPr indent="0" lvl="0" marL="34290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400">
              <a:highlight>
                <a:srgbClr val="FFFF00"/>
              </a:highlight>
            </a:endParaRPr>
          </a:p>
        </p:txBody>
      </p:sp>
      <p:pic>
        <p:nvPicPr>
          <p:cNvPr id="79" name="Google Shape;79;p1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40175" y="6308713"/>
            <a:ext cx="1220106" cy="427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457200" y="0"/>
            <a:ext cx="8229600" cy="9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HMIS Training &amp; Support</a:t>
            </a:r>
            <a:endParaRPr b="1" sz="3600"/>
          </a:p>
        </p:txBody>
      </p:sp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759800" y="957300"/>
            <a:ext cx="7926900" cy="56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/>
              <a:t>Other topics </a:t>
            </a:r>
            <a:endParaRPr sz="2000"/>
          </a:p>
          <a:p>
            <a:pPr indent="-298450" lvl="1" marL="74295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SzPts val="2000"/>
              <a:buChar char="○"/>
            </a:pPr>
            <a:r>
              <a:rPr lang="en-US" sz="2000"/>
              <a:t>New HMIS Support Sessions - Mon &amp; Thurs from 1-2 pm est.</a:t>
            </a:r>
            <a:endParaRPr sz="2000"/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Join Zoom Meeting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 u="sng">
                <a:solidFill>
                  <a:srgbClr val="1155CC"/>
                </a:solidFill>
                <a:highlight>
                  <a:srgbClr val="FFFFFF"/>
                </a:highlight>
                <a:hlinkClick r:id="rId3"/>
              </a:rPr>
              <a:t>https://zoom.us/j/97407205687</a:t>
            </a:r>
            <a:endParaRPr sz="1200" u="sng">
              <a:solidFill>
                <a:srgbClr val="1155CC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Meeting ID: 974 0720 5687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One tap mobile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+19292056099,,97407205687# US (New York)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+13017158592,,97407205687# US (Germantown)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Dial by your location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        +1 929 205 6099 US (New York)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        +1 301 715 8592 US (Germantown)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        +1 312 626 6799 US (Chicago)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        +1 669 900 6833 US (San Jose)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        +1 253 215 8782 US (Tacoma)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        +1 346 248 7799 US (Houston)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Meeting ID: 974 0720 5687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Find your local number: </a:t>
            </a:r>
            <a:r>
              <a:rPr lang="en-US" sz="1200" u="sng">
                <a:solidFill>
                  <a:srgbClr val="1155CC"/>
                </a:solidFill>
                <a:highlight>
                  <a:srgbClr val="FFFFFF"/>
                </a:highlight>
                <a:hlinkClick r:id="rId4"/>
              </a:rPr>
              <a:t>https://zoom.us/u/abwH6Onyy3</a:t>
            </a:r>
            <a:endParaRPr sz="2500">
              <a:highlight>
                <a:srgbClr val="FFFF00"/>
              </a:highlight>
            </a:endParaRPr>
          </a:p>
        </p:txBody>
      </p:sp>
      <p:pic>
        <p:nvPicPr>
          <p:cNvPr id="86" name="Google Shape;86;p15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740175" y="6308713"/>
            <a:ext cx="1220106" cy="427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018_HMIS PowerPoint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